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8"/>
  </p:notesMasterIdLst>
  <p:sldIdLst>
    <p:sldId id="256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7" r:id="rId10"/>
    <p:sldId id="266" r:id="rId11"/>
    <p:sldId id="268" r:id="rId12"/>
    <p:sldId id="270" r:id="rId13"/>
    <p:sldId id="271" r:id="rId14"/>
    <p:sldId id="272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3" r:id="rId24"/>
    <p:sldId id="284" r:id="rId25"/>
    <p:sldId id="285" r:id="rId26"/>
    <p:sldId id="286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F1C992-BD5D-442A-ADD8-85497AE7D32A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5FA43C-05E8-4A62-A1CA-5D2E469D8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A43C-05E8-4A62-A1CA-5D2E469D851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82EF-AAF5-4691-9850-4570EFFDB00F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C94FE02-44E7-4BAE-AA31-66AF32271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82EF-AAF5-4691-9850-4570EFFDB00F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4FE02-44E7-4BAE-AA31-66AF32271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82EF-AAF5-4691-9850-4570EFFDB00F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4FE02-44E7-4BAE-AA31-66AF32271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82EF-AAF5-4691-9850-4570EFFDB00F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C94FE02-44E7-4BAE-AA31-66AF32271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82EF-AAF5-4691-9850-4570EFFDB00F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4FE02-44E7-4BAE-AA31-66AF322719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82EF-AAF5-4691-9850-4570EFFDB00F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4FE02-44E7-4BAE-AA31-66AF32271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82EF-AAF5-4691-9850-4570EFFDB00F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C94FE02-44E7-4BAE-AA31-66AF322719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82EF-AAF5-4691-9850-4570EFFDB00F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4FE02-44E7-4BAE-AA31-66AF32271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82EF-AAF5-4691-9850-4570EFFDB00F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4FE02-44E7-4BAE-AA31-66AF32271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82EF-AAF5-4691-9850-4570EFFDB00F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4FE02-44E7-4BAE-AA31-66AF32271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82EF-AAF5-4691-9850-4570EFFDB00F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4FE02-44E7-4BAE-AA31-66AF322719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9D382EF-AAF5-4691-9850-4570EFFDB00F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C94FE02-44E7-4BAE-AA31-66AF322719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http://img0.liveinternet.ru/images/attach/c/1/60/104/60104940_1276098006_ysios1.jpg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http://mitupv.mit.edu/mitupv-uploads/11530.jpg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s://zaochnik.com/uploads/2018/01/12/screenshot_1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26" y="3214686"/>
            <a:ext cx="3071834" cy="1000132"/>
          </a:xfrm>
        </p:spPr>
        <p:txBody>
          <a:bodyPr>
            <a:normAutofit fontScale="32500" lnSpcReduction="20000"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Проект на тему: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«Тригонометрия вокруг нас»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Работу выполнила:</a:t>
            </a:r>
          </a:p>
          <a:p>
            <a:pPr algn="r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Ученица 10-А класса</a:t>
            </a:r>
          </a:p>
          <a:p>
            <a:pPr algn="r"/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Сотова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Екатерина</a:t>
            </a: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692696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«Средняя школа №2» муниципального образования «город Десногорск» Смоленской области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686800" cy="8382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Гармонические колебания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6612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Гармоническое колебание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явление периодического изменения какой-либо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величины, при котором зависимость от аргумента имеет характер функции синуса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или косинуса. 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772817"/>
            <a:ext cx="835821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Колебания, при которых изменения физических величин происходят по закону косинуса или синуса (гармоническому закону), называются гармоническими колебаниями . Выражение, стоящее под знаком косинуса или синуса, называется фазой колебания </a:t>
            </a:r>
          </a:p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Рис.2                                                                    Рис.3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3" descr="2-1-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1" y="3016308"/>
            <a:ext cx="1963026" cy="191289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3000372"/>
            <a:ext cx="1714512" cy="1714512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</p:pic>
      <p:pic>
        <p:nvPicPr>
          <p:cNvPr id="9" name="Рисунок 8" descr="13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9124" y="2928934"/>
            <a:ext cx="1500198" cy="1571636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4" name="Picture 6" descr="Математический маятник На рисунке изображены колебания маятника, он движется по кривой, называемой косинусом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857232"/>
            <a:ext cx="5929354" cy="407196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8382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Тригонометрия в медицине и биологии.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Биоритмы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836713"/>
            <a:ext cx="7143800" cy="444967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Какие биологические процессы связаны с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тригонометрией?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Тригонометрия играет важную роль в медицине. С ее помощью иранские ученые открыли формулу сердца - комплексное алгебраически-тригонометрическое равенство, состоящее из 8 выражений, 32 коэффициентов и 33 основных параметров, включая несколько дополнительных для расчетов в случаях аритмии.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Биологические ритмы, биоритмы связаны с тригонометрией. Одно из фундаментальных свойств живой природы - это цикличность большинства происходящих в ней процессов.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Биологические ритмы, биоритмы – это более или менее регулярные изменения характера и интенсивности биологических процессов.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Основной земной ритм – суточный.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Модель биоритмов можно построить с помощью тригонометрических функций.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Связь биоритмов с тригонометрией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980729"/>
            <a:ext cx="5500726" cy="3734156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Модель биоритмов можно построить с помощью графиков тригонометрических функций.</a:t>
            </a:r>
          </a:p>
        </p:txBody>
      </p:sp>
      <p:pic>
        <p:nvPicPr>
          <p:cNvPr id="6" name="Picture 6" descr="untitl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700809"/>
            <a:ext cx="4357718" cy="294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668072" cy="5819477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Движение рыб в воде происходит по закону синуса или косинуса, если</a:t>
            </a:r>
          </a:p>
          <a:p>
            <a:pPr lvl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зафиксировать точку на хвосте, а потом рассмотреть траекторию движения.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suda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214422"/>
            <a:ext cx="178595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347864" y="1340768"/>
            <a:ext cx="49685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плавании тело рыбы принимает форму кривой, которая напоминает график функции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tgx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6" descr="tg_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636913"/>
            <a:ext cx="1928826" cy="1649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5.тригонометрия в архитектуре и искусстве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8860" y="1268760"/>
            <a:ext cx="3429024" cy="1088670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0000"/>
                </a:solidFill>
                <a:latin typeface="Calibri" pitchFamily="34" charset="0"/>
              </a:rPr>
              <a:t>cos</a:t>
            </a:r>
            <a:r>
              <a:rPr lang="ru-RU" b="1" baseline="30000" dirty="0" smtClean="0">
                <a:solidFill>
                  <a:srgbClr val="000000"/>
                </a:solidFill>
                <a:latin typeface="Calibri" pitchFamily="34" charset="0"/>
              </a:rPr>
              <a:t>2</a:t>
            </a:r>
            <a:r>
              <a:rPr lang="ru-RU" b="1" dirty="0" smtClean="0">
                <a:solidFill>
                  <a:srgbClr val="000000"/>
                </a:solidFill>
                <a:latin typeface="Calibri" pitchFamily="34" charset="0"/>
              </a:rPr>
              <a:t> С + sin</a:t>
            </a:r>
            <a:r>
              <a:rPr lang="ru-RU" b="1" baseline="30000" dirty="0" smtClean="0">
                <a:solidFill>
                  <a:srgbClr val="000000"/>
                </a:solidFill>
                <a:latin typeface="Calibri" pitchFamily="34" charset="0"/>
              </a:rPr>
              <a:t>2</a:t>
            </a:r>
            <a:r>
              <a:rPr lang="ru-RU" b="1" dirty="0" smtClean="0">
                <a:solidFill>
                  <a:srgbClr val="000000"/>
                </a:solidFill>
                <a:latin typeface="Calibri" pitchFamily="34" charset="0"/>
              </a:rPr>
              <a:t> С = 1</a:t>
            </a:r>
            <a:endParaRPr lang="ru-RU" dirty="0" smtClean="0">
              <a:solidFill>
                <a:srgbClr val="000000"/>
              </a:solidFill>
              <a:latin typeface="Calibri" pitchFamily="34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расстояние от верха статуи до глаз человека,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высота статуи,</a:t>
            </a:r>
            <a:r>
              <a:rPr lang="ru-RU" sz="2400" b="1" dirty="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sin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синус угла падения взгляда.  </a:t>
            </a:r>
          </a:p>
          <a:p>
            <a:pPr algn="ctr">
              <a:buNone/>
            </a:pPr>
            <a:endParaRPr lang="ru-RU" sz="2400" b="1" dirty="0" smtClean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717032"/>
            <a:ext cx="2220913" cy="2714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" name="Picture 4" descr="C:\Program Files (x86)\Microsoft Office\MEDIA\CAGCAT10\j0157763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140968"/>
            <a:ext cx="3183783" cy="3212976"/>
          </a:xfrm>
          <a:prstGeom prst="rect">
            <a:avLst/>
          </a:prstGeom>
          <a:noFill/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691680" y="3284984"/>
            <a:ext cx="360040" cy="576064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4139952" y="3748027"/>
            <a:ext cx="5760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Line 2"/>
          <p:cNvSpPr>
            <a:spLocks noChangeShapeType="1"/>
          </p:cNvSpPr>
          <p:nvPr/>
        </p:nvSpPr>
        <p:spPr bwMode="auto">
          <a:xfrm>
            <a:off x="1907704" y="3861048"/>
            <a:ext cx="2214563" cy="214313"/>
          </a:xfrm>
          <a:prstGeom prst="line">
            <a:avLst/>
          </a:prstGeom>
          <a:noFill/>
          <a:ln w="41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Line 3"/>
          <p:cNvSpPr>
            <a:spLocks noChangeShapeType="1"/>
          </p:cNvSpPr>
          <p:nvPr/>
        </p:nvSpPr>
        <p:spPr bwMode="auto">
          <a:xfrm flipV="1">
            <a:off x="2051720" y="4077072"/>
            <a:ext cx="2071688" cy="2274887"/>
          </a:xfrm>
          <a:prstGeom prst="line">
            <a:avLst/>
          </a:prstGeom>
          <a:noFill/>
          <a:ln w="41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Line 4"/>
          <p:cNvSpPr>
            <a:spLocks noChangeShapeType="1"/>
          </p:cNvSpPr>
          <p:nvPr/>
        </p:nvSpPr>
        <p:spPr bwMode="auto">
          <a:xfrm>
            <a:off x="1979712" y="3861048"/>
            <a:ext cx="71437" cy="2500313"/>
          </a:xfrm>
          <a:prstGeom prst="line">
            <a:avLst/>
          </a:prstGeom>
          <a:noFill/>
          <a:ln w="41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1763688" y="6309320"/>
            <a:ext cx="5760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16200000" flipH="1" flipV="1">
            <a:off x="4496750" y="3792283"/>
            <a:ext cx="3071834" cy="191322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076056" y="6237312"/>
            <a:ext cx="200026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5527877" y="4705372"/>
            <a:ext cx="3071834" cy="87043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7092280" y="285293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092280" y="6309320"/>
            <a:ext cx="4635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Тригонометрия в архитектуре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3910010" cy="2446342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Детская школа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Гауди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 Барселоне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 t="8958"/>
          <a:stretch>
            <a:fillRect/>
          </a:stretch>
        </p:blipFill>
        <p:spPr bwMode="auto">
          <a:xfrm>
            <a:off x="395536" y="1196752"/>
            <a:ext cx="3533522" cy="244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5301208"/>
            <a:ext cx="4786346" cy="6995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Сантьяго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Калатрава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Винодельня «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Бодегас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Исиос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http://img0.liveinternet.ru/images/attach/c/1/60/104/60104940_1276098006_ysios1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51520" y="404665"/>
            <a:ext cx="4249042" cy="2595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48" y="5661248"/>
            <a:ext cx="3143272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Феликс Кандела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Ресторан в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Лос-Манантиалесе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mitupv.mit.edu/mitupv-uploads/11530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395536" y="404664"/>
            <a:ext cx="2390514" cy="2238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6.Тригонометрия в музыке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3"/>
            <a:ext cx="7786710" cy="2946628"/>
          </a:xfrm>
        </p:spPr>
        <p:txBody>
          <a:bodyPr>
            <a:normAutofit fontScale="92500"/>
          </a:bodyPr>
          <a:lstStyle/>
          <a:p>
            <a:pPr>
              <a:spcBef>
                <a:spcPts val="7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Согласно дошедшим из древности преданиям, первыми, кто попытался сделать это, были Пифагор и его ученики. </a:t>
            </a:r>
          </a:p>
          <a:p>
            <a:pPr>
              <a:spcBef>
                <a:spcPts val="7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55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Частоты, соответствующие </a:t>
            </a:r>
          </a:p>
          <a:p>
            <a:pPr>
              <a:lnSpc>
                <a:spcPct val="80000"/>
              </a:lnSpc>
              <a:spcBef>
                <a:spcPts val="550"/>
              </a:spcBef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одной и той же ноте в первой, второй и т.д.</a:t>
            </a:r>
          </a:p>
          <a:p>
            <a:pPr>
              <a:lnSpc>
                <a:spcPct val="80000"/>
              </a:lnSpc>
              <a:spcBef>
                <a:spcPts val="550"/>
              </a:spcBef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октавах, относятся, как 1:2:4:8…</a:t>
            </a:r>
          </a:p>
          <a:p>
            <a:pPr>
              <a:lnSpc>
                <a:spcPct val="80000"/>
              </a:lnSpc>
              <a:spcBef>
                <a:spcPts val="55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55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диатоническая гамма  2:3:5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G:\проект по тригонометрии\pifagor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09395" y="2132856"/>
            <a:ext cx="1605877" cy="215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243408"/>
            <a:ext cx="7673280" cy="1584176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Введение: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2512" y="764704"/>
            <a:ext cx="6321190" cy="352155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Тригонометрические функции играют важную роль в математике и в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других науках. Использование тригонометрии способствует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утверждению взгляда на понятие функции, как на важнейшее понятие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математики, связывая тем самым курс алгебры и геометрии.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Тригонометрический материал весьма интересен и специфичен, так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находится на стыке геометрии и алгебры. Велико значение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тригонометрических функций в формировании диалектического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мировоззрения: они являются моделью многих периодических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процессов (биение сердца, зависимость напряжения в металле от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нагрузки на него и т.д.), и через их посредство, многие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геометрический факты находят применение в непосредственно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практической деятельности, в частности, при проведении различных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измерительных работ на местности.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3140968"/>
            <a:ext cx="3857652" cy="1645354"/>
          </a:xfrm>
        </p:spPr>
        <p:txBody>
          <a:bodyPr>
            <a:normAutofit fontScale="62500" lnSpcReduction="20000"/>
          </a:bodyPr>
          <a:lstStyle/>
          <a:p>
            <a:pPr marL="514350" indent="-51435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Тетраэдр из различных типов аккордов четырех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звуков:синий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малые интервалы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более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теплые тона - более «разряженные» звуки аккорда; 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красная сфера- наиболее гармоничный аккорд с равными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интервалами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между нотами.</a:t>
            </a:r>
          </a:p>
          <a:p>
            <a:pPr marL="514350" indent="-51435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2000232" cy="1857364"/>
          </a:xfrm>
          <a:prstGeom prst="rect">
            <a:avLst/>
          </a:prstGeom>
        </p:spPr>
      </p:pic>
      <p:pic>
        <p:nvPicPr>
          <p:cNvPr id="5" name="Picture 2" descr="G:\проект по тригонометрии\080421160619-%20geometrical%20music%20theo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0"/>
            <a:ext cx="1870498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G:\проект по тригонометрии\080421160638-%20geometrical%20music%20theory-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0"/>
            <a:ext cx="1643074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7.Тригнометрия в астрономии</a:t>
            </a:r>
            <a:endParaRPr lang="ru-RU" dirty="0"/>
          </a:p>
        </p:txBody>
      </p:sp>
      <p:pic>
        <p:nvPicPr>
          <p:cNvPr id="1026" name="Picture 2" descr="https://www.brownspaceman.com/wp-content/uploads/2013/08/The_parallax_method_of_measuring_a_star_s_distan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124745"/>
            <a:ext cx="2786050" cy="1804190"/>
          </a:xfrm>
          <a:prstGeom prst="rect">
            <a:avLst/>
          </a:prstGeom>
          <a:noFill/>
        </p:spPr>
      </p:pic>
      <p:pic>
        <p:nvPicPr>
          <p:cNvPr id="1028" name="Picture 4" descr="http://files.school-collection.edu.ru/dlrstore/2f0528ab-014a-4dc2-7dc5-82e7221054f4/4636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1214422"/>
            <a:ext cx="3000396" cy="171451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838200"/>
          </a:xfrm>
        </p:spPr>
        <p:txBody>
          <a:bodyPr/>
          <a:lstStyle/>
          <a:p>
            <a:r>
              <a:rPr lang="ru-RU" dirty="0" smtClean="0"/>
              <a:t>8.Тригонометрия в природе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92696"/>
            <a:ext cx="7215206" cy="45222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Теория радуги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Радуга возникает из-за того, что солнечный свет испытывает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преломление в капельках воды, взвешенных в воздухе по закону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преломления: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en-US" sz="2400" b="1" i="1" dirty="0" smtClean="0">
                <a:solidFill>
                  <a:srgbClr val="008E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Book" pitchFamily="34" charset="0"/>
              </a:rPr>
              <a:t>sin </a:t>
            </a:r>
            <a:r>
              <a:rPr lang="el-GR" sz="2400" b="1" i="1" dirty="0" smtClean="0">
                <a:solidFill>
                  <a:srgbClr val="008E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Book" pitchFamily="34" charset="0"/>
                <a:ea typeface="AngsanaUPC"/>
                <a:cs typeface="AngsanaUPC"/>
              </a:rPr>
              <a:t>α</a:t>
            </a:r>
            <a:r>
              <a:rPr lang="en-US" sz="2400" b="1" i="1" dirty="0" smtClean="0">
                <a:solidFill>
                  <a:srgbClr val="008E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gsanaUPC"/>
                <a:ea typeface="AngsanaUPC"/>
                <a:cs typeface="AngsanaUPC"/>
              </a:rPr>
              <a:t> </a:t>
            </a:r>
            <a:r>
              <a:rPr lang="en-US" sz="2400" b="1" i="1" dirty="0" smtClean="0">
                <a:solidFill>
                  <a:srgbClr val="008E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Book" pitchFamily="34" charset="0"/>
              </a:rPr>
              <a:t>/ sin </a:t>
            </a:r>
            <a:r>
              <a:rPr lang="el-GR" sz="2400" b="1" i="1" dirty="0" smtClean="0">
                <a:solidFill>
                  <a:srgbClr val="008E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β</a:t>
            </a:r>
            <a:r>
              <a:rPr lang="en-US" sz="2400" b="1" i="1" dirty="0" smtClean="0">
                <a:solidFill>
                  <a:srgbClr val="008E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Book" pitchFamily="34" charset="0"/>
              </a:rPr>
              <a:t> = n</a:t>
            </a:r>
            <a:r>
              <a:rPr lang="en-US" sz="2400" b="1" i="1" baseline="-25000" dirty="0" smtClean="0">
                <a:solidFill>
                  <a:srgbClr val="008E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Book" pitchFamily="34" charset="0"/>
              </a:rPr>
              <a:t>1</a:t>
            </a:r>
            <a:r>
              <a:rPr lang="en-US" sz="2400" b="1" i="1" dirty="0" smtClean="0">
                <a:solidFill>
                  <a:srgbClr val="008E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Book" pitchFamily="34" charset="0"/>
              </a:rPr>
              <a:t> / n</a:t>
            </a:r>
            <a:r>
              <a:rPr lang="en-US" sz="2400" b="1" i="1" baseline="-25000" dirty="0" smtClean="0">
                <a:solidFill>
                  <a:srgbClr val="008E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Book" pitchFamily="34" charset="0"/>
              </a:rPr>
              <a:t>2</a:t>
            </a:r>
            <a:endParaRPr lang="ru-RU" sz="2400" b="1" i="1" baseline="-25000" dirty="0" smtClean="0">
              <a:solidFill>
                <a:srgbClr val="008E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Franklin Gothic Book" pitchFamily="34" charset="0"/>
            </a:endParaRPr>
          </a:p>
          <a:p>
            <a:pPr>
              <a:buNone/>
            </a:pPr>
            <a:endParaRPr lang="ru-RU" sz="2400" b="1" i="1" baseline="-25000" dirty="0" smtClean="0">
              <a:solidFill>
                <a:srgbClr val="008E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Franklin Gothic Book" pitchFamily="34" charset="0"/>
            </a:endParaRPr>
          </a:p>
          <a:p>
            <a:pPr>
              <a:buNone/>
            </a:pPr>
            <a:endParaRPr lang="ru-RU" sz="2400" b="1" i="1" baseline="-25000" dirty="0" smtClean="0">
              <a:solidFill>
                <a:srgbClr val="008E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Franklin Gothic Book" pitchFamily="34" charset="0"/>
            </a:endParaRPr>
          </a:p>
          <a:p>
            <a:pPr marL="274320" lvl="0" indent="-274320">
              <a:buClr>
                <a:schemeClr val="accent3"/>
              </a:buClr>
              <a:buSzPct val="9500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n</a:t>
            </a:r>
            <a:r>
              <a:rPr lang="ru-RU" sz="2400" b="1" baseline="-25000" dirty="0" smtClean="0">
                <a:solidFill>
                  <a:schemeClr val="tx1"/>
                </a:solidFill>
                <a:latin typeface="Calibri" pitchFamily="34" charset="0"/>
              </a:rPr>
              <a:t>1</a:t>
            </a:r>
            <a:r>
              <a:rPr lang="ru-RU" sz="2400" dirty="0" smtClean="0">
                <a:solidFill>
                  <a:schemeClr val="tx1"/>
                </a:solidFill>
                <a:latin typeface="Calibri" pitchFamily="34" charset="0"/>
              </a:rPr>
              <a:t> - показатель преломления первой среды</a:t>
            </a:r>
          </a:p>
          <a:p>
            <a:pPr marL="274320" lvl="0" indent="-274320">
              <a:buClr>
                <a:schemeClr val="accent3"/>
              </a:buClr>
              <a:buSzPct val="95000"/>
              <a:buNone/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 n</a:t>
            </a:r>
            <a:r>
              <a:rPr lang="ru-RU" sz="2400" b="1" baseline="-25000" dirty="0" smtClean="0">
                <a:solidFill>
                  <a:schemeClr val="tx1"/>
                </a:solidFill>
                <a:latin typeface="Calibri" pitchFamily="34" charset="0"/>
              </a:rPr>
              <a:t>2</a:t>
            </a:r>
            <a:r>
              <a:rPr lang="ru-RU" sz="2400" dirty="0" smtClean="0">
                <a:solidFill>
                  <a:schemeClr val="tx1"/>
                </a:solidFill>
                <a:latin typeface="Calibri" pitchFamily="34" charset="0"/>
              </a:rPr>
              <a:t> - показатель преломления второй среды </a:t>
            </a:r>
          </a:p>
          <a:p>
            <a:pPr marL="274320" lvl="0" indent="-274320">
              <a:buClr>
                <a:schemeClr val="accent3"/>
              </a:buClr>
              <a:buSzPct val="95000"/>
              <a:buNone/>
              <a:defRPr/>
            </a:pPr>
            <a:r>
              <a:rPr lang="ru-RU" sz="2400" b="1" i="1" dirty="0" smtClean="0">
                <a:solidFill>
                  <a:srgbClr val="CCE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Tahoma" pitchFamily="34" charset="0"/>
              </a:rPr>
              <a:t> </a:t>
            </a:r>
            <a:r>
              <a:rPr lang="el-GR" sz="2400" b="1" i="1" dirty="0" smtClean="0">
                <a:solidFill>
                  <a:srgbClr val="008E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Tahoma" pitchFamily="34" charset="0"/>
              </a:rPr>
              <a:t>α</a:t>
            </a:r>
            <a:r>
              <a:rPr lang="ru-RU" sz="2400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rPr>
              <a:t>-угол падения,</a:t>
            </a:r>
            <a:r>
              <a:rPr lang="ru-RU" sz="2400" dirty="0" smtClean="0">
                <a:solidFill>
                  <a:srgbClr val="008E00"/>
                </a:solidFill>
                <a:latin typeface="Calibri" pitchFamily="34" charset="0"/>
                <a:cs typeface="Tahoma" pitchFamily="34" charset="0"/>
              </a:rPr>
              <a:t> </a:t>
            </a:r>
          </a:p>
          <a:p>
            <a:pPr marL="274320" lvl="0" indent="-274320">
              <a:buClr>
                <a:schemeClr val="accent3"/>
              </a:buClr>
              <a:buSzPct val="95000"/>
              <a:buNone/>
              <a:defRPr/>
            </a:pPr>
            <a:r>
              <a:rPr lang="el-GR" sz="2400" b="1" i="1" dirty="0" smtClean="0">
                <a:solidFill>
                  <a:srgbClr val="008E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pitchFamily="34" charset="0"/>
              </a:rPr>
              <a:t>β</a:t>
            </a:r>
            <a:r>
              <a:rPr lang="ru-RU" sz="24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-угол преломления света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9" descr="180px-Prism_rainbow_schem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143504" y="2071678"/>
            <a:ext cx="1516666" cy="9406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Picture 2" descr="http://yellowinform.ru/wp-content/uploads/2009/02/radug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717786"/>
            <a:ext cx="1061310" cy="14971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8382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Северное сияние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5429256" cy="4376528"/>
          </a:xfrm>
        </p:spPr>
        <p:txBody>
          <a:bodyPr>
            <a:normAutofit fontScale="92500" lnSpcReduction="10000"/>
          </a:bodyPr>
          <a:lstStyle/>
          <a:p>
            <a:pPr marL="274320" lvl="0" indent="-274320">
              <a:buClr>
                <a:schemeClr val="accent3"/>
              </a:buClr>
              <a:buSzPct val="9500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Проникновение в верхние </a:t>
            </a:r>
          </a:p>
          <a:p>
            <a:pPr marL="274320" lvl="0" indent="-274320">
              <a:buClr>
                <a:schemeClr val="accent3"/>
              </a:buClr>
              <a:buSzPct val="9500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слои атмосферы планет заряженных</a:t>
            </a:r>
          </a:p>
          <a:p>
            <a:pPr marL="274320" lvl="0" indent="-274320">
              <a:buClr>
                <a:schemeClr val="accent3"/>
              </a:buClr>
              <a:buSzPct val="9500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частиц солнечного ветра</a:t>
            </a:r>
          </a:p>
          <a:p>
            <a:pPr marL="274320" lvl="0" indent="-274320">
              <a:buClr>
                <a:schemeClr val="accent3"/>
              </a:buClr>
              <a:buSzPct val="9500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определяется взаимодействием </a:t>
            </a:r>
          </a:p>
          <a:p>
            <a:pPr marL="274320" lvl="0" indent="-274320">
              <a:buClr>
                <a:schemeClr val="accent3"/>
              </a:buClr>
              <a:buSzPct val="9500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магнитного поля планеты </a:t>
            </a:r>
          </a:p>
          <a:p>
            <a:pPr marL="274320" lvl="0" indent="-274320">
              <a:buClr>
                <a:schemeClr val="accent3"/>
              </a:buClr>
              <a:buSzPct val="9500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солнечным ветром.   </a:t>
            </a:r>
          </a:p>
          <a:p>
            <a:pPr marL="274320" lvl="0" indent="-274320">
              <a:buClr>
                <a:schemeClr val="accent3"/>
              </a:buClr>
              <a:buSzPct val="9500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Сила, действующая на движущуюся</a:t>
            </a:r>
          </a:p>
          <a:p>
            <a:pPr marL="274320" lvl="0" indent="-274320">
              <a:buClr>
                <a:schemeClr val="accent3"/>
              </a:buClr>
              <a:buSzPct val="9500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магнитном поле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заряженную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частицу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называетсясилой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Лоренца. Она пропорциональна заряду частицы и </a:t>
            </a:r>
          </a:p>
          <a:p>
            <a:pPr marL="274320" lvl="0" indent="-274320">
              <a:buClr>
                <a:schemeClr val="accent3"/>
              </a:buClr>
              <a:buSzPct val="9500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векторному произведению поля и скорости движения частицы.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http://s15.radikal.ru/i189/0907/3f/bb2f941d6c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0"/>
            <a:ext cx="1998554" cy="20716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686800" cy="8382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5"/>
            <a:ext cx="4534794" cy="1232685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Тригонометрия прошла длинный путь развития.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теперь, мы можем с уверенностью сказать,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тригонометрия не зависит от других наук, а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другие науки зависят от тригонометрии.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Список использованной литературы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7553348" cy="394654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А.Г. Мордкович, П.В. Семенов «Алгебра и начала математического анализа» учебник для 10-11 классов для общеобразовательных организаций (базовый уровень)</a:t>
            </a:r>
          </a:p>
          <a:p>
            <a:pPr lvl="0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Виленкин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Н.Я. Функции в природе и техники: Кн. для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внеклас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чтения IX-XX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– 2-е изд.,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испр.-М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Просвещение, 1985.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Маслова Т.Н. «Справочник школьника по математике»</a:t>
            </a:r>
          </a:p>
          <a:p>
            <a:pPr lvl="0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Учеба.ru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Math.ru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«библиотека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00372"/>
            <a:ext cx="7615262" cy="571504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404664"/>
            <a:ext cx="7891240" cy="466741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Актуальность проекта: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 думаю, что данная работа актуальна как для меня, так и для других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учащихся, ведь по статистике именно тригонометрические задачи вызывают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наибольшую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сложность на основном и едином государственных экзаменах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ОГЭ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ЕГЭ. Тем самым, повторив материал сейчас, можно избежать ошибки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будущем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Изучить основные применения тригонометрии в различных науках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Задача проекта: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1.Узнать какую роль играет тригонометрия в физике, биологии, медицине,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музыке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архитектуре и искусстве?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Проблема проекта: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Недостаточно знаний по тригонометрии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7467600" cy="11430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Основная часть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 История тригонометрии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980728"/>
            <a:ext cx="6072230" cy="502004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Зачатки тригонометрических познаний зародились в древности. На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раннем этапе  тригонометрия развивалась в тесной связи с астрономией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являлась ее вспомогательным  разделом.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Истоки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тригонометрии берут начало в древнем Египте,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Вавилонии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 долине 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Инда более 3000 лет назад. Слово тригонометрия впервые встречается в 1505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году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заглавии книги немецкого математика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Питискуса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Впервые способы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решения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треугольников, основанные на зависимостях между сторонами и углами 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треугольника, были найдены древнегреческими астрономами Гиппархом и  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Птолемеем. Древние люди вычисляли высоту дерева, сравнивая длину его тени с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длиной тени от шеста, высота которого была известна. По звездам вычисляли 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местонахождение корабля в море.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30" name="Picture 6" descr="https://versiya.info/uploads/posts/2018-02/1519280817_s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2000240"/>
            <a:ext cx="1415650" cy="1069860"/>
          </a:xfrm>
          <a:prstGeom prst="rect">
            <a:avLst/>
          </a:prstGeom>
          <a:noFill/>
        </p:spPr>
      </p:pic>
      <p:pic>
        <p:nvPicPr>
          <p:cNvPr id="26632" name="Picture 8" descr="https://otvet.imgsmail.ru/download/8f80b47cfdb1e952a99d55b4307ecd5a_i-151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2143116"/>
            <a:ext cx="1208911" cy="1000132"/>
          </a:xfrm>
          <a:prstGeom prst="rect">
            <a:avLst/>
          </a:prstGeom>
          <a:noFill/>
        </p:spPr>
      </p:pic>
      <p:pic>
        <p:nvPicPr>
          <p:cNvPr id="26634" name="Picture 10" descr="https://avatars.mds.yandex.net/get-zen_doc/51081/pub_5b0c6d303dceb722af37d52b_5b0c77c39d5cb34163790f58/scale_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2000240"/>
            <a:ext cx="1357322" cy="114300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920" y="476672"/>
            <a:ext cx="8740080" cy="1106760"/>
          </a:xfrm>
        </p:spPr>
        <p:txBody>
          <a:bodyPr>
            <a:normAutofit fontScale="90000"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Основоположник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аналитической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теории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тригонометрических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функций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Леонард Эйлер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340768"/>
            <a:ext cx="7000924" cy="45171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 «Введении в анализ бесконечных» (1748 г)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трактует синус, косинус и т.д. не как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тригонометрические линии, обязательно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связанные с окружностью, а как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тригонометрические функции, которые он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рассматривал как отношения сторон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прямоугольного треугольника, как числовые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величины.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Исключил из своих формул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R – целый синус, принимая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R = 1, и упростил таким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образом записи и вычисления.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Разрабатывал учение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 тригонометрических функциях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любого аргумента.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6322" name="Picture 2" descr="https://fos.cmb.ac.lk/blog/wp-content/uploads/2014/12/eul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75780" y="2643182"/>
            <a:ext cx="2396682" cy="242889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Определение тригонометрии, тригонометрических функций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196752"/>
            <a:ext cx="7715304" cy="344669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Тригонометрия (от 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др.-греч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τρίγωνον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«треугольник» 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μετρέω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«измеряю», то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есть измерение треугольников) —раздел математики, в котором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изучаются тригонометрические функции и их использование в геометрии. Под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функциями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подразумеваются элементарные функции, аргументом которых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является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угол. К тригонометрическим функциям относятся следующие 4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функции: синус, косинус, тангенс и котангенс. Для каждой из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указанных функций существует обратная тригонометрическая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функция.Геометрическое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определение тригонометрических функций удобно ввести 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помощью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единичного круга.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60649"/>
            <a:ext cx="785818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Синус числа 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ордината точки единичной окружности, соответствующей числу 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sin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t=y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Косинус числа 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 абсцисса точки единичной окружности, соответствующей числу 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t=x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Тангенс числа 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- отношение ординаты к абсциссе точки единичной окружности, соответствующей </a:t>
            </a:r>
          </a:p>
          <a:p>
            <a:pPr lvl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числу 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t=y:x=sin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t:cos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Котангенс числа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отношение абсциссы к ординате точки единичной окружности, соответствующей </a:t>
            </a:r>
          </a:p>
          <a:p>
            <a:pPr lvl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числу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ctg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sin t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Угол поворота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5500694" y="3286124"/>
            <a:ext cx="228601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8382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 Тригонометрия в физике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20688"/>
            <a:ext cx="7643834" cy="47371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окружающем нас мире приходится сталкиваться с периодическими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процессами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которые повторяются через одинаковые промежутки времени. Эти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процессы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называются колебательными. Колебательные явления различной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физической природы подчиняются общим закономерностям и описываются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одинаковыми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уравнениями.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Существуют разные 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виды колебательных явлений, например: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Механические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колебанияГармонические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колебания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9394" name="Picture 2" descr="http://znakka4estva.ru/uploads/category_items/sources/c3771c20f419594c8c22438ec530b88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3571877"/>
            <a:ext cx="2000264" cy="1500198"/>
          </a:xfrm>
          <a:prstGeom prst="rect">
            <a:avLst/>
          </a:prstGeom>
          <a:noFill/>
        </p:spPr>
      </p:pic>
      <p:pic>
        <p:nvPicPr>
          <p:cNvPr id="59395" name="Picture 3" descr="hello_html_m199a3cf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3573017"/>
            <a:ext cx="2496910" cy="1570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Механические колебания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8991600" cy="495538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Механическими колебаниями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называют движения тел, повторяющиеся точно через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одинаковые промежутки времени. Графическое изображение этой функции дает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наглядное представление о протекании колебательного процесса во времени.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Примерами простых механических колебательных систем могут служить груз на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пружине или математический маятник.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                Рис.1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ello_html_m199a3cf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24944"/>
            <a:ext cx="571963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857</TotalTime>
  <Words>942</Words>
  <Application>Microsoft Office PowerPoint</Application>
  <PresentationFormat>Экран (4:3)</PresentationFormat>
  <Paragraphs>188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Трек</vt:lpstr>
      <vt:lpstr>       </vt:lpstr>
      <vt:lpstr>Введение: </vt:lpstr>
      <vt:lpstr>Слайд 3</vt:lpstr>
      <vt:lpstr>Основная часть 1. История тригонометрии</vt:lpstr>
      <vt:lpstr>Основоположник аналитической теории тригонометрических функций . Леонард Эйлер </vt:lpstr>
      <vt:lpstr>2. Определение тригонометрии, тригонометрических функций</vt:lpstr>
      <vt:lpstr>Слайд 7</vt:lpstr>
      <vt:lpstr>3. Тригонометрия в физике</vt:lpstr>
      <vt:lpstr>Механические колебания</vt:lpstr>
      <vt:lpstr>Гармонические колебания</vt:lpstr>
      <vt:lpstr>Слайд 11</vt:lpstr>
      <vt:lpstr>4. Тригонометрия в медицине и биологии.  Биоритмы</vt:lpstr>
      <vt:lpstr>Связь биоритмов с тригонометрией</vt:lpstr>
      <vt:lpstr>Слайд 14</vt:lpstr>
      <vt:lpstr>5.тригонометрия в архитектуре и искусстве </vt:lpstr>
      <vt:lpstr>Тригонометрия в архитектуре</vt:lpstr>
      <vt:lpstr>Сантьяго Калатрава Винодельня «Бодегас Исиос»</vt:lpstr>
      <vt:lpstr>Феликс Кандела Ресторан в Лос-Манантиалесе</vt:lpstr>
      <vt:lpstr>6.Тригонометрия в музыке</vt:lpstr>
      <vt:lpstr>Слайд 20</vt:lpstr>
      <vt:lpstr>7.Тригнометрия в астрономии</vt:lpstr>
      <vt:lpstr>8.Тригонометрия в природе</vt:lpstr>
      <vt:lpstr>Северное сияние</vt:lpstr>
      <vt:lpstr>Заключение</vt:lpstr>
      <vt:lpstr>Список использованной литературы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      </dc:title>
  <dc:creator>Екатерина</dc:creator>
  <cp:lastModifiedBy>hfg</cp:lastModifiedBy>
  <cp:revision>88</cp:revision>
  <dcterms:created xsi:type="dcterms:W3CDTF">2020-05-06T13:25:10Z</dcterms:created>
  <dcterms:modified xsi:type="dcterms:W3CDTF">2020-11-18T19:47:47Z</dcterms:modified>
</cp:coreProperties>
</file>