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AD5F31-64FC-434F-AEAC-9EDDB1AE9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5079C55-419A-4BD2-902A-7595C76BFF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96F67D-F59B-4EFE-991D-7A2914379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CD28-585C-4D9F-BF8D-57B22FDC1178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D2A8FF-0335-4EC7-870D-9A13413E3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B95163-65E9-49E3-BBAC-E62F3E1CC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DB71-C433-4779-9133-458464D0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894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3AF76F-AECF-4304-9294-AC7DA6A69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E40C97F-C5A3-43D8-901B-11AD3B4C19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DF2AA5-37FB-4845-B395-94507189A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CD28-585C-4D9F-BF8D-57B22FDC1178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4E2F0D-6BDA-42FB-844C-CFABB6D33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1221B3-1D04-40E4-83A3-D4D213233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DB71-C433-4779-9133-458464D0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781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904B3F1-C300-4823-B493-A887737ED3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E7AEB0B-AB9C-4EAD-A04F-B06E2DF7BF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3E6B90-54EC-408A-AB4C-15A076CE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CD28-585C-4D9F-BF8D-57B22FDC1178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3127E8-DA5C-4C52-96C3-5CBDF850A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84BFDF-CF29-4811-9E05-116AE5E68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DB71-C433-4779-9133-458464D0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95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CF47FC-B689-496E-B349-E43959B6A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3954C2-CD9C-45FD-B53F-52532CDDB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70B6CA-43F0-452D-B4C3-AE520661F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CD28-585C-4D9F-BF8D-57B22FDC1178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0E45BF-60DA-470A-BB09-41D38CE54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8C0E88-F35C-4C9C-B0FE-AC1900F0E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DB71-C433-4779-9133-458464D0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186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75063-57EE-4E44-A818-1F1AA4B30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C34F5D0-62EB-4B15-A6ED-F0B6CD1A2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87B085-F248-4104-A104-93D2CC840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CD28-585C-4D9F-BF8D-57B22FDC1178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F02BD2-E705-4E11-88D0-3A7A15D84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04E003-9A65-43C1-9C0C-17A4A3E0A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DB71-C433-4779-9133-458464D0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787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965806-E46B-448D-9435-F3DF4B6E5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D8A1F7-3CA6-4934-924C-1CE5EC2B41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CEA1CC3-CE46-433A-A8F6-5879F2CC33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6593D6-F60A-4A2A-BD3C-F7D152029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CD28-585C-4D9F-BF8D-57B22FDC1178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A4C2E75-9FDA-4CDB-8DB0-3B767B16B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F90A6B-0C82-49F0-A7E9-D0E128295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DB71-C433-4779-9133-458464D0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86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FC92CC-8EB2-47D8-8300-E17FC346B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371A3D6-903C-4F58-800D-D8A78C7464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F9EF928-9967-4C9F-B694-A3566139C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3FB64AB-DF4F-479F-A9A8-AB7E368EB7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3F36D5C-4F24-4A52-8EA2-B8DCE9B8CA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08B1544-9F9E-4A52-AAAE-A1CC36D8E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CD28-585C-4D9F-BF8D-57B22FDC1178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226ACBD-CDE6-430B-ABD4-E7C7DDCED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45C477E-82E7-4762-88CA-313479C7E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DB71-C433-4779-9133-458464D0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773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5CB8C4-326C-4917-8319-3E01C7B67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01EED0C-E1B4-4E80-ABD0-051213DDC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CD28-585C-4D9F-BF8D-57B22FDC1178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FAE6781-AF14-4204-BF49-859069D9E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1249CE5-EF91-4A9E-B5D7-16606C53B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DB71-C433-4779-9133-458464D0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73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49FE5D5-88BA-4B12-8F4C-89E630D73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CD28-585C-4D9F-BF8D-57B22FDC1178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7FFE0BC-4450-45AC-A6EA-8D7F99965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2FA8E38-3D7E-4E4C-9F56-99BC82B03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DB71-C433-4779-9133-458464D0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940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5AFA9B-B95C-41A8-BD41-7C0C218E6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D71192-6479-46D2-B81C-52A01F816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5C5478B-6C01-4737-99B3-CCB6B25BEC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257C5EE-A67A-4494-820B-B0502907D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CD28-585C-4D9F-BF8D-57B22FDC1178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BEBAB43-6672-45A8-A32E-D8397FAA7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0ACE50-6333-4869-8208-DC718C389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DB71-C433-4779-9133-458464D0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079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DB881B-F398-4448-A1CD-375311608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E9CA1F9-9B2D-4792-8FE3-00B37FE51E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6B499D6-A64E-49E9-B935-12F01277CB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AA7FD2E-369E-4C7A-BC5B-5A1507333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CD28-585C-4D9F-BF8D-57B22FDC1178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E19E921-C4A4-4C64-A37D-4C991CFBF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24CA6DF-BD8E-4748-B8C9-06CD9AB5F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DB71-C433-4779-9133-458464D0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630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D292CF-8418-4CA9-95BC-C7FB6B78F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CBC77B6-6355-46CE-A3EE-9DABD71E62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959478-1B4B-42AB-A3E9-58419764CB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5CD28-585C-4D9F-BF8D-57B22FDC1178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418B67-5663-4E9C-BA85-2F0B61ABCB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6967BF-FD4F-40A7-8425-FC93134BE2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ADB71-C433-4779-9133-458464D0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7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2.bp.blogspot.com/-F1_RJtqmt2A/URQO7wTZr2I/AAAAAAAAsrM/RPUTAj-vuzw/s1600/%D1%80%D0%B0%D0%BC%D0%BE%D1%87%D0%BA%D0%B0++(109).png">
            <a:extLst>
              <a:ext uri="{FF2B5EF4-FFF2-40B4-BE49-F238E27FC236}">
                <a16:creationId xmlns:a16="http://schemas.microsoft.com/office/drawing/2014/main" id="{37A91BE7-94E1-4ABA-8D6F-BA0E5522BA93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3" t="-2515" r="51668" b="2515"/>
          <a:stretch/>
        </p:blipFill>
        <p:spPr bwMode="auto">
          <a:xfrm>
            <a:off x="762000" y="238235"/>
            <a:ext cx="4617223" cy="62423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C5D7C44-E435-48C8-BAFF-C2CD00C6DFCA}"/>
              </a:ext>
            </a:extLst>
          </p:cNvPr>
          <p:cNvSpPr/>
          <p:nvPr/>
        </p:nvSpPr>
        <p:spPr>
          <a:xfrm>
            <a:off x="5165034" y="1153372"/>
            <a:ext cx="6096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>
                <a:ln>
                  <a:noFill/>
                </a:ln>
                <a:solidFill>
                  <a:srgbClr val="0099CC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Сенсорные игры</a:t>
            </a:r>
            <a:endParaRPr lang="ru-RU" sz="4400" dirty="0">
              <a:solidFill>
                <a:srgbClr val="0099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3200" i="1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для детей с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ln>
                  <a:noFill/>
                </a:ln>
                <a:solidFill>
                  <a:srgbClr val="0099CC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РАС</a:t>
            </a:r>
            <a:endParaRPr lang="ru-RU" sz="3200" dirty="0">
              <a:solidFill>
                <a:srgbClr val="0099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dirty="0">
                <a:ln>
                  <a:noFill/>
                </a:ln>
                <a:solidFill>
                  <a:srgbClr val="2F5496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2400" dirty="0">
              <a:ln>
                <a:noFill/>
              </a:ln>
              <a:solidFill>
                <a:srgbClr val="333399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rgbClr val="333399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2400" dirty="0">
              <a:ln>
                <a:noFill/>
              </a:ln>
              <a:solidFill>
                <a:srgbClr val="333399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rgbClr val="333399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2400" dirty="0">
              <a:ln>
                <a:noFill/>
              </a:ln>
              <a:solidFill>
                <a:srgbClr val="333399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60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г. Таганрог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600" dirty="0">
                <a:ln>
                  <a:noFill/>
                </a:ln>
                <a:solidFill>
                  <a:srgbClr val="2F5496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2019г.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014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publicdomainpictures.net/pictures/130000/velka/green-sidelight-background.jpg">
            <a:extLst>
              <a:ext uri="{FF2B5EF4-FFF2-40B4-BE49-F238E27FC236}">
                <a16:creationId xmlns:a16="http://schemas.microsoft.com/office/drawing/2014/main" id="{B745DF01-EEDE-4CB2-8470-D3A6B61A444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22096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static.price.ru/images/models/1000x1000/professionalnoe-osvetitelnoe-oborudovanie/colorama-fon-beliy-siniy-graduated-110x170cm-37980914/6e9d666dd1c2dace150c5defbf715a87.JPEG">
            <a:extLst>
              <a:ext uri="{FF2B5EF4-FFF2-40B4-BE49-F238E27FC236}">
                <a16:creationId xmlns:a16="http://schemas.microsoft.com/office/drawing/2014/main" id="{8057FE0F-0FBB-4FC1-8542-EFD718CCAB01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02"/>
          <a:stretch/>
        </p:blipFill>
        <p:spPr bwMode="auto">
          <a:xfrm>
            <a:off x="7822096" y="0"/>
            <a:ext cx="4369904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956586E-50FC-4DFE-B582-C3C9EF008E36}"/>
              </a:ext>
            </a:extLst>
          </p:cNvPr>
          <p:cNvSpPr/>
          <p:nvPr/>
        </p:nvSpPr>
        <p:spPr>
          <a:xfrm>
            <a:off x="1179444" y="614356"/>
            <a:ext cx="6096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pPr marR="479425">
              <a:spcAft>
                <a:spcPts val="0"/>
              </a:spcAft>
            </a:pPr>
            <a:r>
              <a:rPr lang="ru-RU" sz="1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Рекомендации по преодолению затруднений, возникающих в ходе игр.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ctr"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ребёнок не включается в игру, не обращает внимания на действия взрослого (партнёра), либо выражает протест</a:t>
            </a: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не настаивайте.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FC6C106-021F-4A70-9D20-1462ECB7DFCE}"/>
              </a:ext>
            </a:extLst>
          </p:cNvPr>
          <p:cNvSpPr/>
          <p:nvPr/>
        </p:nvSpPr>
        <p:spPr>
          <a:xfrm>
            <a:off x="1179444" y="2154346"/>
            <a:ext cx="6096000" cy="4185761"/>
          </a:xfrm>
          <a:prstGeom prst="rect">
            <a:avLst/>
          </a:prstGeom>
        </p:spPr>
        <p:txBody>
          <a:bodyPr>
            <a:spAutoFit/>
          </a:bodyPr>
          <a:lstStyle/>
          <a:p>
            <a:pPr marR="479425" indent="180340" algn="just"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останавливайтесь,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видите, что ребёнок заинтересован в игре, но при этом он остаётся пассивным, комментируйте свои действия, так, словно играете с ребёнком.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Предлагайте новое </a:t>
            </a: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постепенно.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Если игра понравилась ребёнку и он требует её повторению </a:t>
            </a: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противьтесь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его просьбам.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Развивайте сюжет игры </a:t>
            </a: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осторожно, ненавязчиво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предлагайте различные варианты, которые будут зависеть от настроения и желания ребёнка. Вашей фантазии и педагогического чутья.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Если во время игры ребёнок заговорил штамповыми фразами, </a:t>
            </a: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улыбнитесь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повторите фразу за ним. Это выразит больше доверия к вам.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Если ребёнок стал неадекватно себя вести во время игры, </a:t>
            </a: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переключите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его на стереотипную игру.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808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publicdomainpictures.net/pictures/130000/velka/green-sidelight-background.jpg">
            <a:extLst>
              <a:ext uri="{FF2B5EF4-FFF2-40B4-BE49-F238E27FC236}">
                <a16:creationId xmlns:a16="http://schemas.microsoft.com/office/drawing/2014/main" id="{55708599-5434-4675-9826-98090248535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22096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static.price.ru/images/models/1000x1000/professionalnoe-osvetitelnoe-oborudovanie/colorama-fon-beliy-siniy-graduated-110x170cm-37980914/6e9d666dd1c2dace150c5defbf715a87.JPEG">
            <a:extLst>
              <a:ext uri="{FF2B5EF4-FFF2-40B4-BE49-F238E27FC236}">
                <a16:creationId xmlns:a16="http://schemas.microsoft.com/office/drawing/2014/main" id="{1ADC7BDE-92A4-4C62-B1C8-D6B103446030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02"/>
          <a:stretch/>
        </p:blipFill>
        <p:spPr bwMode="auto">
          <a:xfrm>
            <a:off x="7822096" y="0"/>
            <a:ext cx="4369904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3B8B476-DED2-4CD0-AF80-045CBBDCAB9E}"/>
              </a:ext>
            </a:extLst>
          </p:cNvPr>
          <p:cNvSpPr/>
          <p:nvPr/>
        </p:nvSpPr>
        <p:spPr>
          <a:xfrm>
            <a:off x="1272209" y="654087"/>
            <a:ext cx="7159486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сенсорных игр                                 </a:t>
            </a: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2070735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</a:p>
          <a:p>
            <a:pPr algn="ctr">
              <a:spcAft>
                <a:spcPts val="0"/>
              </a:spcAft>
              <a:tabLst>
                <a:tab pos="2070735" algn="l"/>
              </a:tabLst>
            </a:pPr>
            <a:r>
              <a:rPr lang="ru-RU" sz="20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с красками.</a:t>
            </a: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effectLst/>
                <a:latin typeface="&amp;quot"/>
                <a:ea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1D74923-D8B2-4998-8226-207E1DF00AB4}"/>
              </a:ext>
            </a:extLst>
          </p:cNvPr>
          <p:cNvSpPr/>
          <p:nvPr/>
        </p:nvSpPr>
        <p:spPr>
          <a:xfrm>
            <a:off x="1108213" y="2027809"/>
            <a:ext cx="6096000" cy="43036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Цветная вода.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lnSpc>
                <a:spcPct val="107000"/>
              </a:lnSpc>
              <a:spcAft>
                <a:spcPts val="0"/>
              </a:spcAft>
              <a:tabLst>
                <a:tab pos="3330575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игры потребуются краски, кисточки, прозрачные пластиковые стаканчики (количество стаканов может быть любым). Расставьте стаканы в ряд на столе и наполните водой. Возьмите на кисточку   краску одного из основных цветов — красный, желтый, синий, зелёный (можете начинать с любимого цвета ребенка, если такой есть, это поможет вовлечь ребенка в игру) — и разведите в одном из стаканов. Комментируя свои действия, постарайтесь привлечь внимание ребенка, внесите элемент «волшебства»: «Сейчас возьмем на кисточку твою любимую желтую краску, вот так. А теперь... опустим в стакан с водой. Интересно, что получится? Смотри, как красиво!» Обычно ребенок завороженно следит за тем, как облачко краски постепенно растворяется в воде.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6FD31AF-57AA-4EAF-ABCF-4CBA9198782F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0" r="2512"/>
          <a:stretch/>
        </p:blipFill>
        <p:spPr bwMode="auto">
          <a:xfrm rot="20847447">
            <a:off x="8744796" y="1219060"/>
            <a:ext cx="2223016" cy="16174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01651E7-7EE0-4A0C-9B34-36147D70B16D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8" r="3822"/>
          <a:stretch/>
        </p:blipFill>
        <p:spPr bwMode="auto">
          <a:xfrm rot="20814529">
            <a:off x="8712626" y="3660010"/>
            <a:ext cx="2221093" cy="15799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61178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publicdomainpictures.net/pictures/130000/velka/green-sidelight-background.jpg">
            <a:extLst>
              <a:ext uri="{FF2B5EF4-FFF2-40B4-BE49-F238E27FC236}">
                <a16:creationId xmlns:a16="http://schemas.microsoft.com/office/drawing/2014/main" id="{701EB896-5C87-4835-9D13-AAEDB87E1C4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22096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static.price.ru/images/models/1000x1000/professionalnoe-osvetitelnoe-oborudovanie/colorama-fon-beliy-siniy-graduated-110x170cm-37980914/6e9d666dd1c2dace150c5defbf715a87.JPEG">
            <a:extLst>
              <a:ext uri="{FF2B5EF4-FFF2-40B4-BE49-F238E27FC236}">
                <a16:creationId xmlns:a16="http://schemas.microsoft.com/office/drawing/2014/main" id="{B491782D-D7F6-44E5-A54E-B6CD6DBA5E4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02"/>
          <a:stretch/>
        </p:blipFill>
        <p:spPr bwMode="auto">
          <a:xfrm>
            <a:off x="7822096" y="0"/>
            <a:ext cx="4369904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F5BC4C-D636-4C4E-8559-CAC0359900F6}"/>
              </a:ext>
            </a:extLst>
          </p:cNvPr>
          <p:cNvSpPr/>
          <p:nvPr/>
        </p:nvSpPr>
        <p:spPr>
          <a:xfrm>
            <a:off x="1249017" y="1101841"/>
            <a:ext cx="6096000" cy="36160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Смешиваем краски.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479425" algn="just">
              <a:spcAft>
                <a:spcPts val="0"/>
              </a:spcAft>
              <a:tabLst>
                <a:tab pos="18034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Смешивая краски, мы можем создавать новые цвета. Для этого слейте воду разных цветов в один стакан либо смешайте в небольшой ёмкости две или более красок. В дальнейшем нарисуйте ими что-либо, применяя способы: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примакивания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штампы, трафареты.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Яркие ощущения может подарить процесс рисования красками на мокром листе. Для этого на стол или на пол подложите клеенку. Намочите плотный лист бумаги для акварели (просто окунув в тазик с водой), и положите на клеенку, пригладив влажной губкой. Окуните кисточку в одну из красок и осторожно проведите по бумаге. Продолжайте другими красками.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бы случайно можно провести по бумаге кисточкой с водой, но без краски — вода смешивается с красками и на листе появятся нежные, размытые, светлые полутона. Экспериментируйте вместе с ребенком!                                                                      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</a:t>
            </a:r>
            <a:r>
              <a:rPr lang="ru-RU" sz="1400" dirty="0">
                <a:solidFill>
                  <a:srgbClr val="000000"/>
                </a:solidFill>
                <a:effectLst/>
                <a:latin typeface="&amp;quot"/>
                <a:ea typeface="Times New Roman" panose="02020603050405020304" pitchFamily="18" charset="0"/>
              </a:rPr>
              <a:t>      </a:t>
            </a:r>
            <a:r>
              <a:rPr lang="ru-RU" sz="1600" dirty="0">
                <a:solidFill>
                  <a:srgbClr val="000000"/>
                </a:solidFill>
                <a:effectLst/>
                <a:latin typeface="&amp;quot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&amp;quot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4468A12-A14B-43E0-82AC-6D5169320FE9}"/>
              </a:ext>
            </a:extLst>
          </p:cNvPr>
          <p:cNvSpPr/>
          <p:nvPr/>
        </p:nvSpPr>
        <p:spPr>
          <a:xfrm>
            <a:off x="1249017" y="4389953"/>
            <a:ext cx="6096000" cy="987963"/>
          </a:xfrm>
          <a:prstGeom prst="rect">
            <a:avLst/>
          </a:prstGeom>
        </p:spPr>
        <p:txBody>
          <a:bodyPr>
            <a:spAutoFit/>
          </a:bodyPr>
          <a:lstStyle/>
          <a:p>
            <a:pPr marR="479425" algn="just"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Кукольный обед.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79705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Накройте на стол, расставьте стаканы, усадите кукол и мишек и угостите их разными напитками. В игре красная вода превращается в томатный сок, белая — в молоко, оранжевая — в фанту.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B1A820E-6EE1-48A8-A3D9-20BECC6EC6F0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5" b="-1568"/>
          <a:stretch/>
        </p:blipFill>
        <p:spPr bwMode="auto">
          <a:xfrm rot="20855818">
            <a:off x="8738901" y="3711846"/>
            <a:ext cx="2236329" cy="1591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9DB6894-40A8-4306-B3D3-FFCBAC31BAEC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 bwMode="auto">
          <a:xfrm rot="20835922">
            <a:off x="8988340" y="1192113"/>
            <a:ext cx="2217925" cy="15857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12494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static.price.ru/images/models/1000x1000/professionalnoe-osvetitelnoe-oborudovanie/colorama-fon-beliy-siniy-graduated-110x170cm-37980914/6e9d666dd1c2dace150c5defbf715a87.JPEG">
            <a:extLst>
              <a:ext uri="{FF2B5EF4-FFF2-40B4-BE49-F238E27FC236}">
                <a16:creationId xmlns:a16="http://schemas.microsoft.com/office/drawing/2014/main" id="{0E0B9616-6A48-49CE-84AE-4278508E6DC5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02"/>
          <a:stretch/>
        </p:blipFill>
        <p:spPr bwMode="auto">
          <a:xfrm>
            <a:off x="7822096" y="0"/>
            <a:ext cx="4369904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www.publicdomainpictures.net/pictures/130000/velka/green-sidelight-background.jpg">
            <a:extLst>
              <a:ext uri="{FF2B5EF4-FFF2-40B4-BE49-F238E27FC236}">
                <a16:creationId xmlns:a16="http://schemas.microsoft.com/office/drawing/2014/main" id="{B8471FBA-B3DE-4A34-9C50-7B981F8E489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2209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2A488BA-DF37-4F99-8226-513EA46E58C4}"/>
              </a:ext>
            </a:extLst>
          </p:cNvPr>
          <p:cNvSpPr/>
          <p:nvPr/>
        </p:nvSpPr>
        <p:spPr>
          <a:xfrm>
            <a:off x="1099361" y="522560"/>
            <a:ext cx="6096000" cy="26963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водой.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90170">
              <a:spcAft>
                <a:spcPts val="0"/>
              </a:spcAft>
              <a:tabLst>
                <a:tab pos="810260" algn="l"/>
                <a:tab pos="2070735" algn="l"/>
              </a:tabLst>
            </a:pPr>
            <a:r>
              <a:rPr lang="ru-RU" sz="1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90170">
              <a:spcAft>
                <a:spcPts val="0"/>
              </a:spcAft>
              <a:tabLst>
                <a:tab pos="810260" algn="l"/>
                <a:tab pos="2070735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Отожми губку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- Подуй на кораблик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- Перелей водичку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Можно переливать воду из одной посуды в другую используя различные небольшие ёмкости (кружечки, ложки). Можно переливать проточную воду, набирая её в  пластиковые бутылки, пузырьки, стаканчики, мисочки различных размеров. Наполняя  их водой проговаривайте: «Буль-буль, потекла водичка»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2989CB3-2566-4256-AFF3-BD9E5C6598DE}"/>
              </a:ext>
            </a:extLst>
          </p:cNvPr>
          <p:cNvSpPr/>
          <p:nvPr/>
        </p:nvSpPr>
        <p:spPr>
          <a:xfrm>
            <a:off x="1099931" y="3008201"/>
            <a:ext cx="6096000" cy="21518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Открывай! – Закрывай!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479425" indent="18034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Переверните наполненную водой пластиковую бутылку. Затем подставьте ладонь под вытекающую из горлышка струю. Прокомментируйте свое действие словами: «Закрыли водичку! Как ты попросишь открыть воду? Скажи: "Лена (побуждайте ребенка использовать обращения, называть вас по имени), открывай!" Вот, открыла — снова потекла водичка буль-буль-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буль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!» В следующий раз действуйте ладонью ребенка, побуждая его закрыть и открыть воду.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2070735" algn="l"/>
              </a:tabLst>
            </a:pPr>
            <a:r>
              <a:rPr lang="ru-RU" sz="1400" b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B2F10AE-1A07-447D-A2E9-92B969296566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07"/>
          <a:stretch/>
        </p:blipFill>
        <p:spPr bwMode="auto">
          <a:xfrm rot="20847963">
            <a:off x="8996382" y="1205475"/>
            <a:ext cx="2191881" cy="1583759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21299999" rev="0"/>
            </a:camera>
            <a:lightRig rig="threePt" dir="t"/>
          </a:scene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8D993AB-EB09-4883-BAB5-D94E1464DD9C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" t="1" r="-865" b="4360"/>
          <a:stretch/>
        </p:blipFill>
        <p:spPr bwMode="auto">
          <a:xfrm rot="20837105">
            <a:off x="8726528" y="3653414"/>
            <a:ext cx="2217053" cy="15962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DA6F1A2-7285-4EFE-93F2-AA819F007195}"/>
              </a:ext>
            </a:extLst>
          </p:cNvPr>
          <p:cNvSpPr/>
          <p:nvPr/>
        </p:nvSpPr>
        <p:spPr>
          <a:xfrm>
            <a:off x="1099361" y="4909685"/>
            <a:ext cx="6096000" cy="14640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Поймай рыбку.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479425" indent="179705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Наполните большой таз водой: теперь это «озеро», в котором плавают рыбки или уточки: «Вот какое глубокое озеро — много воды! В озере плавают уточки. Вот мама утка. А вот ее детки — маленькие утята. "Кря-кря-кря! — говорит утка. — Дети, плывите за мной!" Вот уточки вышли на бережок и греются на солнышке» и т.д.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106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publicdomainpictures.net/pictures/130000/velka/green-sidelight-background.jpg">
            <a:extLst>
              <a:ext uri="{FF2B5EF4-FFF2-40B4-BE49-F238E27FC236}">
                <a16:creationId xmlns:a16="http://schemas.microsoft.com/office/drawing/2014/main" id="{C9BF4A74-B674-4AE1-A7C2-73059E69EB6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22096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static.price.ru/images/models/1000x1000/professionalnoe-osvetitelnoe-oborudovanie/colorama-fon-beliy-siniy-graduated-110x170cm-37980914/6e9d666dd1c2dace150c5defbf715a87.JPEG">
            <a:extLst>
              <a:ext uri="{FF2B5EF4-FFF2-40B4-BE49-F238E27FC236}">
                <a16:creationId xmlns:a16="http://schemas.microsoft.com/office/drawing/2014/main" id="{F233B753-5279-4A07-9C8F-6CD2A0930AE1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02"/>
          <a:stretch/>
        </p:blipFill>
        <p:spPr bwMode="auto">
          <a:xfrm>
            <a:off x="7822096" y="0"/>
            <a:ext cx="4369904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2244C53-43F7-4928-9BF9-5512E496EA00}"/>
              </a:ext>
            </a:extLst>
          </p:cNvPr>
          <p:cNvSpPr/>
          <p:nvPr/>
        </p:nvSpPr>
        <p:spPr>
          <a:xfrm>
            <a:off x="1239079" y="679827"/>
            <a:ext cx="6096000" cy="320087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810260" algn="l"/>
                <a:tab pos="2070735" algn="l"/>
              </a:tabLst>
            </a:pPr>
            <a:r>
              <a:rPr lang="ru-RU" sz="1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Игры с крупами, камешками.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80340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Приготовьте крупы: гречку, горох, манную крупу, фасоль, рис, цветные камешки.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Спрячем ручки.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Насыпьте гречневую крупу в глубокую миску, опустите в нее руки и пошевелите пальцами, ощутите ее структуру. Выражая удовольствие улыбкой и словами, предложите ребенку присоединиться: «Где мои ручки? Спрятались. Давай и твои ручки спрячем. Пошевели пальчиками — так приятно! А теперь потри ладошки друг о друга — немножко колется, да?» Прячьте мелкие игрушки, зарывая их в крупу, а затем ищите.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77D041F-73D4-42F2-B9DA-DFD7EA183EA4}"/>
              </a:ext>
            </a:extLst>
          </p:cNvPr>
          <p:cNvSpPr/>
          <p:nvPr/>
        </p:nvSpPr>
        <p:spPr>
          <a:xfrm>
            <a:off x="1239079" y="3733340"/>
            <a:ext cx="6096000" cy="28158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Пересыпь крупу.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Пересыпайте крупу совочком, ложкой, стаканчиком из одной емкости в другую. Пересыпайте крупу в руках, обращая внимание ребенка на извлекаемый при этом звук.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Разложи по тарелочкам.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79705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Перемешайте в миске фасоль и горох. Затем попросите ребенка разделить горох и фасоль по отдельным тарелочкам: «Смотри, горох и фасоль перемешались. Давай разложим горох на эту тарелочку, а фасоль на эту».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8AF64ED-B53F-4325-8EAC-48E3CD84B29F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" r="9855"/>
          <a:stretch/>
        </p:blipFill>
        <p:spPr bwMode="auto">
          <a:xfrm rot="4060214">
            <a:off x="8907936" y="1106033"/>
            <a:ext cx="2198223" cy="15679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50BC8FC-8815-4FF7-AA8C-D48F22CDEA38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9" r="5767"/>
          <a:stretch/>
        </p:blipFill>
        <p:spPr bwMode="auto">
          <a:xfrm rot="3732554">
            <a:off x="8777598" y="3953945"/>
            <a:ext cx="2140934" cy="1581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96185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publicdomainpictures.net/pictures/130000/velka/green-sidelight-background.jpg">
            <a:extLst>
              <a:ext uri="{FF2B5EF4-FFF2-40B4-BE49-F238E27FC236}">
                <a16:creationId xmlns:a16="http://schemas.microsoft.com/office/drawing/2014/main" id="{150EB4BC-07F6-49CF-AD57-1ABA41FD79C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22096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static.price.ru/images/models/1000x1000/professionalnoe-osvetitelnoe-oborudovanie/colorama-fon-beliy-siniy-graduated-110x170cm-37980914/6e9d666dd1c2dace150c5defbf715a87.JPEG">
            <a:extLst>
              <a:ext uri="{FF2B5EF4-FFF2-40B4-BE49-F238E27FC236}">
                <a16:creationId xmlns:a16="http://schemas.microsoft.com/office/drawing/2014/main" id="{0CC8C52E-244B-418E-999E-0C75F253452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02"/>
          <a:stretch/>
        </p:blipFill>
        <p:spPr bwMode="auto">
          <a:xfrm>
            <a:off x="7822096" y="0"/>
            <a:ext cx="4369904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7EE391F-4781-4D9E-9ED5-F419FED6E5DC}"/>
              </a:ext>
            </a:extLst>
          </p:cNvPr>
          <p:cNvSpPr/>
          <p:nvPr/>
        </p:nvSpPr>
        <p:spPr>
          <a:xfrm>
            <a:off x="1254458" y="966163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Цветные камешки.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180340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Предложите рассортировать камешки по цветам, или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выложить картинку выбирая подходящий цвет из общей массы камешков.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algn="just"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182B69-FF47-491B-80E6-8C87778F1D7A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6" r="6639"/>
          <a:stretch/>
        </p:blipFill>
        <p:spPr bwMode="auto">
          <a:xfrm rot="21176784">
            <a:off x="8910214" y="987830"/>
            <a:ext cx="2193668" cy="15603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3B03594-70AD-4EAB-8569-02E043C703D8}"/>
              </a:ext>
            </a:extLst>
          </p:cNvPr>
          <p:cNvSpPr/>
          <p:nvPr/>
        </p:nvSpPr>
        <p:spPr>
          <a:xfrm>
            <a:off x="1254458" y="2111593"/>
            <a:ext cx="6096000" cy="4097147"/>
          </a:xfrm>
          <a:prstGeom prst="rect">
            <a:avLst/>
          </a:prstGeom>
        </p:spPr>
        <p:txBody>
          <a:bodyPr>
            <a:spAutoFit/>
          </a:bodyPr>
          <a:lstStyle/>
          <a:p>
            <a:pPr marR="479425" indent="-180340" algn="just">
              <a:spcAft>
                <a:spcPts val="0"/>
              </a:spcAft>
            </a:pPr>
            <a:r>
              <a:rPr lang="ru-RU" sz="1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с пластичными материалами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algn="just">
              <a:spcAft>
                <a:spcPts val="0"/>
              </a:spcAft>
            </a:pPr>
            <a:r>
              <a:rPr lang="ru-RU" sz="1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(пластилином, тестом, кинестетическим песком).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ctr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работы с пластичными материалами следует обучить ребенка некоторым навыкам работы с ними: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Мнем и отщипываем.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Надавливаем и размазываем.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90170"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Скатываем шарики, раскатываем колбаски.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69875"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Режем на кусочки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79705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Скатаем маленькие шарики из пластилина красного цвета — получились «ягодки», а разноцветные шарики станут «конфетками» или «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витаминками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Если в разноцветные пластилиновые шарики воткнуть палочки (можно использовать «ушные палочки», предварительно удалив вату или другие материалы) — получаются фруктовые леденцы «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чупа-чупс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Итак, «угощение» готово, приглашаем кукол на «Обед».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FC59563-A7BF-49AB-8355-8E50C360D87C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28"/>
          <a:stretch/>
        </p:blipFill>
        <p:spPr bwMode="auto">
          <a:xfrm rot="4993555">
            <a:off x="8890425" y="3739961"/>
            <a:ext cx="2203602" cy="15405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47476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publicdomainpictures.net/pictures/130000/velka/green-sidelight-background.jpg">
            <a:extLst>
              <a:ext uri="{FF2B5EF4-FFF2-40B4-BE49-F238E27FC236}">
                <a16:creationId xmlns:a16="http://schemas.microsoft.com/office/drawing/2014/main" id="{2F75D1B0-C0F6-4ED9-A2BB-0D5A15D1DF1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22096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static.price.ru/images/models/1000x1000/professionalnoe-osvetitelnoe-oborudovanie/colorama-fon-beliy-siniy-graduated-110x170cm-37980914/6e9d666dd1c2dace150c5defbf715a87.JPEG">
            <a:extLst>
              <a:ext uri="{FF2B5EF4-FFF2-40B4-BE49-F238E27FC236}">
                <a16:creationId xmlns:a16="http://schemas.microsoft.com/office/drawing/2014/main" id="{DC9AD7E6-5494-4E5A-B2BA-AD14D0F1F79F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02"/>
          <a:stretch/>
        </p:blipFill>
        <p:spPr bwMode="auto">
          <a:xfrm>
            <a:off x="7822096" y="0"/>
            <a:ext cx="4369904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7891439-46AD-4FF8-AF98-7522709382C7}"/>
              </a:ext>
            </a:extLst>
          </p:cNvPr>
          <p:cNvSpPr/>
          <p:nvPr/>
        </p:nvSpPr>
        <p:spPr>
          <a:xfrm>
            <a:off x="1169505" y="904350"/>
            <a:ext cx="6096000" cy="2097626"/>
          </a:xfrm>
          <a:prstGeom prst="rect">
            <a:avLst/>
          </a:prstGeom>
        </p:spPr>
        <p:txBody>
          <a:bodyPr>
            <a:spAutoFit/>
          </a:bodyPr>
          <a:lstStyle/>
          <a:p>
            <a:pPr marR="479425">
              <a:spcAft>
                <a:spcPts val="0"/>
              </a:spcAft>
              <a:tabLst>
                <a:tab pos="180340" algn="l"/>
              </a:tabLs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Пластилиновые картинки.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79705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создании пластилиновых картинок используются методы надавливания и размазывания. Таким простым способом можно быстро делать самые разнообразные «картины» из пластилина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79705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Исходя из возможностей ребёнка и сформированных навыков можно использовать способы сплющивания, раскатывания и скручивания  «ленточек,  колбасок», формируя сюжет.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Asus\AppData\Local\Microsoft\Windows\INetCache\Content.MSO\AD3E2316.tmp">
            <a:extLst>
              <a:ext uri="{FF2B5EF4-FFF2-40B4-BE49-F238E27FC236}">
                <a16:creationId xmlns:a16="http://schemas.microsoft.com/office/drawing/2014/main" id="{8F3039EE-69BB-41B2-8742-BD7F442343FC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931" b="18373"/>
          <a:stretch/>
        </p:blipFill>
        <p:spPr bwMode="auto">
          <a:xfrm rot="21193172">
            <a:off x="8925417" y="1147226"/>
            <a:ext cx="2163259" cy="16118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BF2AC43-47D3-4190-9F77-BCC699691752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" t="2129" r="16765" b="6025"/>
          <a:stretch/>
        </p:blipFill>
        <p:spPr bwMode="auto">
          <a:xfrm rot="21145524">
            <a:off x="8827256" y="3771004"/>
            <a:ext cx="2151434" cy="15610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3DD894C-E4A5-4ECF-8B1C-21D74666E562}"/>
              </a:ext>
            </a:extLst>
          </p:cNvPr>
          <p:cNvSpPr/>
          <p:nvPr/>
        </p:nvSpPr>
        <p:spPr>
          <a:xfrm>
            <a:off x="1169505" y="2553943"/>
            <a:ext cx="6096000" cy="34006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со звуками.</a:t>
            </a:r>
            <a:endParaRPr lang="ru-RU" sz="16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&amp;quot"/>
                <a:ea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&amp;quot"/>
                <a:ea typeface="Times New Roman" panose="02020603050405020304" pitchFamily="18" charset="0"/>
              </a:rPr>
              <a:t>Послушаем звуки.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79705" algn="just"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&amp;quot"/>
                <a:ea typeface="Times New Roman" panose="02020603050405020304" pitchFamily="18" charset="0"/>
              </a:rPr>
              <a:t>Окружающий мир наполняют разнообразные звуки. Обращайте на них внимание ребенка — прислушивайтесь вместе с ним к открыванию и закрыванию двери, стуку ложечки о стенки чашки, когда размешиваете чай, стуку колес поезда и т.д.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&amp;quot"/>
                <a:ea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«Постучим, погремим»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79705" algn="just"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Извлекайте разнообразные звуки из предметов: постучите деревянными (или металлическими) ложками друг о друга, проведите палочкой по батарее, постучите костяшками пальцев по разным предметам (стеклу, дереву, пластмассе).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&amp;quot"/>
                <a:ea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Свистульки.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79705" algn="just"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Приобретайте для ребенка разнообразные звучащие игрушки — погремушки, свистульки, пищалки и т.п.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15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static.price.ru/images/models/1000x1000/professionalnoe-osvetitelnoe-oborudovanie/colorama-fon-beliy-siniy-graduated-110x170cm-37980914/6e9d666dd1c2dace150c5defbf715a87.JPEG">
            <a:extLst>
              <a:ext uri="{FF2B5EF4-FFF2-40B4-BE49-F238E27FC236}">
                <a16:creationId xmlns:a16="http://schemas.microsoft.com/office/drawing/2014/main" id="{60414FB3-A7D8-4592-9204-18CDDF4ED856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02"/>
          <a:stretch/>
        </p:blipFill>
        <p:spPr bwMode="auto">
          <a:xfrm>
            <a:off x="7822096" y="0"/>
            <a:ext cx="4369904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71D2247-5994-41A8-90CF-420EE05031E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4" r="12531"/>
          <a:stretch/>
        </p:blipFill>
        <p:spPr bwMode="auto">
          <a:xfrm rot="21157275">
            <a:off x="8934878" y="1081093"/>
            <a:ext cx="2144338" cy="15328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s://www.publicdomainpictures.net/pictures/130000/velka/green-sidelight-background.jpg">
            <a:extLst>
              <a:ext uri="{FF2B5EF4-FFF2-40B4-BE49-F238E27FC236}">
                <a16:creationId xmlns:a16="http://schemas.microsoft.com/office/drawing/2014/main" id="{D7814CCD-A8AE-4C61-ACAF-9C98FC377D3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782209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67027B3-F2E2-486A-9470-79766CE62C73}"/>
              </a:ext>
            </a:extLst>
          </p:cNvPr>
          <p:cNvSpPr/>
          <p:nvPr/>
        </p:nvSpPr>
        <p:spPr>
          <a:xfrm>
            <a:off x="1214480" y="949743"/>
            <a:ext cx="6096000" cy="37471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Игры с ритмами.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algn="just"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79705" algn="just"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Проведение игр с ритмами дает новые возможности для развития аутичного ребенка. Использование интереса ребенка к ритму и мелодии способно помочь «растормозить» его речь, развить подражание, вызвать двигательную активность.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играх с ритмами используйте следующие приемы: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хлопки в ладоши;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топанье ножками;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прыжки в определенном ритме;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танцы;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проговаривание текстов стихотворений;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пение детских песенок.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algn="just"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Использование стихотворений, потешек, песенок в работе с аутичным ребенком предполагает: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Сопровождение текста движениями;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Воспроизведение сюжета с помощью игрушек;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Показывание сюжетных картинок (в дальнейшем такая картинка будет «запускать»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пропевание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ребенком песенки).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83CFF63-4CD1-47E0-8708-73407376C94C}"/>
              </a:ext>
            </a:extLst>
          </p:cNvPr>
          <p:cNvSpPr/>
          <p:nvPr/>
        </p:nvSpPr>
        <p:spPr>
          <a:xfrm>
            <a:off x="1214480" y="4884919"/>
            <a:ext cx="6096000" cy="1461939"/>
          </a:xfrm>
          <a:prstGeom prst="rect">
            <a:avLst/>
          </a:prstGeom>
        </p:spPr>
        <p:txBody>
          <a:bodyPr>
            <a:spAutoFit/>
          </a:bodyPr>
          <a:lstStyle/>
          <a:p>
            <a:pPr marR="479425">
              <a:lnSpc>
                <a:spcPts val="1470"/>
              </a:lnSpc>
              <a:spcAft>
                <a:spcPts val="0"/>
              </a:spcAft>
            </a:pPr>
            <a:r>
              <a:rPr lang="ru-RU" sz="1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Игры с движениями и тактильными ощущениями.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79705" algn="just">
              <a:lnSpc>
                <a:spcPts val="1470"/>
              </a:lnSpc>
              <a:spcAft>
                <a:spcPts val="0"/>
              </a:spcAft>
            </a:pP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79705" algn="just"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Поскольку прикосновения могут оказаться для аутичного ребенка неприятными, поначалу старайтесь не дотрагиваться до него. Будьте терпеливы и тактичны и дождитесь момента, когда ребенок первый проявит инициативу.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739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tatic.price.ru/images/models/1000x1000/professionalnoe-osvetitelnoe-oborudovanie/colorama-fon-beliy-siniy-graduated-110x170cm-37980914/6e9d666dd1c2dace150c5defbf715a87.JPEG">
            <a:extLst>
              <a:ext uri="{FF2B5EF4-FFF2-40B4-BE49-F238E27FC236}">
                <a16:creationId xmlns:a16="http://schemas.microsoft.com/office/drawing/2014/main" id="{D290F51B-8D24-4D79-BFF8-EB6AB42C3026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02"/>
          <a:stretch/>
        </p:blipFill>
        <p:spPr bwMode="auto">
          <a:xfrm>
            <a:off x="7822096" y="0"/>
            <a:ext cx="4369904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https://www.publicdomainpictures.net/pictures/130000/velka/green-sidelight-background.jpg">
            <a:extLst>
              <a:ext uri="{FF2B5EF4-FFF2-40B4-BE49-F238E27FC236}">
                <a16:creationId xmlns:a16="http://schemas.microsoft.com/office/drawing/2014/main" id="{EE124169-D9B9-4760-9BDE-9A16EB0A49D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2209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AE57AC2-6C58-430B-BE7D-5AB23E32D621}"/>
              </a:ext>
            </a:extLst>
          </p:cNvPr>
          <p:cNvSpPr/>
          <p:nvPr/>
        </p:nvSpPr>
        <p:spPr>
          <a:xfrm>
            <a:off x="1199322" y="1306376"/>
            <a:ext cx="6096000" cy="61555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Тормошение</a:t>
            </a: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возня.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79705" algn="just"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Обычно происходит на полу или диване, и ребенок является инициатором этой игры. Во время подобных игр можно валяться, обниматься, толкаться, кататься, щекотаться и т.п.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algn="just"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«Догоню – догоню, поймаю – поймаю»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79705" algn="just"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Делаете вид, что пытаетесь поймать ребенка, а он убегает. Предложите ему вариант игры наоборот — пускай он попробует догнать вас. Однако этот вариант очень сложен для аутичного ребенка, т.к. требует от него большей активности и произвольности действий.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79705" algn="just"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Змейка.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90170" algn="just"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Возьмите ленточку (скакалку, веревку) и, делая колебательные движения рукой, отходите от ребенка, предлагая ему догнать змею: «Уползает, уползает змейка! Скорее догони!» Дайте ребенку возможность победно наступить на змейку ногой.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algn="just"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Самолётик.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90170" algn="just"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Покружите ребенка в воздухе — «Полетели, полетели!», затем опустите на диван или на пол—«Приземлились...»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&amp;quot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&amp;quot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&amp;quot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&amp;quot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79425" indent="18034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&amp;quot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4409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788</Words>
  <Application>Microsoft Office PowerPoint</Application>
  <PresentationFormat>Широкоэкранный</PresentationFormat>
  <Paragraphs>137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&amp;quot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Коляко</dc:creator>
  <cp:lastModifiedBy>Елена Коляко</cp:lastModifiedBy>
  <cp:revision>8</cp:revision>
  <dcterms:created xsi:type="dcterms:W3CDTF">2019-02-26T07:15:16Z</dcterms:created>
  <dcterms:modified xsi:type="dcterms:W3CDTF">2019-02-27T16:28:36Z</dcterms:modified>
</cp:coreProperties>
</file>