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522"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22.11.2020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22.11.2020</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Электрические кабели, провода и шнуры</a:t>
            </a:r>
            <a:endParaRPr lang="ru-RU" dirty="0"/>
          </a:p>
        </p:txBody>
      </p:sp>
      <p:sp>
        <p:nvSpPr>
          <p:cNvPr id="3" name="Подзаголовок 2"/>
          <p:cNvSpPr>
            <a:spLocks noGrp="1"/>
          </p:cNvSpPr>
          <p:nvPr>
            <p:ph type="subTitle" idx="1"/>
          </p:nvPr>
        </p:nvSpPr>
        <p:spPr/>
        <p:txBody>
          <a:bodyPr>
            <a:normAutofit fontScale="85000" lnSpcReduction="10000"/>
          </a:bodyPr>
          <a:lstStyle/>
          <a:p>
            <a:r>
              <a:rPr lang="ru-RU" dirty="0" smtClean="0"/>
              <a:t>Технология монтажа электропроводок</a:t>
            </a:r>
          </a:p>
          <a:p>
            <a:endParaRPr lang="ru-RU" dirty="0" smtClean="0"/>
          </a:p>
          <a:p>
            <a:r>
              <a:rPr lang="ru-RU" dirty="0" smtClean="0"/>
              <a:t>Подготовил: Кулакин Н.А., </a:t>
            </a:r>
            <a:r>
              <a:rPr lang="ru-RU" dirty="0" smtClean="0"/>
              <a:t>мастер производственного обучения</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Провод ППВ и АПВ</a:t>
            </a:r>
            <a:endParaRPr lang="ru-RU" dirty="0"/>
          </a:p>
        </p:txBody>
      </p:sp>
      <p:sp>
        <p:nvSpPr>
          <p:cNvPr id="3" name="Содержимое 2"/>
          <p:cNvSpPr>
            <a:spLocks noGrp="1"/>
          </p:cNvSpPr>
          <p:nvPr>
            <p:ph sz="half" idx="1"/>
          </p:nvPr>
        </p:nvSpPr>
        <p:spPr>
          <a:xfrm>
            <a:off x="514352" y="530352"/>
            <a:ext cx="4129086" cy="4827474"/>
          </a:xfrm>
        </p:spPr>
        <p:txBody>
          <a:bodyPr>
            <a:normAutofit fontScale="55000" lnSpcReduction="20000"/>
          </a:bodyPr>
          <a:lstStyle/>
          <a:p>
            <a:pPr fontAlgn="base"/>
            <a:r>
              <a:rPr lang="ru-RU" dirty="0" smtClean="0"/>
              <a:t>Провод ППВ — это плоское электротехническое изделие с монолитными жилами из меди в ПВХ изоляции с перемычками между проводниками. Количество токоведущих проводников два или три с площадью сечения от 0.75 до 6.0 кв. мм. Температурный диапазон эксплуатации изделия от –50 до +70 °C с напряжением в сети до 450 В и влажностью воздуха до 100%. Провод можно использовать в сетях освещения, а также в силовых линиях. Модификацией этого электротехнического изделия является провод электрический АППВ с жилами из алюминия.</a:t>
            </a:r>
          </a:p>
          <a:p>
            <a:r>
              <a:rPr lang="ru-RU" dirty="0" smtClean="0"/>
              <a:t>АПВ — это самый востребованный алюминиевый провод с одной жилой в ПВХ изоляции круглой формы с площадью сечения от 2.5 до 16 кв. мм для монолитной жилы и от 25 до 95 кв. мм для многопроволочной. Влагостойкий, обладает повышенной прочностью и устойчив к любым механическим нагрузкам.</a:t>
            </a:r>
          </a:p>
          <a:p>
            <a:endParaRPr lang="ru-RU" dirty="0"/>
          </a:p>
        </p:txBody>
      </p:sp>
      <p:pic>
        <p:nvPicPr>
          <p:cNvPr id="5" name="Содержимое 4" descr="ППВ"/>
          <p:cNvPicPr>
            <a:picLocks noGrp="1"/>
          </p:cNvPicPr>
          <p:nvPr>
            <p:ph sz="half" idx="2"/>
          </p:nvPr>
        </p:nvPicPr>
        <p:blipFill>
          <a:blip r:embed="rId2"/>
          <a:srcRect/>
          <a:stretch>
            <a:fillRect/>
          </a:stretch>
        </p:blipFill>
        <p:spPr bwMode="auto">
          <a:xfrm>
            <a:off x="4643438" y="1071546"/>
            <a:ext cx="4000528" cy="342902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Провод ПВС</a:t>
            </a:r>
            <a:endParaRPr lang="ru-RU" dirty="0"/>
          </a:p>
        </p:txBody>
      </p:sp>
      <p:sp>
        <p:nvSpPr>
          <p:cNvPr id="3" name="Содержимое 2"/>
          <p:cNvSpPr>
            <a:spLocks noGrp="1"/>
          </p:cNvSpPr>
          <p:nvPr>
            <p:ph sz="half" idx="1"/>
          </p:nvPr>
        </p:nvSpPr>
        <p:spPr>
          <a:xfrm>
            <a:off x="514352" y="530352"/>
            <a:ext cx="4129086" cy="4613160"/>
          </a:xfrm>
        </p:spPr>
        <p:txBody>
          <a:bodyPr>
            <a:normAutofit fontScale="62500" lnSpcReduction="20000"/>
          </a:bodyPr>
          <a:lstStyle/>
          <a:p>
            <a:pPr fontAlgn="base"/>
            <a:r>
              <a:rPr lang="ru-RU" dirty="0" smtClean="0"/>
              <a:t>Шнур-провод ПВС — это самое востребованное электротехническое изделие, предназначенное для подключения к электрическим сетям осветительного оборудования, бытовой техники и других устройств, потребляющих электроэнергию. Конструкция провода многожильная, содержащая от 2 до 5 токопроводящих медных проводников. Жилы изделия многопроволочные, что придает ему отличную гибкость. Они покрыты изоляционным слоем из ПВХ и помещены в литую оболочку из того же материала, который герметично заполняет внутренний объем между жилами.</a:t>
            </a:r>
          </a:p>
          <a:p>
            <a:endParaRPr lang="ru-RU" dirty="0"/>
          </a:p>
        </p:txBody>
      </p:sp>
      <p:pic>
        <p:nvPicPr>
          <p:cNvPr id="5" name="Содержимое 4" descr="ПВС"/>
          <p:cNvPicPr>
            <a:picLocks noGrp="1"/>
          </p:cNvPicPr>
          <p:nvPr>
            <p:ph sz="half" idx="2"/>
          </p:nvPr>
        </p:nvPicPr>
        <p:blipFill>
          <a:blip r:embed="rId2"/>
          <a:srcRect/>
          <a:stretch>
            <a:fillRect/>
          </a:stretch>
        </p:blipFill>
        <p:spPr bwMode="auto">
          <a:xfrm>
            <a:off x="4643438" y="500042"/>
            <a:ext cx="4000528" cy="2571768"/>
          </a:xfrm>
          <a:prstGeom prst="rect">
            <a:avLst/>
          </a:prstGeom>
          <a:noFill/>
          <a:ln w="9525">
            <a:noFill/>
            <a:miter lim="800000"/>
            <a:headEnd/>
            <a:tailEnd/>
          </a:ln>
        </p:spPr>
      </p:pic>
      <p:pic>
        <p:nvPicPr>
          <p:cNvPr id="6" name="Рисунок 5" descr="ПВС У"/>
          <p:cNvPicPr/>
          <p:nvPr/>
        </p:nvPicPr>
        <p:blipFill>
          <a:blip r:embed="rId3"/>
          <a:srcRect/>
          <a:stretch>
            <a:fillRect/>
          </a:stretch>
        </p:blipFill>
        <p:spPr bwMode="auto">
          <a:xfrm>
            <a:off x="4643438" y="3071810"/>
            <a:ext cx="4000528" cy="192882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Провод ШВВП</a:t>
            </a:r>
            <a:endParaRPr lang="ru-RU" dirty="0"/>
          </a:p>
        </p:txBody>
      </p:sp>
      <p:sp>
        <p:nvSpPr>
          <p:cNvPr id="3" name="Содержимое 2"/>
          <p:cNvSpPr>
            <a:spLocks noGrp="1"/>
          </p:cNvSpPr>
          <p:nvPr>
            <p:ph sz="half" idx="1"/>
          </p:nvPr>
        </p:nvSpPr>
        <p:spPr/>
        <p:txBody>
          <a:bodyPr>
            <a:normAutofit fontScale="55000" lnSpcReduction="20000"/>
          </a:bodyPr>
          <a:lstStyle/>
          <a:p>
            <a:pPr fontAlgn="base"/>
            <a:r>
              <a:rPr lang="ru-RU" dirty="0" smtClean="0"/>
              <a:t>Шнур-провод ШВВП предназначен для подключения бытовой техники и приборов к электрической сети. Главная его функция — это шнур присоединения маломощного оборудования через розетку к сети. Оболочка изделия изготовлена из обычного винила, из того же материала выполнен изоляционный слой каждой токоведущей жилы. Проводники тока многопроволочные, медные с площадью сечения от 0.5 до 0.75 кв. мм., их количество две или три. Изоляция шнура не имеет высокой прочности, поэтому при высоких нагрузках его лучше не применять. ШВВП по конструкции плоский, оболочка абсолютно белого или черного цвета, изоляция токоведущих жил цветная. Температура эксплуатации от –25 до +70 °C.</a:t>
            </a:r>
          </a:p>
          <a:p>
            <a:endParaRPr lang="ru-RU" dirty="0"/>
          </a:p>
        </p:txBody>
      </p:sp>
      <p:pic>
        <p:nvPicPr>
          <p:cNvPr id="5" name="Содержимое 4" descr="ШВВП"/>
          <p:cNvPicPr>
            <a:picLocks noGrp="1"/>
          </p:cNvPicPr>
          <p:nvPr>
            <p:ph sz="half" idx="2"/>
          </p:nvPr>
        </p:nvPicPr>
        <p:blipFill>
          <a:blip r:embed="rId2"/>
          <a:srcRect/>
          <a:stretch>
            <a:fillRect/>
          </a:stretch>
        </p:blipFill>
        <p:spPr bwMode="auto">
          <a:xfrm>
            <a:off x="4643438" y="571480"/>
            <a:ext cx="4000528" cy="414340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ormAutofit/>
          </a:bodyPr>
          <a:lstStyle/>
          <a:p>
            <a:r>
              <a:rPr lang="ru-RU" dirty="0" smtClean="0"/>
              <a:t>Заключение</a:t>
            </a:r>
            <a:endParaRPr lang="ru-RU" dirty="0"/>
          </a:p>
        </p:txBody>
      </p:sp>
      <p:sp>
        <p:nvSpPr>
          <p:cNvPr id="9" name="Содержимое 8"/>
          <p:cNvSpPr>
            <a:spLocks noGrp="1"/>
          </p:cNvSpPr>
          <p:nvPr>
            <p:ph idx="1"/>
          </p:nvPr>
        </p:nvSpPr>
        <p:spPr>
          <a:xfrm>
            <a:off x="502920" y="530352"/>
            <a:ext cx="8183880" cy="4327408"/>
          </a:xfrm>
        </p:spPr>
        <p:txBody>
          <a:bodyPr>
            <a:normAutofit fontScale="85000" lnSpcReduction="20000"/>
          </a:bodyPr>
          <a:lstStyle/>
          <a:p>
            <a:r>
              <a:rPr lang="ru-RU" dirty="0" smtClean="0"/>
              <a:t>Мы рассмотрели основные виды кабелей и проводов для передачи электрической энергии как в быту, так и на других объектах недвижимости. Разумеется это только маленькая часть всего ассортимента кабельной и проводной электротехнической продукции, но самая популярная на рынке. Перечислить все типы и виды проводов и кабельных изделий в ограниченном объеме статьи просто невозможно, но самые популярные марки, их маркировку и технические характеристики вы теперь знаете, что наверняка поможет вам при выборе такой продукции!</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Рекомендуемая литература</a:t>
            </a:r>
            <a:endParaRPr lang="ru-RU" dirty="0"/>
          </a:p>
        </p:txBody>
      </p:sp>
      <p:sp>
        <p:nvSpPr>
          <p:cNvPr id="3" name="Содержимое 2"/>
          <p:cNvSpPr>
            <a:spLocks noGrp="1"/>
          </p:cNvSpPr>
          <p:nvPr>
            <p:ph idx="1"/>
          </p:nvPr>
        </p:nvSpPr>
        <p:spPr>
          <a:xfrm>
            <a:off x="502920" y="530352"/>
            <a:ext cx="8183880" cy="4970350"/>
          </a:xfrm>
        </p:spPr>
        <p:txBody>
          <a:bodyPr>
            <a:normAutofit fontScale="47500" lnSpcReduction="20000"/>
          </a:bodyPr>
          <a:lstStyle/>
          <a:p>
            <a:pPr>
              <a:buNone/>
            </a:pPr>
            <a:r>
              <a:rPr lang="ru-RU" dirty="0" smtClean="0"/>
              <a:t>Основные источники:</a:t>
            </a:r>
          </a:p>
          <a:p>
            <a:r>
              <a:rPr lang="ru-RU" dirty="0" err="1" smtClean="0"/>
              <a:t>Бутырин</a:t>
            </a:r>
            <a:r>
              <a:rPr lang="ru-RU" dirty="0" smtClean="0"/>
              <a:t> П.А., </a:t>
            </a:r>
            <a:r>
              <a:rPr lang="ru-RU" dirty="0" err="1" smtClean="0"/>
              <a:t>Толчеев</a:t>
            </a:r>
            <a:r>
              <a:rPr lang="ru-RU" dirty="0" smtClean="0"/>
              <a:t> О.В., </a:t>
            </a:r>
            <a:r>
              <a:rPr lang="ru-RU" dirty="0" err="1" smtClean="0"/>
              <a:t>Шакирзянов</a:t>
            </a:r>
            <a:r>
              <a:rPr lang="ru-RU" dirty="0" smtClean="0"/>
              <a:t> Ф.Н. Электротехника. М.: Академия, 2007</a:t>
            </a:r>
          </a:p>
          <a:p>
            <a:r>
              <a:rPr lang="ru-RU" dirty="0" smtClean="0"/>
              <a:t>Немцов М.В., Немцова М.Л. Электротехника и электроника. М.: Академия. 2007</a:t>
            </a:r>
          </a:p>
          <a:p>
            <a:r>
              <a:rPr lang="ru-RU" dirty="0" smtClean="0"/>
              <a:t>Правила устройства электроустановок. М.: </a:t>
            </a:r>
            <a:r>
              <a:rPr lang="ru-RU" dirty="0" err="1" smtClean="0"/>
              <a:t>Энергоатомиздат</a:t>
            </a:r>
            <a:r>
              <a:rPr lang="ru-RU" dirty="0" smtClean="0"/>
              <a:t>, 2010</a:t>
            </a:r>
          </a:p>
          <a:p>
            <a:pPr>
              <a:buNone/>
            </a:pPr>
            <a:r>
              <a:rPr lang="ru-RU" dirty="0" smtClean="0"/>
              <a:t>Дополнительные источники:</a:t>
            </a:r>
          </a:p>
          <a:p>
            <a:r>
              <a:rPr lang="ru-RU" dirty="0" smtClean="0"/>
              <a:t>Егоров Г.П., Коварский А.И. Устройство, монтаж, эксплуатация и ремонт промышленных электроустановок. М.: </a:t>
            </a:r>
            <a:r>
              <a:rPr lang="ru-RU" dirty="0" err="1" smtClean="0"/>
              <a:t>Профтехиздат</a:t>
            </a:r>
            <a:r>
              <a:rPr lang="ru-RU" dirty="0" smtClean="0"/>
              <a:t>, 1961</a:t>
            </a:r>
          </a:p>
          <a:p>
            <a:r>
              <a:rPr lang="ru-RU" dirty="0" err="1" smtClean="0"/>
              <a:t>Князевский</a:t>
            </a:r>
            <a:r>
              <a:rPr lang="ru-RU" dirty="0" smtClean="0"/>
              <a:t> Б.А. Охрана труда в электроустановках. М.: </a:t>
            </a:r>
            <a:r>
              <a:rPr lang="ru-RU" dirty="0" err="1" smtClean="0"/>
              <a:t>Энергоатомиздат</a:t>
            </a:r>
            <a:r>
              <a:rPr lang="ru-RU" dirty="0" smtClean="0"/>
              <a:t>, 1983</a:t>
            </a:r>
          </a:p>
          <a:p>
            <a:r>
              <a:rPr lang="ru-RU" dirty="0" smtClean="0"/>
              <a:t>Нестеренко В.М., </a:t>
            </a:r>
            <a:r>
              <a:rPr lang="ru-RU" dirty="0" err="1" smtClean="0"/>
              <a:t>Мысьянов</a:t>
            </a:r>
            <a:r>
              <a:rPr lang="ru-RU" dirty="0" smtClean="0"/>
              <a:t> А.М. Технология электромонтажных работ. М.: Академия. 2004</a:t>
            </a:r>
          </a:p>
          <a:p>
            <a:r>
              <a:rPr lang="ru-RU" dirty="0" smtClean="0"/>
              <a:t>Прошин В.М. Лабораторно-практические работы по электротехнике. М.: Академия, 2004</a:t>
            </a:r>
          </a:p>
          <a:p>
            <a:r>
              <a:rPr lang="ru-RU" dirty="0" err="1" smtClean="0"/>
              <a:t>Сибикин</a:t>
            </a:r>
            <a:r>
              <a:rPr lang="ru-RU" dirty="0" smtClean="0"/>
              <a:t> Ю.Д., </a:t>
            </a:r>
            <a:r>
              <a:rPr lang="ru-RU" dirty="0" err="1" smtClean="0"/>
              <a:t>Сибикин</a:t>
            </a:r>
            <a:r>
              <a:rPr lang="ru-RU" dirty="0" smtClean="0"/>
              <a:t> М.Ю. Технология электромонтажных работ. М.: Академия. 2004</a:t>
            </a:r>
          </a:p>
          <a:p>
            <a:r>
              <a:rPr lang="ru-RU" dirty="0" err="1" smtClean="0"/>
              <a:t>Сиайкин</a:t>
            </a:r>
            <a:r>
              <a:rPr lang="ru-RU" dirty="0" smtClean="0"/>
              <a:t> Ю.Д. Справочник электромонтажника. М.: </a:t>
            </a:r>
            <a:r>
              <a:rPr lang="ru-RU" dirty="0" err="1" smtClean="0"/>
              <a:t>Асадемия</a:t>
            </a:r>
            <a:r>
              <a:rPr lang="ru-RU" dirty="0" smtClean="0"/>
              <a:t>, 2003</a:t>
            </a:r>
          </a:p>
          <a:p>
            <a:r>
              <a:rPr lang="ru-RU" dirty="0" smtClean="0"/>
              <a:t>Соколов Б.А., Соловьев П.Ф. Основы монтажа электрооборудования. М.: Энергия, 1967</a:t>
            </a:r>
          </a:p>
          <a:p>
            <a:r>
              <a:rPr lang="ru-RU" dirty="0" smtClean="0"/>
              <a:t>Свод правил «проектирование и монтаж электроустановок жилых и общественных зданий» СП31-110-2003</a:t>
            </a:r>
          </a:p>
          <a:p>
            <a:r>
              <a:rPr lang="ru-RU" dirty="0" smtClean="0"/>
              <a:t>Руководство по контролю качества электромонтажных работ; ОБЩЕРОССИЙСКИЙ ОБЩЕСТВЕННЫЙ ФОНД «ЦЕНТР КАЧЕСТВА СТРОИТЕЛЬСТВА», СПб., Издательский Дом КН+, 2002</a:t>
            </a:r>
          </a:p>
          <a:p>
            <a:r>
              <a:rPr lang="ru-RU" dirty="0" smtClean="0"/>
              <a:t>Сайты: Библиотека электромонтера http://elektroinf.narod.ru/</a:t>
            </a:r>
          </a:p>
          <a:p>
            <a:r>
              <a:rPr lang="ru-RU" dirty="0" smtClean="0"/>
              <a:t>Справочник электромонтёра http://www.electromonter.info</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Силовые кабели</a:t>
            </a:r>
            <a:br>
              <a:rPr lang="ru-RU" dirty="0" smtClean="0"/>
            </a:br>
            <a:endParaRPr lang="ru-RU" dirty="0"/>
          </a:p>
        </p:txBody>
      </p:sp>
      <p:sp>
        <p:nvSpPr>
          <p:cNvPr id="3" name="Содержимое 2"/>
          <p:cNvSpPr>
            <a:spLocks noGrp="1"/>
          </p:cNvSpPr>
          <p:nvPr>
            <p:ph idx="1"/>
          </p:nvPr>
        </p:nvSpPr>
        <p:spPr/>
        <p:txBody>
          <a:bodyPr>
            <a:normAutofit fontScale="92500" lnSpcReduction="10000"/>
          </a:bodyPr>
          <a:lstStyle/>
          <a:p>
            <a:r>
              <a:rPr lang="ru-RU" dirty="0" smtClean="0"/>
              <a:t>Мощный кабель для силовых линий — это одножильное или многожильное электротехническое изделие, предназначенное для снабжения электрической энергией стационарных потребителей, таких как частный дом, квартира, дача или передвижное оборудование. Силовой кабель соединяет главный распределительный щит или линию электропередач с конечным пользователем.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502920" y="530352"/>
            <a:ext cx="8183880" cy="5398978"/>
          </a:xfrm>
        </p:spPr>
        <p:txBody>
          <a:bodyPr>
            <a:normAutofit lnSpcReduction="10000"/>
          </a:bodyPr>
          <a:lstStyle/>
          <a:p>
            <a:pPr fontAlgn="base">
              <a:buNone/>
            </a:pPr>
            <a:r>
              <a:rPr lang="ru-RU" dirty="0" smtClean="0"/>
              <a:t>	Независимо от области использования и технических характеристик, его конструкция состоит из следующих обязательных элементов, являющихся его основой:</a:t>
            </a:r>
          </a:p>
          <a:p>
            <a:pPr lvl="0" fontAlgn="base"/>
            <a:r>
              <a:rPr lang="ru-RU" dirty="0" smtClean="0"/>
              <a:t>одной или нескольких металлических жил, предназначенных для передачи тока;</a:t>
            </a:r>
          </a:p>
          <a:p>
            <a:pPr lvl="0" fontAlgn="base"/>
            <a:r>
              <a:rPr lang="ru-RU" dirty="0" smtClean="0"/>
              <a:t>изоляционного слоя, обеспечивающего защиту токопроводящих элементов;</a:t>
            </a:r>
          </a:p>
          <a:p>
            <a:pPr lvl="0" fontAlgn="base"/>
            <a:r>
              <a:rPr lang="ru-RU" dirty="0" smtClean="0"/>
              <a:t>внешней оболочки, служащей для защиты всей конструкции кабеля в целом.</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541854"/>
          </a:xfrm>
        </p:spPr>
        <p:txBody>
          <a:bodyPr>
            <a:normAutofit/>
          </a:bodyPr>
          <a:lstStyle/>
          <a:p>
            <a:pPr>
              <a:buNone/>
            </a:pPr>
            <a:r>
              <a:rPr lang="ru-RU" dirty="0" smtClean="0"/>
              <a:t>	Кроме этих главных конструктивных частей силовых кабельных изделий, они могут включать в себя разнообразные дополнительные элементы, такие как </a:t>
            </a:r>
            <a:r>
              <a:rPr lang="ru-RU" i="1" dirty="0" smtClean="0"/>
              <a:t>поясная внешняя изоляция, экранирующий слой, броню с подушкой под нее</a:t>
            </a:r>
            <a:r>
              <a:rPr lang="ru-RU" dirty="0" smtClean="0"/>
              <a:t>. Конструкция силового кабеля зависит от его назначения, сферы использования и условий эксплуатации. Все эти факторы отражены в цветовой маркировке и названии изделий.</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2920" y="5214950"/>
            <a:ext cx="8183880" cy="822200"/>
          </a:xfrm>
        </p:spPr>
        <p:txBody>
          <a:bodyPr>
            <a:normAutofit/>
          </a:bodyPr>
          <a:lstStyle/>
          <a:p>
            <a:r>
              <a:rPr lang="ru-RU" dirty="0" smtClean="0"/>
              <a:t>Кабель ВВГ</a:t>
            </a:r>
            <a:endParaRPr lang="ru-RU" dirty="0"/>
          </a:p>
        </p:txBody>
      </p:sp>
      <p:sp>
        <p:nvSpPr>
          <p:cNvPr id="3" name="Содержимое 2"/>
          <p:cNvSpPr>
            <a:spLocks noGrp="1"/>
          </p:cNvSpPr>
          <p:nvPr>
            <p:ph sz="half" idx="1"/>
          </p:nvPr>
        </p:nvSpPr>
        <p:spPr/>
        <p:txBody>
          <a:bodyPr>
            <a:normAutofit fontScale="62500" lnSpcReduction="20000"/>
          </a:bodyPr>
          <a:lstStyle/>
          <a:p>
            <a:r>
              <a:rPr lang="ru-RU" dirty="0" smtClean="0"/>
              <a:t>Основное назначение силового кабеля ВВГ — это электрификация объектов с напряжением в сети до 1 тыс. вольт. Эта марка особенно популярна для выполнения внутреннего монтажа электропроводки. Если обратиться к маркировочной таблице, представленной выше, то ВВГ — это медный кабель с изоляцией жил поливинилхлоридом, и внешней изоляцией в виде </a:t>
            </a:r>
            <a:r>
              <a:rPr lang="ru-RU" dirty="0" err="1" smtClean="0"/>
              <a:t>кембрика</a:t>
            </a:r>
            <a:r>
              <a:rPr lang="ru-RU" dirty="0" smtClean="0"/>
              <a:t> из того же материала, а буква «Г» говорит о том, что он гибкий. Количество жил изделия может быть от двух единиц до пяти.</a:t>
            </a:r>
            <a:endParaRPr lang="ru-RU" dirty="0"/>
          </a:p>
        </p:txBody>
      </p:sp>
      <p:pic>
        <p:nvPicPr>
          <p:cNvPr id="6" name="Содержимое 5" descr="ВВГ"/>
          <p:cNvPicPr>
            <a:picLocks noGrp="1"/>
          </p:cNvPicPr>
          <p:nvPr>
            <p:ph sz="half" idx="2"/>
          </p:nvPr>
        </p:nvPicPr>
        <p:blipFill>
          <a:blip r:embed="rId2"/>
          <a:srcRect/>
          <a:stretch>
            <a:fillRect/>
          </a:stretch>
        </p:blipFill>
        <p:spPr bwMode="auto">
          <a:xfrm>
            <a:off x="4786314" y="642918"/>
            <a:ext cx="3857652" cy="42862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2920" y="5214950"/>
            <a:ext cx="8183880" cy="822200"/>
          </a:xfrm>
        </p:spPr>
        <p:txBody>
          <a:bodyPr>
            <a:normAutofit/>
          </a:bodyPr>
          <a:lstStyle/>
          <a:p>
            <a:r>
              <a:rPr lang="ru-RU" dirty="0" smtClean="0"/>
              <a:t>Кабель NYM</a:t>
            </a:r>
            <a:endParaRPr lang="ru-RU" dirty="0"/>
          </a:p>
        </p:txBody>
      </p:sp>
      <p:sp>
        <p:nvSpPr>
          <p:cNvPr id="5" name="Содержимое 4"/>
          <p:cNvSpPr>
            <a:spLocks noGrp="1"/>
          </p:cNvSpPr>
          <p:nvPr>
            <p:ph sz="half" idx="1"/>
          </p:nvPr>
        </p:nvSpPr>
        <p:spPr>
          <a:xfrm>
            <a:off x="514352" y="530352"/>
            <a:ext cx="3931920" cy="4684598"/>
          </a:xfrm>
        </p:spPr>
        <p:txBody>
          <a:bodyPr>
            <a:normAutofit fontScale="55000" lnSpcReduction="20000"/>
          </a:bodyPr>
          <a:lstStyle/>
          <a:p>
            <a:r>
              <a:rPr lang="ru-RU" dirty="0" smtClean="0"/>
              <a:t>Силовой кабель NYM используется для монтажных работ при прокладке сетей освещения и силовых электросетей как в жилых, так и промышленных помещениях. Максимальное значение напряжения, при котором можно применять данное изделие, не должно превышать 660 вольт. Кабель можно эксплуатировать на открытом пространстве, но следует учитывать, что его изоляция подвергается разрушению под воздействием солнечных лучей. Поэтому кабель NYM необходимо защищать специальной </a:t>
            </a:r>
            <a:r>
              <a:rPr lang="ru-RU" dirty="0" err="1" smtClean="0"/>
              <a:t>гофрой</a:t>
            </a:r>
            <a:r>
              <a:rPr lang="ru-RU" dirty="0" smtClean="0"/>
              <a:t> или другой защитной оболочкой. Главной особенностью этого изделия является то, что оно снабжено специальным наполнителем внутри внешней оболочки, который обеспечивает полную герметизацию жил.</a:t>
            </a:r>
            <a:endParaRPr lang="ru-RU" dirty="0"/>
          </a:p>
        </p:txBody>
      </p:sp>
      <p:pic>
        <p:nvPicPr>
          <p:cNvPr id="7" name="Содержимое 6" descr="NYM"/>
          <p:cNvPicPr>
            <a:picLocks noGrp="1"/>
          </p:cNvPicPr>
          <p:nvPr>
            <p:ph sz="half" idx="2"/>
          </p:nvPr>
        </p:nvPicPr>
        <p:blipFill>
          <a:blip r:embed="rId2"/>
          <a:srcRect/>
          <a:stretch>
            <a:fillRect/>
          </a:stretch>
        </p:blipFill>
        <p:spPr bwMode="auto">
          <a:xfrm>
            <a:off x="4572000" y="642918"/>
            <a:ext cx="4071966" cy="39290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Кабель СИП</a:t>
            </a:r>
            <a:endParaRPr lang="ru-RU" dirty="0"/>
          </a:p>
        </p:txBody>
      </p:sp>
      <p:sp>
        <p:nvSpPr>
          <p:cNvPr id="3" name="Содержимое 2"/>
          <p:cNvSpPr>
            <a:spLocks noGrp="1"/>
          </p:cNvSpPr>
          <p:nvPr>
            <p:ph sz="half" idx="1"/>
          </p:nvPr>
        </p:nvSpPr>
        <p:spPr/>
        <p:txBody>
          <a:bodyPr>
            <a:normAutofit fontScale="47500" lnSpcReduction="20000"/>
          </a:bodyPr>
          <a:lstStyle/>
          <a:p>
            <a:pPr fontAlgn="base"/>
            <a:r>
              <a:rPr lang="ru-RU" dirty="0" smtClean="0"/>
              <a:t>Силовой кабель СИП — это самонесущий электрический провод с надежной изоляцией жил, само название которого говорит о его специфических свойствах. Главной его особенность является то, что он может выдерживать большие механические нагрузки. К тому же изоляционный слой изделия изготовлен из прошитого полиэтилена, который стойко переносит воздействие солнечных лучей и повышенной влажности. Исходя из этих свойств, СИП великолепно подходит для монтажа ЛЭП на открытом пространстве и ответвлений от них при электрификации различных объектов как жилых, а также небольших промышленных и торговых. Этот тип кабельной продукции постепенно вытесняет с рынка алюминиевые провода без изоляции марок «А» и «АС», которые повсеместно использовались для прокладки воздушных линий электропередач в недалеком прошлом.</a:t>
            </a:r>
          </a:p>
        </p:txBody>
      </p:sp>
      <p:pic>
        <p:nvPicPr>
          <p:cNvPr id="5" name="Содержимое 4" descr="СИП"/>
          <p:cNvPicPr>
            <a:picLocks noGrp="1"/>
          </p:cNvPicPr>
          <p:nvPr>
            <p:ph sz="half" idx="2"/>
          </p:nvPr>
        </p:nvPicPr>
        <p:blipFill>
          <a:blip r:embed="rId2"/>
          <a:srcRect/>
          <a:stretch>
            <a:fillRect/>
          </a:stretch>
        </p:blipFill>
        <p:spPr bwMode="auto">
          <a:xfrm>
            <a:off x="4643438" y="642918"/>
            <a:ext cx="4000528" cy="400052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Кабель </a:t>
            </a:r>
            <a:r>
              <a:rPr lang="ru-RU" dirty="0" err="1" smtClean="0"/>
              <a:t>ВББШв</a:t>
            </a:r>
            <a:endParaRPr lang="ru-RU" dirty="0"/>
          </a:p>
        </p:txBody>
      </p:sp>
      <p:sp>
        <p:nvSpPr>
          <p:cNvPr id="3" name="Содержимое 2"/>
          <p:cNvSpPr>
            <a:spLocks noGrp="1"/>
          </p:cNvSpPr>
          <p:nvPr>
            <p:ph sz="half" idx="1"/>
          </p:nvPr>
        </p:nvSpPr>
        <p:spPr/>
        <p:txBody>
          <a:bodyPr>
            <a:normAutofit fontScale="55000" lnSpcReduction="20000"/>
          </a:bodyPr>
          <a:lstStyle/>
          <a:p>
            <a:pPr fontAlgn="base"/>
            <a:r>
              <a:rPr lang="ru-RU" dirty="0" smtClean="0"/>
              <a:t>Это изделие относится силовым кабелям с броней и токоведущими проводниками из меди, которые производятся как в монолитном, так и в многопроволочном исполнении. Конструкция кабеля может насчитывать от 1 до 6 токоведущих жил, каждая из которых заключена в собственную изоляцию из ПВХ, а сверху они закрыты общей оболочкой из того же материала. Площадь сечения проводников колеблется от 1.5 до 240 кв. мм. Главной особенностью </a:t>
            </a:r>
            <a:r>
              <a:rPr lang="ru-RU" dirty="0" err="1" smtClean="0"/>
              <a:t>ВББШв</a:t>
            </a:r>
            <a:r>
              <a:rPr lang="ru-RU" dirty="0" smtClean="0"/>
              <a:t> является наличие между внешней защитной оболочкой и токоведущими жилами слоя брони, изготовленной из двух стальных лент.</a:t>
            </a:r>
          </a:p>
          <a:p>
            <a:endParaRPr lang="ru-RU" dirty="0"/>
          </a:p>
        </p:txBody>
      </p:sp>
      <p:pic>
        <p:nvPicPr>
          <p:cNvPr id="5" name="Содержимое 4" descr="ВББШв"/>
          <p:cNvPicPr>
            <a:picLocks noGrp="1"/>
          </p:cNvPicPr>
          <p:nvPr>
            <p:ph sz="half" idx="2"/>
          </p:nvPr>
        </p:nvPicPr>
        <p:blipFill>
          <a:blip r:embed="rId2"/>
          <a:srcRect/>
          <a:stretch>
            <a:fillRect/>
          </a:stretch>
        </p:blipFill>
        <p:spPr bwMode="auto">
          <a:xfrm>
            <a:off x="4357686" y="1428736"/>
            <a:ext cx="4286280"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Провод ПБПП</a:t>
            </a:r>
            <a:endParaRPr lang="ru-RU" dirty="0"/>
          </a:p>
        </p:txBody>
      </p:sp>
      <p:sp>
        <p:nvSpPr>
          <p:cNvPr id="3" name="Содержимое 2"/>
          <p:cNvSpPr>
            <a:spLocks noGrp="1"/>
          </p:cNvSpPr>
          <p:nvPr>
            <p:ph sz="half" idx="1"/>
          </p:nvPr>
        </p:nvSpPr>
        <p:spPr/>
        <p:txBody>
          <a:bodyPr>
            <a:normAutofit fontScale="55000" lnSpcReduction="20000"/>
          </a:bodyPr>
          <a:lstStyle/>
          <a:p>
            <a:pPr fontAlgn="base"/>
            <a:r>
              <a:rPr lang="ru-RU" dirty="0" smtClean="0"/>
              <a:t>Это плоский электрический провод с двумя или тремя монолитными жилами из меди. Внешний защитный слой и изоляция проводников изготовлена из ПВХ. Площадь сечения проводников от 1.5 до 6 кв. мм. Температура эксплуатации изделия от –15 до +50 °C с напряжением в сети до 250 В. Электрический провод ПБПП (ПУНП) используется при монтаже систем освещения и питания розеток. Существуют модификации этого изделия: </a:t>
            </a:r>
            <a:r>
              <a:rPr lang="ru-RU" dirty="0" err="1" smtClean="0"/>
              <a:t>ПБППг</a:t>
            </a:r>
            <a:r>
              <a:rPr lang="ru-RU" dirty="0" smtClean="0"/>
              <a:t> и АПУНП. Буква «г» в маркировке означает, что этот провод гибкий и его токоведущие проводники многопроволочные. Модификация с первой буквой «А» — это провод с алюминиевыми жилами.</a:t>
            </a:r>
          </a:p>
          <a:p>
            <a:endParaRPr lang="ru-RU" dirty="0"/>
          </a:p>
        </p:txBody>
      </p:sp>
      <p:pic>
        <p:nvPicPr>
          <p:cNvPr id="5" name="Содержимое 4" descr="ПБПП"/>
          <p:cNvPicPr>
            <a:picLocks noGrp="1"/>
          </p:cNvPicPr>
          <p:nvPr>
            <p:ph sz="half" idx="2"/>
          </p:nvPr>
        </p:nvPicPr>
        <p:blipFill>
          <a:blip r:embed="rId2"/>
          <a:srcRect/>
          <a:stretch>
            <a:fillRect/>
          </a:stretch>
        </p:blipFill>
        <p:spPr bwMode="auto">
          <a:xfrm>
            <a:off x="4429124" y="1785926"/>
            <a:ext cx="4143404" cy="207170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21</TotalTime>
  <Words>762</Words>
  <Application>Microsoft Office PowerPoint</Application>
  <PresentationFormat>Экран (4:3)</PresentationFormat>
  <Paragraphs>47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Аспект</vt:lpstr>
      <vt:lpstr>Электрические кабели, провода и шнуры</vt:lpstr>
      <vt:lpstr>Силовые кабели </vt:lpstr>
      <vt:lpstr>Презентация PowerPoint</vt:lpstr>
      <vt:lpstr>Презентация PowerPoint</vt:lpstr>
      <vt:lpstr>Кабель ВВГ</vt:lpstr>
      <vt:lpstr>Кабель NYM</vt:lpstr>
      <vt:lpstr>Кабель СИП</vt:lpstr>
      <vt:lpstr>Кабель ВББШв</vt:lpstr>
      <vt:lpstr>Провод ПБПП</vt:lpstr>
      <vt:lpstr>Провод ППВ и АПВ</vt:lpstr>
      <vt:lpstr>Провод ПВС</vt:lpstr>
      <vt:lpstr>Провод ШВВП</vt:lpstr>
      <vt:lpstr>Заключение</vt:lpstr>
      <vt:lpstr>Рекомендуемая 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Электрические кабели, провода и шнуры</dc:title>
  <dc:creator>Николай</dc:creator>
  <cp:lastModifiedBy>karlcool@yandex.ru</cp:lastModifiedBy>
  <cp:revision>5</cp:revision>
  <dcterms:created xsi:type="dcterms:W3CDTF">2018-09-22T11:46:21Z</dcterms:created>
  <dcterms:modified xsi:type="dcterms:W3CDTF">2020-11-22T14:03:50Z</dcterms:modified>
</cp:coreProperties>
</file>