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8B445-25C1-4B93-8DE9-B2470196537A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D0699-C62D-445F-A67F-D6152734E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8B445-25C1-4B93-8DE9-B2470196537A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D0699-C62D-445F-A67F-D6152734E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8B445-25C1-4B93-8DE9-B2470196537A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D0699-C62D-445F-A67F-D6152734E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8B445-25C1-4B93-8DE9-B2470196537A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D0699-C62D-445F-A67F-D6152734E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8B445-25C1-4B93-8DE9-B2470196537A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D0699-C62D-445F-A67F-D6152734E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8B445-25C1-4B93-8DE9-B2470196537A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D0699-C62D-445F-A67F-D6152734E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8B445-25C1-4B93-8DE9-B2470196537A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D0699-C62D-445F-A67F-D6152734E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8B445-25C1-4B93-8DE9-B2470196537A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D0699-C62D-445F-A67F-D6152734E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8B445-25C1-4B93-8DE9-B2470196537A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D0699-C62D-445F-A67F-D6152734E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8B445-25C1-4B93-8DE9-B2470196537A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D0699-C62D-445F-A67F-D6152734E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8B445-25C1-4B93-8DE9-B2470196537A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D0699-C62D-445F-A67F-D6152734E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98B445-25C1-4B93-8DE9-B2470196537A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6D0699-C62D-445F-A67F-D6152734E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Мастерская для родителей</a:t>
            </a:r>
            <a:br>
              <a:rPr lang="ru-RU" sz="3200" b="1" dirty="0" smtClean="0">
                <a:solidFill>
                  <a:srgbClr val="7030A0"/>
                </a:solidFill>
              </a:rPr>
            </a:br>
            <a:r>
              <a:rPr lang="ru-RU" sz="3200" b="1" dirty="0" smtClean="0">
                <a:solidFill>
                  <a:srgbClr val="7030A0"/>
                </a:solidFill>
              </a:rPr>
              <a:t>«Рисуем вместе»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1028" name="Picture 4" descr="E:\для портфолио\kartinki.me-122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59632" y="1442999"/>
            <a:ext cx="6480720" cy="51845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586410"/>
          </a:xfrm>
        </p:spPr>
        <p:txBody>
          <a:bodyPr anchor="t">
            <a:normAutofit fontScale="90000"/>
          </a:bodyPr>
          <a:lstStyle/>
          <a:p>
            <a:pPr algn="l"/>
            <a:r>
              <a:rPr lang="ru-RU" sz="1800" b="1" dirty="0" smtClean="0">
                <a:solidFill>
                  <a:srgbClr val="7030A0"/>
                </a:solidFill>
              </a:rPr>
              <a:t>Цель</a:t>
            </a:r>
            <a:r>
              <a:rPr lang="ru-RU" sz="1800" dirty="0" smtClean="0">
                <a:solidFill>
                  <a:srgbClr val="7030A0"/>
                </a:solidFill>
              </a:rPr>
              <a:t>: привлечение внимания родителей к ценности изобразительного творчества детей, к пользе нетрадиционных техник рисования.</a:t>
            </a:r>
            <a:br>
              <a:rPr lang="ru-RU" sz="1800" dirty="0" smtClean="0">
                <a:solidFill>
                  <a:srgbClr val="7030A0"/>
                </a:solidFill>
              </a:rPr>
            </a:br>
            <a:r>
              <a:rPr lang="ru-RU" sz="1800" dirty="0" smtClean="0">
                <a:solidFill>
                  <a:srgbClr val="7030A0"/>
                </a:solidFill>
              </a:rPr>
              <a:t>Задачи: познакомить родителей с нетрадиционными техниками рисования; способствовать пониманию значения развития детского творчества.</a:t>
            </a:r>
            <a:br>
              <a:rPr lang="ru-RU" sz="1800" dirty="0" smtClean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>Рисование</a:t>
            </a:r>
            <a:r>
              <a:rPr lang="ru-RU" sz="1800" dirty="0" smtClean="0">
                <a:solidFill>
                  <a:srgbClr val="7030A0"/>
                </a:solidFill>
              </a:rPr>
              <a:t> – это обязательный этап в развитии каждого человека. Все мы в детстве рисовали кто – то в альбомах, кто-то на стенах и асфальте. Творческая деятельность имеет огромное значение в развитии и воспитании детей. Продукты изобразительной деятельности – это изображение действительности, который отображает внутренний мир ребёнка, его душевные переживания, взаимоотношения с окружающим миром, по рисункам можно определить состояние интеллекта, уровень психических процессов. Большую роль творческая деятельность могут сыграть в развитии ребёнка по причине своей доступности. Как же научить ребёнка рисовать, если сами вы не умеете? Существует много приёмов, с помощью которых можно создать оригинальные работы.</a:t>
            </a:r>
            <a:br>
              <a:rPr lang="ru-RU" sz="1800" dirty="0" smtClean="0">
                <a:solidFill>
                  <a:srgbClr val="7030A0"/>
                </a:solidFill>
              </a:rPr>
            </a:br>
            <a:r>
              <a:rPr lang="ru-RU" sz="1800" dirty="0">
                <a:solidFill>
                  <a:srgbClr val="7030A0"/>
                </a:solidFill>
              </a:rPr>
              <a:t> </a:t>
            </a:r>
            <a:r>
              <a:rPr lang="ru-RU" sz="1800" dirty="0" smtClean="0">
                <a:solidFill>
                  <a:srgbClr val="7030A0"/>
                </a:solidFill>
              </a:rPr>
              <a:t>  Итак, учимся рисовать необычные рисунки обычными предметами!</a:t>
            </a:r>
            <a:br>
              <a:rPr lang="ru-RU" sz="1800" dirty="0" smtClean="0">
                <a:solidFill>
                  <a:srgbClr val="7030A0"/>
                </a:solidFill>
              </a:rPr>
            </a:br>
            <a:endParaRPr lang="ru-RU" sz="1800" dirty="0">
              <a:solidFill>
                <a:srgbClr val="7030A0"/>
              </a:solidFill>
            </a:endParaRPr>
          </a:p>
        </p:txBody>
      </p:sp>
      <p:pic>
        <p:nvPicPr>
          <p:cNvPr id="2050" name="Picture 2" descr="E:\для портфолио\sm_full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3789040"/>
            <a:ext cx="7560840" cy="27597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7030A0"/>
                </a:solidFill>
              </a:rPr>
              <a:t>Вы можете рисовать на палочках для мороженного</a:t>
            </a:r>
            <a:endParaRPr lang="ru-RU" sz="3200" dirty="0">
              <a:solidFill>
                <a:srgbClr val="7030A0"/>
              </a:solidFill>
            </a:endParaRPr>
          </a:p>
        </p:txBody>
      </p:sp>
      <p:pic>
        <p:nvPicPr>
          <p:cNvPr id="3074" name="Picture 2" descr="C:\Users\Я\Desktop\pics_1_Yeni-2-adet-grup-yeni-kırtasiye-ahşap-karikatür-imleri-ölçekli-çocuk-ahşap-imi-için-renkli-sevimli-çocuk-öğrenci-hediye-ödül_2196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4365104"/>
            <a:ext cx="2225824" cy="22258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5" name="Picture 3" descr="C:\Users\Я\Desktop\Podelki-iz-palochek-38-768x89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72200" y="3789040"/>
            <a:ext cx="2433464" cy="28200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6" name="Picture 4" descr="C:\Users\Я\Desktop\IMG_510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411760" y="1556792"/>
            <a:ext cx="4035811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7030A0"/>
                </a:solidFill>
              </a:rPr>
              <a:t>Рисование на макаронных изделиях</a:t>
            </a:r>
            <a:endParaRPr lang="ru-RU" sz="3200" dirty="0">
              <a:solidFill>
                <a:srgbClr val="7030A0"/>
              </a:solidFill>
            </a:endParaRPr>
          </a:p>
        </p:txBody>
      </p:sp>
      <p:pic>
        <p:nvPicPr>
          <p:cNvPr id="4098" name="Picture 2" descr="C:\Users\Я\Desktop\2474_html_7e149f7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052736"/>
            <a:ext cx="2818737" cy="22739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9" name="Picture 3" descr="C:\Users\Я\Desktop\27611_html_59466c7f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68144" y="1052736"/>
            <a:ext cx="3096344" cy="23020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0" name="Picture 4" descr="C:\Users\Я\Desktop\getImageCAK1E2G3-768x105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131840" y="2996952"/>
            <a:ext cx="2520280" cy="34555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7030A0"/>
                </a:solidFill>
              </a:rPr>
              <a:t>Рисование мыльными пузырями.</a:t>
            </a:r>
            <a:endParaRPr lang="ru-RU" sz="3200" dirty="0">
              <a:solidFill>
                <a:srgbClr val="7030A0"/>
              </a:solidFill>
            </a:endParaRPr>
          </a:p>
        </p:txBody>
      </p:sp>
      <p:pic>
        <p:nvPicPr>
          <p:cNvPr id="5122" name="Picture 2" descr="C:\Users\Я\Desktop\risovanie_mylnymi_puzyryami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196752"/>
            <a:ext cx="3639741" cy="26284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3" name="Picture 3" descr="C:\Users\Я\Desktop\707_zoom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64088" y="1196752"/>
            <a:ext cx="3542256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4" name="Picture 4" descr="C:\Users\Я\Desktop\r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19872" y="3429000"/>
            <a:ext cx="2510408" cy="31380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7030A0"/>
                </a:solidFill>
              </a:rPr>
              <a:t>Рисование пробкой (штампы)</a:t>
            </a:r>
            <a:endParaRPr lang="ru-RU" sz="3200" dirty="0">
              <a:solidFill>
                <a:srgbClr val="7030A0"/>
              </a:solidFill>
            </a:endParaRPr>
          </a:p>
        </p:txBody>
      </p:sp>
      <p:pic>
        <p:nvPicPr>
          <p:cNvPr id="6147" name="Picture 3" descr="C:\Users\Я\Desktop\0016-017-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196752"/>
            <a:ext cx="3240360" cy="24302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9" name="Picture 5" descr="C:\Users\Я\Desktop\1009bc922380974ba465a919bd658710--potato-stamp-potato-print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87824" y="3356992"/>
            <a:ext cx="3336184" cy="31683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50" name="Picture 6" descr="C:\Users\Я\Desktop\db4c8e2e95ff79088b8ca8a099dd515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12160" y="1124744"/>
            <a:ext cx="2956794" cy="29272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7030A0"/>
                </a:solidFill>
              </a:rPr>
              <a:t>Штампы фруктами и овощами.</a:t>
            </a:r>
            <a:endParaRPr lang="ru-RU" sz="3200" dirty="0">
              <a:solidFill>
                <a:srgbClr val="7030A0"/>
              </a:solidFill>
            </a:endParaRPr>
          </a:p>
        </p:txBody>
      </p:sp>
      <p:pic>
        <p:nvPicPr>
          <p:cNvPr id="7170" name="Picture 2" descr="C:\Users\Я\Desktop\chtampik3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124744"/>
            <a:ext cx="3680449" cy="25763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1" name="Picture 3" descr="C:\Users\Я\Desktop\272586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23728" y="3472613"/>
            <a:ext cx="3960440" cy="31366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2" name="Picture 4" descr="C:\Users\Я\Desktop\2153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96136" y="1052736"/>
            <a:ext cx="3092574" cy="30925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802434"/>
          </a:xfrm>
        </p:spPr>
        <p:txBody>
          <a:bodyPr anchor="t">
            <a:normAutofit fontScale="90000"/>
          </a:bodyPr>
          <a:lstStyle/>
          <a:p>
            <a:pPr algn="l"/>
            <a:r>
              <a:rPr lang="ru-RU" sz="2700" dirty="0" smtClean="0">
                <a:solidFill>
                  <a:srgbClr val="7030A0"/>
                </a:solidFill>
              </a:rPr>
              <a:t>Рисование                   Рисование         Рисование </a:t>
            </a:r>
            <a:br>
              <a:rPr lang="ru-RU" sz="2700" dirty="0" smtClean="0">
                <a:solidFill>
                  <a:srgbClr val="7030A0"/>
                </a:solidFill>
              </a:rPr>
            </a:br>
            <a:r>
              <a:rPr lang="ru-RU" sz="2700" dirty="0" smtClean="0">
                <a:solidFill>
                  <a:srgbClr val="7030A0"/>
                </a:solidFill>
              </a:rPr>
              <a:t>пальчиками          ватными палочками              ладошками</a:t>
            </a:r>
            <a:r>
              <a:rPr lang="ru-RU" sz="2400" dirty="0" smtClean="0">
                <a:solidFill>
                  <a:srgbClr val="7030A0"/>
                </a:solidFill>
              </a:rPr>
              <a:t/>
            </a:r>
            <a:br>
              <a:rPr lang="ru-RU" sz="2400" dirty="0" smtClean="0">
                <a:solidFill>
                  <a:srgbClr val="7030A0"/>
                </a:solidFill>
              </a:rPr>
            </a:br>
            <a:r>
              <a:rPr lang="ru-RU" sz="2400" dirty="0">
                <a:solidFill>
                  <a:srgbClr val="7030A0"/>
                </a:solidFill>
              </a:rPr>
              <a:t/>
            </a:r>
            <a:br>
              <a:rPr lang="ru-RU" sz="2400" dirty="0">
                <a:solidFill>
                  <a:srgbClr val="7030A0"/>
                </a:solidFill>
              </a:rPr>
            </a:br>
            <a:r>
              <a:rPr lang="ru-RU" sz="2400" dirty="0" smtClean="0">
                <a:solidFill>
                  <a:srgbClr val="7030A0"/>
                </a:solidFill>
              </a:rPr>
              <a:t/>
            </a:r>
            <a:br>
              <a:rPr lang="ru-RU" sz="2400" dirty="0" smtClean="0">
                <a:solidFill>
                  <a:srgbClr val="7030A0"/>
                </a:solidFill>
              </a:rPr>
            </a:br>
            <a:r>
              <a:rPr lang="ru-RU" sz="2400" dirty="0">
                <a:solidFill>
                  <a:srgbClr val="7030A0"/>
                </a:solidFill>
              </a:rPr>
              <a:t/>
            </a:r>
            <a:br>
              <a:rPr lang="ru-RU" sz="2400" dirty="0">
                <a:solidFill>
                  <a:srgbClr val="7030A0"/>
                </a:solidFill>
              </a:rPr>
            </a:br>
            <a:r>
              <a:rPr lang="ru-RU" sz="2400" dirty="0" smtClean="0">
                <a:solidFill>
                  <a:srgbClr val="7030A0"/>
                </a:solidFill>
              </a:rPr>
              <a:t/>
            </a:r>
            <a:br>
              <a:rPr lang="ru-RU" sz="2400" dirty="0" smtClean="0">
                <a:solidFill>
                  <a:srgbClr val="7030A0"/>
                </a:solidFill>
              </a:rPr>
            </a:br>
            <a:r>
              <a:rPr lang="ru-RU" sz="2400" dirty="0">
                <a:solidFill>
                  <a:srgbClr val="7030A0"/>
                </a:solidFill>
              </a:rPr>
              <a:t/>
            </a:r>
            <a:br>
              <a:rPr lang="ru-RU" sz="2400" dirty="0">
                <a:solidFill>
                  <a:srgbClr val="7030A0"/>
                </a:solidFill>
              </a:rPr>
            </a:br>
            <a:r>
              <a:rPr lang="ru-RU" sz="2400" dirty="0" smtClean="0">
                <a:solidFill>
                  <a:srgbClr val="7030A0"/>
                </a:solidFill>
              </a:rPr>
              <a:t/>
            </a:r>
            <a:br>
              <a:rPr lang="ru-RU" sz="2400" dirty="0" smtClean="0">
                <a:solidFill>
                  <a:srgbClr val="7030A0"/>
                </a:solidFill>
              </a:rPr>
            </a:br>
            <a:r>
              <a:rPr lang="ru-RU" sz="2400" dirty="0" smtClean="0">
                <a:solidFill>
                  <a:srgbClr val="7030A0"/>
                </a:solidFill>
              </a:rPr>
              <a:t>        </a:t>
            </a:r>
            <a:br>
              <a:rPr lang="ru-RU" sz="2400" dirty="0" smtClean="0">
                <a:solidFill>
                  <a:srgbClr val="7030A0"/>
                </a:solidFill>
              </a:rPr>
            </a:br>
            <a:r>
              <a:rPr lang="ru-RU" sz="2700" dirty="0" smtClean="0">
                <a:solidFill>
                  <a:srgbClr val="7030A0"/>
                </a:solidFill>
              </a:rPr>
              <a:t>Рисование                Рисование                            Рисование</a:t>
            </a:r>
            <a:br>
              <a:rPr lang="ru-RU" sz="2700" dirty="0" smtClean="0">
                <a:solidFill>
                  <a:srgbClr val="7030A0"/>
                </a:solidFill>
              </a:rPr>
            </a:br>
            <a:r>
              <a:rPr lang="ru-RU" sz="2700" dirty="0" smtClean="0">
                <a:solidFill>
                  <a:srgbClr val="7030A0"/>
                </a:solidFill>
              </a:rPr>
              <a:t> поролоном            тычок маленький                 тычок большой</a:t>
            </a:r>
            <a:endParaRPr lang="ru-RU" sz="2700" dirty="0">
              <a:solidFill>
                <a:srgbClr val="7030A0"/>
              </a:solidFill>
            </a:endParaRPr>
          </a:p>
        </p:txBody>
      </p:sp>
      <p:pic>
        <p:nvPicPr>
          <p:cNvPr id="8194" name="Picture 2" descr="C:\Users\Я\Desktop\8fe4f4ae73d15ab2c2d9477814453cc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196752"/>
            <a:ext cx="1944216" cy="19442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5" name="Picture 3" descr="C:\Users\Я\Desktop\detsad-38110-145987129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27784" y="1268760"/>
            <a:ext cx="2854647" cy="18312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6" name="Picture 4" descr="C:\Users\Я\Desktop\53556076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868144" y="1196752"/>
            <a:ext cx="2664296" cy="18833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7" name="Picture 5" descr="C:\Users\Я\Desktop\0021-011-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9512" y="4437112"/>
            <a:ext cx="2681232" cy="20120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8" name="Picture 6" descr="C:\Users\Я\Desktop\hello_html_m43d6ab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059832" y="4365104"/>
            <a:ext cx="2747963" cy="20621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9" name="Picture 7" descr="C:\Users\Я\Desktop\detsad-265230-141640241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156176" y="4365104"/>
            <a:ext cx="2743961" cy="20579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06490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dirty="0" smtClean="0">
                <a:solidFill>
                  <a:srgbClr val="7030A0"/>
                </a:solidFill>
              </a:rPr>
              <a:t>Рисование           Рисование                     Рисование</a:t>
            </a:r>
            <a:br>
              <a:rPr lang="ru-RU" sz="3200" dirty="0" smtClean="0">
                <a:solidFill>
                  <a:srgbClr val="7030A0"/>
                </a:solidFill>
              </a:rPr>
            </a:br>
            <a:r>
              <a:rPr lang="ru-RU" sz="3200" dirty="0" smtClean="0">
                <a:solidFill>
                  <a:srgbClr val="7030A0"/>
                </a:solidFill>
              </a:rPr>
              <a:t>пластиковой      пластиковой                </a:t>
            </a:r>
            <a:r>
              <a:rPr lang="ru-RU" sz="3200" dirty="0" err="1" smtClean="0">
                <a:solidFill>
                  <a:srgbClr val="7030A0"/>
                </a:solidFill>
              </a:rPr>
              <a:t>пластиковой</a:t>
            </a:r>
            <a:r>
              <a:rPr lang="ru-RU" sz="3200" dirty="0" smtClean="0">
                <a:solidFill>
                  <a:srgbClr val="7030A0"/>
                </a:solidFill>
              </a:rPr>
              <a:t> </a:t>
            </a:r>
            <a:br>
              <a:rPr lang="ru-RU" sz="3200" dirty="0" smtClean="0">
                <a:solidFill>
                  <a:srgbClr val="7030A0"/>
                </a:solidFill>
              </a:rPr>
            </a:br>
            <a:r>
              <a:rPr lang="ru-RU" sz="3200" dirty="0">
                <a:solidFill>
                  <a:srgbClr val="7030A0"/>
                </a:solidFill>
              </a:rPr>
              <a:t> </a:t>
            </a:r>
            <a:r>
              <a:rPr lang="ru-RU" sz="3200" dirty="0" smtClean="0">
                <a:solidFill>
                  <a:srgbClr val="7030A0"/>
                </a:solidFill>
              </a:rPr>
              <a:t> трубочкой          бутылкой                           вилкой</a:t>
            </a:r>
            <a:br>
              <a:rPr lang="ru-RU" sz="3200" dirty="0" smtClean="0">
                <a:solidFill>
                  <a:srgbClr val="7030A0"/>
                </a:solidFill>
              </a:rPr>
            </a:br>
            <a:r>
              <a:rPr lang="ru-RU" sz="3200" dirty="0" smtClean="0">
                <a:solidFill>
                  <a:srgbClr val="7030A0"/>
                </a:solidFill>
              </a:rPr>
              <a:t/>
            </a:r>
            <a:br>
              <a:rPr lang="ru-RU" sz="3200" dirty="0" smtClean="0">
                <a:solidFill>
                  <a:srgbClr val="7030A0"/>
                </a:solidFill>
              </a:rPr>
            </a:br>
            <a:r>
              <a:rPr lang="ru-RU" sz="3200" dirty="0">
                <a:solidFill>
                  <a:srgbClr val="7030A0"/>
                </a:solidFill>
              </a:rPr>
              <a:t/>
            </a:r>
            <a:br>
              <a:rPr lang="ru-RU" sz="3200" dirty="0">
                <a:solidFill>
                  <a:srgbClr val="7030A0"/>
                </a:solidFill>
              </a:rPr>
            </a:br>
            <a:r>
              <a:rPr lang="ru-RU" sz="3200" dirty="0" smtClean="0">
                <a:solidFill>
                  <a:srgbClr val="7030A0"/>
                </a:solidFill>
              </a:rPr>
              <a:t/>
            </a:r>
            <a:br>
              <a:rPr lang="ru-RU" sz="3200" dirty="0" smtClean="0">
                <a:solidFill>
                  <a:srgbClr val="7030A0"/>
                </a:solidFill>
              </a:rPr>
            </a:br>
            <a:r>
              <a:rPr lang="ru-RU" sz="3200" dirty="0">
                <a:solidFill>
                  <a:srgbClr val="7030A0"/>
                </a:solidFill>
              </a:rPr>
              <a:t/>
            </a:r>
            <a:br>
              <a:rPr lang="ru-RU" sz="3200" dirty="0">
                <a:solidFill>
                  <a:srgbClr val="7030A0"/>
                </a:solidFill>
              </a:rPr>
            </a:br>
            <a:r>
              <a:rPr lang="ru-RU" sz="3200" dirty="0" smtClean="0">
                <a:solidFill>
                  <a:srgbClr val="7030A0"/>
                </a:solidFill>
              </a:rPr>
              <a:t>Рисование </a:t>
            </a:r>
            <a:br>
              <a:rPr lang="ru-RU" sz="3200" dirty="0" smtClean="0">
                <a:solidFill>
                  <a:srgbClr val="7030A0"/>
                </a:solidFill>
              </a:rPr>
            </a:br>
            <a:r>
              <a:rPr lang="ru-RU" sz="3200" dirty="0" smtClean="0">
                <a:solidFill>
                  <a:srgbClr val="7030A0"/>
                </a:solidFill>
              </a:rPr>
              <a:t/>
            </a:r>
            <a:br>
              <a:rPr lang="ru-RU" sz="3200" dirty="0" smtClean="0">
                <a:solidFill>
                  <a:srgbClr val="7030A0"/>
                </a:solidFill>
              </a:rPr>
            </a:br>
            <a:r>
              <a:rPr lang="ru-RU" sz="3200" dirty="0" smtClean="0">
                <a:solidFill>
                  <a:srgbClr val="7030A0"/>
                </a:solidFill>
              </a:rPr>
              <a:t>         Рисование листьями</a:t>
            </a:r>
            <a:br>
              <a:rPr lang="ru-RU" sz="3200" dirty="0" smtClean="0">
                <a:solidFill>
                  <a:srgbClr val="7030A0"/>
                </a:solidFill>
              </a:rPr>
            </a:br>
            <a:endParaRPr lang="ru-RU" sz="3200" dirty="0">
              <a:solidFill>
                <a:srgbClr val="7030A0"/>
              </a:solidFill>
            </a:endParaRPr>
          </a:p>
        </p:txBody>
      </p:sp>
      <p:pic>
        <p:nvPicPr>
          <p:cNvPr id="9218" name="Picture 2" descr="C:\Users\Я\Desktop\Plastic-fork-print-flower-paintin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40152" y="1412776"/>
            <a:ext cx="2987824" cy="22398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19" name="Picture 3" descr="C:\Users\Я\Desktop\detsad-85308-14109643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1412776"/>
            <a:ext cx="2305641" cy="2160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20" name="Picture 4" descr="C:\Users\Я\Desktop\772be7af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71800" y="1484784"/>
            <a:ext cx="2880320" cy="2160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21" name="Picture 5" descr="C:\Users\Я\Desktop\0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4008" y="3933056"/>
            <a:ext cx="3240360" cy="25337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51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Мастерская для родителей «Рисуем вместе»</vt:lpstr>
      <vt:lpstr>Цель: привлечение внимания родителей к ценности изобразительного творчества детей, к пользе нетрадиционных техник рисования. Задачи: познакомить родителей с нетрадиционными техниками рисования; способствовать пониманию значения развития детского творчества. Рисование – это обязательный этап в развитии каждого человека. Все мы в детстве рисовали кто – то в альбомах, кто-то на стенах и асфальте. Творческая деятельность имеет огромное значение в развитии и воспитании детей. Продукты изобразительной деятельности – это изображение действительности, который отображает внутренний мир ребёнка, его душевные переживания, взаимоотношения с окружающим миром, по рисункам можно определить состояние интеллекта, уровень психических процессов. Большую роль творческая деятельность могут сыграть в развитии ребёнка по причине своей доступности. Как же научить ребёнка рисовать, если сами вы не умеете? Существует много приёмов, с помощью которых можно создать оригинальные работы.    Итак, учимся рисовать необычные рисунки обычными предметами! </vt:lpstr>
      <vt:lpstr>Вы можете рисовать на палочках для мороженного</vt:lpstr>
      <vt:lpstr>Рисование на макаронных изделиях</vt:lpstr>
      <vt:lpstr>Рисование мыльными пузырями.</vt:lpstr>
      <vt:lpstr>Рисование пробкой (штампы)</vt:lpstr>
      <vt:lpstr>Штампы фруктами и овощами.</vt:lpstr>
      <vt:lpstr>Рисование                   Рисование         Рисование  пальчиками          ватными палочками              ладошками                Рисование                Рисование                            Рисование  поролоном            тычок маленький                 тычок большой</vt:lpstr>
      <vt:lpstr>Рисование           Рисование                     Рисование пластиковой      пластиковой                пластиковой    трубочкой          бутылкой                           вилкой     Рисование            Рисование листьями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Мастерская для родителей «Рисуем вместе»</dc:title>
  <dc:creator>RePack by SPecialiST</dc:creator>
  <cp:lastModifiedBy>RePack by SPecialiST</cp:lastModifiedBy>
  <cp:revision>11</cp:revision>
  <dcterms:created xsi:type="dcterms:W3CDTF">2020-11-22T09:28:22Z</dcterms:created>
  <dcterms:modified xsi:type="dcterms:W3CDTF">2020-11-22T13:16:12Z</dcterms:modified>
</cp:coreProperties>
</file>