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A9603A5-9E0F-43A6-85B5-8F560E098F45}" type="datetimeFigureOut">
              <a:rPr lang="ru-RU" smtClean="0"/>
              <a:t>22.11.2020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A9603A5-9E0F-43A6-85B5-8F560E098F45}" type="datetimeFigureOut">
              <a:rPr lang="ru-RU" smtClean="0"/>
              <a:t>22.11.2020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A9603A5-9E0F-43A6-85B5-8F560E098F45}" type="datetimeFigureOut">
              <a:rPr lang="ru-RU" smtClean="0"/>
              <a:t>22.11.2020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A9603A5-9E0F-43A6-85B5-8F560E098F45}" type="datetimeFigureOut">
              <a:rPr lang="ru-RU" smtClean="0"/>
              <a:t>22.11.2020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9603A5-9E0F-43A6-85B5-8F560E098F45}" type="datetimeFigureOut">
              <a:rPr lang="ru-RU" smtClean="0"/>
              <a:t>22.11.2020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A9603A5-9E0F-43A6-85B5-8F560E098F45}" type="datetimeFigureOut">
              <a:rPr lang="ru-RU" smtClean="0"/>
              <a:t>22.11.2020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3A9603A5-9E0F-43A6-85B5-8F560E098F45}" type="datetimeFigureOut">
              <a:rPr lang="ru-RU" smtClean="0"/>
              <a:t>22.11.2020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A9603A5-9E0F-43A6-85B5-8F560E098F45}" type="datetimeFigureOut">
              <a:rPr lang="ru-RU" smtClean="0"/>
              <a:t>22.11.2020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9603A5-9E0F-43A6-85B5-8F560E098F45}" type="datetimeFigureOut">
              <a:rPr lang="ru-RU" smtClean="0"/>
              <a:t>22.11.2020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A546242-E33A-45F7-AADD-553E0A15784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9603A5-9E0F-43A6-85B5-8F560E098F45}" type="datetimeFigureOut">
              <a:rPr lang="ru-RU" smtClean="0"/>
              <a:t>22.11.2020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A546242-E33A-45F7-AADD-553E0A157845}" type="slidenum">
              <a:rPr lang="ru-RU" smtClean="0"/>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3A9603A5-9E0F-43A6-85B5-8F560E098F45}" type="datetimeFigureOut">
              <a:rPr lang="ru-RU" smtClean="0"/>
              <a:t>22.11.2020</a:t>
            </a:fld>
            <a:endParaRPr lang="ru-RU"/>
          </a:p>
        </p:txBody>
      </p:sp>
      <p:sp>
        <p:nvSpPr>
          <p:cNvPr id="9" name="Slide Number Placeholder 8"/>
          <p:cNvSpPr>
            <a:spLocks noGrp="1"/>
          </p:cNvSpPr>
          <p:nvPr>
            <p:ph type="sldNum" sz="quarter" idx="11"/>
          </p:nvPr>
        </p:nvSpPr>
        <p:spPr/>
        <p:txBody>
          <a:bodyPr/>
          <a:lstStyle/>
          <a:p>
            <a:fld id="{DA546242-E33A-45F7-AADD-553E0A157845}"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A546242-E33A-45F7-AADD-553E0A157845}" type="slidenum">
              <a:rPr lang="ru-RU" smtClean="0"/>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A9603A5-9E0F-43A6-85B5-8F560E098F45}" type="datetimeFigureOut">
              <a:rPr lang="ru-RU" smtClean="0"/>
              <a:t>22.11.2020</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36782" y="836712"/>
            <a:ext cx="7772400" cy="1470025"/>
          </a:xfrm>
        </p:spPr>
        <p:txBody>
          <a:bodyPr/>
          <a:lstStyle/>
          <a:p>
            <a:r>
              <a:rPr lang="ru-RU" dirty="0" smtClean="0"/>
              <a:t>Рыцарский замок</a:t>
            </a:r>
            <a:endParaRPr lang="ru-RU" dirty="0"/>
          </a:p>
        </p:txBody>
      </p:sp>
      <p:sp>
        <p:nvSpPr>
          <p:cNvPr id="3" name="Подзаголовок 2"/>
          <p:cNvSpPr>
            <a:spLocks noGrp="1"/>
          </p:cNvSpPr>
          <p:nvPr>
            <p:ph type="subTitle" idx="1"/>
          </p:nvPr>
        </p:nvSpPr>
        <p:spPr>
          <a:xfrm>
            <a:off x="5652120" y="4293096"/>
            <a:ext cx="3168352" cy="2232248"/>
          </a:xfrm>
        </p:spPr>
        <p:txBody>
          <a:bodyPr>
            <a:normAutofit/>
          </a:bodyPr>
          <a:lstStyle/>
          <a:p>
            <a:r>
              <a:rPr lang="ru-RU" dirty="0" smtClean="0"/>
              <a:t>Выполнила </a:t>
            </a:r>
            <a:r>
              <a:rPr lang="ru-RU" dirty="0" smtClean="0"/>
              <a:t>учитель начальных классов</a:t>
            </a:r>
          </a:p>
          <a:p>
            <a:r>
              <a:rPr lang="ru-RU" dirty="0" err="1" smtClean="0"/>
              <a:t>Масалимова</a:t>
            </a:r>
            <a:r>
              <a:rPr lang="ru-RU" smtClean="0"/>
              <a:t> Д.Ш.</a:t>
            </a:r>
            <a:endParaRPr lang="ru-RU" dirty="0" smtClean="0"/>
          </a:p>
        </p:txBody>
      </p:sp>
      <p:pic>
        <p:nvPicPr>
          <p:cNvPr id="4098" name="Picture 2" descr="https://avatars.mds.yandex.net/get-pdb/163339/9b66e162-4cf3-4bfa-bfc1-085d971d4963/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86751"/>
            <a:ext cx="4968552"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653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548680"/>
            <a:ext cx="184731" cy="369332"/>
          </a:xfrm>
          <a:prstGeom prst="rect">
            <a:avLst/>
          </a:prstGeom>
          <a:noFill/>
        </p:spPr>
        <p:txBody>
          <a:bodyPr wrap="none" rtlCol="0">
            <a:spAutoFit/>
          </a:bodyPr>
          <a:lstStyle/>
          <a:p>
            <a:endParaRPr lang="ru-RU" dirty="0"/>
          </a:p>
        </p:txBody>
      </p:sp>
      <p:sp>
        <p:nvSpPr>
          <p:cNvPr id="3" name="TextBox 2"/>
          <p:cNvSpPr txBox="1"/>
          <p:nvPr/>
        </p:nvSpPr>
        <p:spPr>
          <a:xfrm>
            <a:off x="611560" y="1484784"/>
            <a:ext cx="184731" cy="369332"/>
          </a:xfrm>
          <a:prstGeom prst="rect">
            <a:avLst/>
          </a:prstGeom>
          <a:noFill/>
        </p:spPr>
        <p:txBody>
          <a:bodyPr wrap="none" rtlCol="0">
            <a:spAutoFit/>
          </a:bodyPr>
          <a:lstStyle/>
          <a:p>
            <a:endParaRPr lang="ru-RU" dirty="0"/>
          </a:p>
        </p:txBody>
      </p:sp>
      <p:sp>
        <p:nvSpPr>
          <p:cNvPr id="4" name="TextBox 3"/>
          <p:cNvSpPr txBox="1"/>
          <p:nvPr/>
        </p:nvSpPr>
        <p:spPr>
          <a:xfrm>
            <a:off x="2242645" y="1253951"/>
            <a:ext cx="3719608" cy="830997"/>
          </a:xfrm>
          <a:prstGeom prst="rect">
            <a:avLst/>
          </a:prstGeom>
          <a:noFill/>
        </p:spPr>
        <p:txBody>
          <a:bodyPr wrap="none" rtlCol="0">
            <a:spAutoFit/>
          </a:bodyPr>
          <a:lstStyle/>
          <a:p>
            <a:r>
              <a:rPr lang="ru-RU" sz="4800" b="1" i="1" dirty="0" smtClean="0"/>
              <a:t>Содержание </a:t>
            </a:r>
            <a:endParaRPr lang="ru-RU" sz="4800" b="1" i="1" dirty="0"/>
          </a:p>
        </p:txBody>
      </p:sp>
      <p:sp>
        <p:nvSpPr>
          <p:cNvPr id="5" name="TextBox 4"/>
          <p:cNvSpPr txBox="1"/>
          <p:nvPr/>
        </p:nvSpPr>
        <p:spPr>
          <a:xfrm>
            <a:off x="703925" y="2492896"/>
            <a:ext cx="5494709" cy="1815882"/>
          </a:xfrm>
          <a:prstGeom prst="rect">
            <a:avLst/>
          </a:prstGeom>
          <a:noFill/>
        </p:spPr>
        <p:txBody>
          <a:bodyPr wrap="none" rtlCol="0">
            <a:spAutoFit/>
          </a:bodyPr>
          <a:lstStyle/>
          <a:p>
            <a:pPr marL="342900" indent="-342900">
              <a:buAutoNum type="arabicPeriod"/>
            </a:pPr>
            <a:r>
              <a:rPr lang="ru-RU" sz="2800" b="1" i="1" dirty="0" smtClean="0"/>
              <a:t>Из чего строили замок</a:t>
            </a:r>
          </a:p>
          <a:p>
            <a:pPr marL="342900" indent="-342900">
              <a:buAutoNum type="arabicPeriod"/>
            </a:pPr>
            <a:r>
              <a:rPr lang="ru-RU" sz="2800" b="1" i="1" dirty="0" smtClean="0"/>
              <a:t>Что внутри рыцарского замка</a:t>
            </a:r>
          </a:p>
          <a:p>
            <a:pPr marL="342900" indent="-342900">
              <a:buAutoNum type="arabicPeriod"/>
            </a:pPr>
            <a:r>
              <a:rPr lang="ru-RU" sz="2800" b="1" i="1" dirty="0" smtClean="0"/>
              <a:t>Оборона замка</a:t>
            </a:r>
          </a:p>
          <a:p>
            <a:pPr marL="342900" indent="-342900">
              <a:buAutoNum type="arabicPeriod"/>
            </a:pPr>
            <a:r>
              <a:rPr lang="ru-RU" sz="2800" b="1" i="1" dirty="0" smtClean="0"/>
              <a:t>Кто и как жили в замке</a:t>
            </a:r>
            <a:r>
              <a:rPr lang="ru-RU" dirty="0" smtClean="0"/>
              <a:t>.</a:t>
            </a:r>
          </a:p>
        </p:txBody>
      </p:sp>
    </p:spTree>
    <p:extLst>
      <p:ext uri="{BB962C8B-B14F-4D97-AF65-F5344CB8AC3E}">
        <p14:creationId xmlns:p14="http://schemas.microsoft.com/office/powerpoint/2010/main" val="219799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47363"/>
            <a:ext cx="7705747" cy="2862322"/>
          </a:xfrm>
          <a:prstGeom prst="rect">
            <a:avLst/>
          </a:prstGeom>
        </p:spPr>
        <p:txBody>
          <a:bodyPr wrap="square">
            <a:spAutoFit/>
          </a:bodyPr>
          <a:lstStyle/>
          <a:p>
            <a:r>
              <a:rPr lang="ru-RU" dirty="0" smtClean="0"/>
              <a:t>                                          Из чего строили замок .   </a:t>
            </a:r>
          </a:p>
          <a:p>
            <a:r>
              <a:rPr lang="ru-RU" dirty="0" smtClean="0"/>
              <a:t> Стены </a:t>
            </a:r>
            <a:r>
              <a:rPr lang="ru-RU" dirty="0"/>
              <a:t>замков редко полностью состояли из твердого камня. Снаружи стены делалась облицовка из обработанных камней, а с ее внутренней стороны выкладывали камни неровной формы и разного размера. Эти два слоя соединялись с помощью известкового раствора. Раствор приготовляли прямо на месте будущего сооружения, и с его помощью также белили камни. </a:t>
            </a:r>
            <a:r>
              <a:rPr lang="ru-RU" dirty="0" smtClean="0"/>
              <a:t/>
            </a:r>
            <a:br>
              <a:rPr lang="ru-RU" dirty="0" smtClean="0"/>
            </a:br>
            <a:r>
              <a:rPr lang="ru-RU" dirty="0" smtClean="0"/>
              <a:t>   Окна </a:t>
            </a:r>
            <a:r>
              <a:rPr lang="ru-RU" dirty="0"/>
              <a:t>в замках представляли собой узкие отверстия. На башне замка маленькие проемы делались для того, чтобы защитники могли пускать стрелы</a:t>
            </a:r>
            <a:r>
              <a:rPr lang="ru-RU" dirty="0" smtClean="0"/>
              <a:t>.</a:t>
            </a:r>
            <a:endParaRPr lang="ru-RU" dirty="0"/>
          </a:p>
        </p:txBody>
      </p:sp>
      <p:pic>
        <p:nvPicPr>
          <p:cNvPr id="1026" name="Picture 2" descr="https://cdn.pixabay.com/photo/2017/04/03/07/18/castle-2197650_12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852936"/>
            <a:ext cx="5472608"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140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5776" y="107340"/>
            <a:ext cx="3148041" cy="369332"/>
          </a:xfrm>
          <a:prstGeom prst="rect">
            <a:avLst/>
          </a:prstGeom>
          <a:noFill/>
        </p:spPr>
        <p:txBody>
          <a:bodyPr wrap="none" rtlCol="0">
            <a:spAutoFit/>
          </a:bodyPr>
          <a:lstStyle/>
          <a:p>
            <a:r>
              <a:rPr lang="ru-RU" dirty="0" smtClean="0"/>
              <a:t>Что внутри рыцарского замка.</a:t>
            </a:r>
          </a:p>
        </p:txBody>
      </p:sp>
      <p:sp>
        <p:nvSpPr>
          <p:cNvPr id="4" name="Rectangle 3"/>
          <p:cNvSpPr>
            <a:spLocks noChangeArrowheads="1"/>
          </p:cNvSpPr>
          <p:nvPr/>
        </p:nvSpPr>
        <p:spPr bwMode="auto">
          <a:xfrm>
            <a:off x="1043608" y="3416225"/>
            <a:ext cx="65" cy="200055"/>
          </a:xfrm>
          <a:prstGeom prst="rect">
            <a:avLst/>
          </a:prstGeom>
          <a:solidFill>
            <a:srgbClr val="F5F9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rgbClr val="007BFF"/>
              </a:solidFill>
              <a:effectLst/>
              <a:latin typeface="PT Sans"/>
              <a:cs typeface="Arial" pitchFamily="34" charset="0"/>
            </a:endParaRPr>
          </a:p>
        </p:txBody>
      </p:sp>
      <p:sp>
        <p:nvSpPr>
          <p:cNvPr id="5" name="Прямоугольник 4"/>
          <p:cNvSpPr/>
          <p:nvPr/>
        </p:nvSpPr>
        <p:spPr>
          <a:xfrm>
            <a:off x="189064" y="476672"/>
            <a:ext cx="6696744" cy="1477328"/>
          </a:xfrm>
          <a:prstGeom prst="rect">
            <a:avLst/>
          </a:prstGeom>
        </p:spPr>
        <p:txBody>
          <a:bodyPr wrap="square">
            <a:spAutoFit/>
          </a:bodyPr>
          <a:lstStyle/>
          <a:p>
            <a:pPr fontAlgn="t"/>
            <a:r>
              <a:rPr lang="ru-RU" dirty="0"/>
              <a:t>За главными воротами находился узкий двор, который хорошо простреливался.</a:t>
            </a:r>
          </a:p>
          <a:p>
            <a:pPr fontAlgn="t"/>
            <a:r>
              <a:rPr lang="ru-RU" b="1" dirty="0"/>
              <a:t>Остальное внутреннее пространство</a:t>
            </a:r>
            <a:r>
              <a:rPr lang="ru-RU" dirty="0"/>
              <a:t> замка было занято постройками. Среди </a:t>
            </a:r>
            <a:r>
              <a:rPr lang="ru-RU" dirty="0" smtClean="0"/>
              <a:t>них: мастерские, конюшни, псарни, жилища слуг, открытые кухни, большой зал, тюремное помещение.</a:t>
            </a:r>
            <a:endParaRPr lang="ru-RU" dirty="0"/>
          </a:p>
        </p:txBody>
      </p:sp>
      <p:sp>
        <p:nvSpPr>
          <p:cNvPr id="7" name="Прямоугольник 6"/>
          <p:cNvSpPr/>
          <p:nvPr/>
        </p:nvSpPr>
        <p:spPr>
          <a:xfrm>
            <a:off x="189064" y="1855322"/>
            <a:ext cx="7416824" cy="2308324"/>
          </a:xfrm>
          <a:prstGeom prst="rect">
            <a:avLst/>
          </a:prstGeom>
        </p:spPr>
        <p:txBody>
          <a:bodyPr wrap="square">
            <a:spAutoFit/>
          </a:bodyPr>
          <a:lstStyle/>
          <a:p>
            <a:r>
              <a:rPr lang="ru-RU" dirty="0" smtClean="0"/>
              <a:t>  Центральное </a:t>
            </a:r>
            <a:r>
              <a:rPr lang="ru-RU" dirty="0"/>
              <a:t>и самое укреплённое строение любого замка – башня донжон. В нижней части находилось хранилище со съестными припасами и арсенал с оружием и снаряжением. Выше располагалась комната стражи, кухня. Верхнюю часть занимало жилище владельца и его семьи. На крыше устанавливали метательное орудие или катапульту. Наружные стены донжона имели небольшие выступы. Там находились уборные. Отверстия открывались наружу, отходы падали вниз. От донжона могли вести подземные ходы в убежище или соседние здания.</a:t>
            </a:r>
          </a:p>
        </p:txBody>
      </p:sp>
      <p:pic>
        <p:nvPicPr>
          <p:cNvPr id="2054" name="Picture 6" descr="https://b.radikal.ru/b35/1712/f3/fc95b5875f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149081"/>
            <a:ext cx="3995936" cy="252027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avatars.mds.yandex.net/get-pdb/51720/8b467bda-cd94-492d-aa4a-2c787cd1859d/s1200?webp=fal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4149081"/>
            <a:ext cx="2232248"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91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3808" y="332656"/>
            <a:ext cx="1749005" cy="369332"/>
          </a:xfrm>
          <a:prstGeom prst="rect">
            <a:avLst/>
          </a:prstGeom>
          <a:noFill/>
        </p:spPr>
        <p:txBody>
          <a:bodyPr wrap="none" rtlCol="0">
            <a:spAutoFit/>
          </a:bodyPr>
          <a:lstStyle/>
          <a:p>
            <a:r>
              <a:rPr lang="ru-RU" dirty="0" smtClean="0"/>
              <a:t>Оборона замка.</a:t>
            </a:r>
            <a:endParaRPr lang="ru-RU" dirty="0"/>
          </a:p>
        </p:txBody>
      </p:sp>
      <p:sp>
        <p:nvSpPr>
          <p:cNvPr id="3" name="Прямоугольник 2"/>
          <p:cNvSpPr/>
          <p:nvPr/>
        </p:nvSpPr>
        <p:spPr>
          <a:xfrm>
            <a:off x="323528" y="701988"/>
            <a:ext cx="7704856" cy="2308324"/>
          </a:xfrm>
          <a:prstGeom prst="rect">
            <a:avLst/>
          </a:prstGeom>
        </p:spPr>
        <p:txBody>
          <a:bodyPr wrap="square">
            <a:spAutoFit/>
          </a:bodyPr>
          <a:lstStyle/>
          <a:p>
            <a:r>
              <a:rPr lang="ru-RU" dirty="0"/>
              <a:t>Основным принципом обороны замков была максимизация уязвимости атаковавшего врага при одновременной минимизации негативных последствий для обороняющихся. Хорошо построенный замок </a:t>
            </a:r>
            <a:r>
              <a:rPr lang="ru-RU" dirty="0" smtClean="0"/>
              <a:t>могла эффективно </a:t>
            </a:r>
            <a:r>
              <a:rPr lang="ru-RU" dirty="0"/>
              <a:t>защищать даже небольшая армия и удерживать его очень долго. Крепкая защита позволяла </a:t>
            </a:r>
            <a:r>
              <a:rPr lang="ru-RU" dirty="0" err="1"/>
              <a:t>оборонителям</a:t>
            </a:r>
            <a:r>
              <a:rPr lang="ru-RU" dirty="0"/>
              <a:t> замка удерживать натиск штурма или осаду до тех пор, пока придет подкрепление, или пока атаковавшие войска не вынуждены будут отступить из-за нехватки продовольствия, болезней или потерь.</a:t>
            </a:r>
          </a:p>
        </p:txBody>
      </p:sp>
      <p:sp>
        <p:nvSpPr>
          <p:cNvPr id="4" name="Прямоугольник 3"/>
          <p:cNvSpPr/>
          <p:nvPr/>
        </p:nvSpPr>
        <p:spPr>
          <a:xfrm>
            <a:off x="323528" y="2924944"/>
            <a:ext cx="7992888" cy="2585323"/>
          </a:xfrm>
          <a:prstGeom prst="rect">
            <a:avLst/>
          </a:prstGeom>
        </p:spPr>
        <p:txBody>
          <a:bodyPr wrap="square">
            <a:spAutoFit/>
          </a:bodyPr>
          <a:lstStyle/>
          <a:p>
            <a:r>
              <a:rPr lang="ru-RU" dirty="0"/>
              <a:t>Каменные стены защищали замок от поджога, стрел и прочих снарядов. Враги не могли взобраться на гладкие стены без специального оборудования, такого как лестницы или осадные леса. Защитники на стенах могли стрелять вниз или сбрасывать на атакующих тяжелые предметы. Атаковавшие, находившиеся на открытой местности и стрелявшие вверх были в очень невыгодном положении по сравнению с оборонявшимися, которые были защищены и стреляли вниз. По возможности оборонительную мощь каменных стен старались усилить, строя стены на холмах и обрывах. Ворота и двери в стенах замков были немногочисленными и сильно укрепленными.</a:t>
            </a:r>
          </a:p>
        </p:txBody>
      </p:sp>
    </p:spTree>
    <p:extLst>
      <p:ext uri="{BB962C8B-B14F-4D97-AF65-F5344CB8AC3E}">
        <p14:creationId xmlns:p14="http://schemas.microsoft.com/office/powerpoint/2010/main" val="3374952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744" y="404664"/>
            <a:ext cx="2446824" cy="369332"/>
          </a:xfrm>
          <a:prstGeom prst="rect">
            <a:avLst/>
          </a:prstGeom>
          <a:noFill/>
        </p:spPr>
        <p:txBody>
          <a:bodyPr wrap="none" rtlCol="0">
            <a:spAutoFit/>
          </a:bodyPr>
          <a:lstStyle/>
          <a:p>
            <a:r>
              <a:rPr lang="ru-RU" dirty="0" smtClean="0"/>
              <a:t>Кто и как жили в замке</a:t>
            </a:r>
            <a:endParaRPr lang="ru-RU" dirty="0"/>
          </a:p>
        </p:txBody>
      </p:sp>
      <p:sp>
        <p:nvSpPr>
          <p:cNvPr id="3" name="Прямоугольник 2"/>
          <p:cNvSpPr/>
          <p:nvPr/>
        </p:nvSpPr>
        <p:spPr>
          <a:xfrm>
            <a:off x="251520" y="836712"/>
            <a:ext cx="7776864" cy="2031325"/>
          </a:xfrm>
          <a:prstGeom prst="rect">
            <a:avLst/>
          </a:prstGeom>
        </p:spPr>
        <p:txBody>
          <a:bodyPr wrap="square">
            <a:spAutoFit/>
          </a:bodyPr>
          <a:lstStyle/>
          <a:p>
            <a:r>
              <a:rPr lang="ru-RU" dirty="0" smtClean="0"/>
              <a:t>  В </a:t>
            </a:r>
            <a:r>
              <a:rPr lang="ru-RU" dirty="0"/>
              <a:t>ранее Средневековье все обитатели замка спали вместе в одном зале. Спящих разделяли только занавески или ширмы, и гораздо реже — деревянные перегородки. В более позднее время хозяин замка с женой спали в отдельных покоях, а у старшего сына, его семьи, гостей и управляющего замка были свои помещения. Иногда в стенах были отверстия, замаскированные «глазки», глядя в которые хозяин замка или управляющий могли наблюдать, что происходит в комнатах.</a:t>
            </a:r>
          </a:p>
        </p:txBody>
      </p:sp>
      <p:sp>
        <p:nvSpPr>
          <p:cNvPr id="4" name="Прямоугольник 3"/>
          <p:cNvSpPr/>
          <p:nvPr/>
        </p:nvSpPr>
        <p:spPr>
          <a:xfrm>
            <a:off x="244231" y="2780928"/>
            <a:ext cx="7776864" cy="923330"/>
          </a:xfrm>
          <a:prstGeom prst="rect">
            <a:avLst/>
          </a:prstGeom>
        </p:spPr>
        <p:txBody>
          <a:bodyPr wrap="square">
            <a:spAutoFit/>
          </a:bodyPr>
          <a:lstStyle/>
          <a:p>
            <a:r>
              <a:rPr lang="ru-RU" dirty="0" smtClean="0"/>
              <a:t>  Важнейшей </a:t>
            </a:r>
            <a:r>
              <a:rPr lang="ru-RU" dirty="0"/>
              <a:t>составной частью рациона на протяжении всего Средневековья было, однако, не мясо, а зерновые продукты, которые попадали на стол как хлеб, каша или пиво, реже как булки, коржи, пироги, пряники, кренделя</a:t>
            </a:r>
            <a:r>
              <a:rPr lang="ru-RU" dirty="0" smtClean="0"/>
              <a:t>. </a:t>
            </a:r>
            <a:endParaRPr lang="ru-RU" dirty="0"/>
          </a:p>
        </p:txBody>
      </p:sp>
      <p:pic>
        <p:nvPicPr>
          <p:cNvPr id="3074" name="Picture 2" descr="http://www.fotoplex.ru/photos/vera-batova/detenice/i-3817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9535" y="3933056"/>
            <a:ext cx="4248472" cy="2464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7122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160</TotalTime>
  <Words>486</Words>
  <Application>Microsoft Office PowerPoint</Application>
  <PresentationFormat>Экран (4:3)</PresentationFormat>
  <Paragraphs>20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Соседство</vt:lpstr>
      <vt:lpstr>Рыцарский замок</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Рыцарский замок</dc:title>
  <dc:creator>Альберт</dc:creator>
  <cp:lastModifiedBy>Альберт</cp:lastModifiedBy>
  <cp:revision>8</cp:revision>
  <dcterms:created xsi:type="dcterms:W3CDTF">2019-10-04T16:14:26Z</dcterms:created>
  <dcterms:modified xsi:type="dcterms:W3CDTF">2020-11-22T09:59:01Z</dcterms:modified>
</cp:coreProperties>
</file>