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1" y="714357"/>
            <a:ext cx="7772400" cy="5214974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Arial" pitchFamily="34" charset="0"/>
                <a:cs typeface="Arial" pitchFamily="34" charset="0"/>
              </a:rPr>
              <a:t>Школа</a:t>
            </a:r>
            <a:br>
              <a:rPr lang="ru-RU" sz="6600" dirty="0" smtClean="0">
                <a:latin typeface="Arial" pitchFamily="34" charset="0"/>
                <a:cs typeface="Arial" pitchFamily="34" charset="0"/>
              </a:rPr>
            </a:br>
            <a:r>
              <a:rPr lang="ru-RU" sz="6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6600" dirty="0" smtClean="0">
                <a:latin typeface="Arial" pitchFamily="34" charset="0"/>
                <a:cs typeface="Arial" pitchFamily="34" charset="0"/>
              </a:rPr>
            </a:br>
            <a:r>
              <a:rPr lang="ru-RU" sz="6600" dirty="0" smtClean="0">
                <a:latin typeface="Arial" pitchFamily="34" charset="0"/>
                <a:cs typeface="Arial" pitchFamily="34" charset="0"/>
              </a:rPr>
              <a:t>нового поколения</a:t>
            </a:r>
            <a:br>
              <a:rPr lang="ru-RU" sz="6600" dirty="0" smtClean="0">
                <a:latin typeface="Arial" pitchFamily="34" charset="0"/>
                <a:cs typeface="Arial" pitchFamily="34" charset="0"/>
              </a:rPr>
            </a:b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294118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428736"/>
            <a:ext cx="5053018" cy="5214974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Для школы нового поколения проблемный ребёнок (а это может быть одарённый либо нестандартный ребёнок) – это абсолютная ценность, потому что только проблемы, создаваемые для педагога нестандартным ребёнком, являются стимулом педагогического развития, педагогического творчества, стимулом к тому, чтобы педагог по максимуму активизировал все имеющиеся у него педагогические ресурсы. Проблемы – хлеб педагогического развития.</a:t>
            </a:r>
          </a:p>
          <a:p>
            <a:r>
              <a:rPr lang="ru-RU" sz="3600" dirty="0" smtClean="0"/>
              <a:t>     И оттого важнейший предмет экспертизы в школе нового поколения – готовность и желание педагогов работать с проблемами, из чего только и произрастает подлинное саморазвитие школы.</a:t>
            </a:r>
          </a:p>
          <a:p>
            <a:endParaRPr lang="ru-RU" dirty="0"/>
          </a:p>
        </p:txBody>
      </p:sp>
      <p:pic>
        <p:nvPicPr>
          <p:cNvPr id="5" name="Содержимое 4" descr="renoir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8" y="1643050"/>
            <a:ext cx="3071834" cy="2286016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pressionism-flower-paintings-01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19989" y="1600200"/>
            <a:ext cx="2123185" cy="26860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0" y="1600201"/>
            <a:ext cx="4572032" cy="547213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Школа нового поколения – это школа, задающая другую философию, принципиально новый формат и принципиально новую сумму образовательных ориентиров по отношению к школе существующего типа. Появляются новые образовательные приоритеты, которые лежат в основе всей деятельности новой школы и наличие которых позволяет говорить о том, что мы имеем дело с действительно новым поколением школы как исторически развивающейся реальностью.</a:t>
            </a:r>
            <a:endParaRPr lang="ru-RU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285860"/>
            <a:ext cx="8686800" cy="25717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Самое главное – определить те принципиальные образовательные приоритеты, которые позволят говорить о том, что мы на самом деле имеем дело со школой </a:t>
            </a:r>
            <a:r>
              <a:rPr lang="ru-RU" sz="2400" b="1" dirty="0" smtClean="0"/>
              <a:t>нового</a:t>
            </a:r>
            <a:r>
              <a:rPr lang="ru-RU" sz="2400" dirty="0" smtClean="0"/>
              <a:t> поколения. Это приоритеты, ориентированные на развитие трёх ключевых векторов: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071942"/>
            <a:ext cx="8686800" cy="2286017"/>
          </a:xfrm>
        </p:spPr>
        <p:txBody>
          <a:bodyPr>
            <a:normAutofit/>
          </a:bodyPr>
          <a:lstStyle/>
          <a:p>
            <a:r>
              <a:rPr lang="ru-RU" dirty="0" err="1" smtClean="0"/>
              <a:t>субъектности</a:t>
            </a:r>
            <a:r>
              <a:rPr lang="ru-RU" dirty="0" smtClean="0"/>
              <a:t>, </a:t>
            </a:r>
            <a:endParaRPr lang="en-US" dirty="0" smtClean="0"/>
          </a:p>
          <a:p>
            <a:r>
              <a:rPr lang="ru-RU" dirty="0" smtClean="0"/>
              <a:t>диалога</a:t>
            </a:r>
            <a:endParaRPr lang="en-US" dirty="0" smtClean="0"/>
          </a:p>
          <a:p>
            <a:r>
              <a:rPr lang="ru-RU" dirty="0" smtClean="0"/>
              <a:t>развития.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Вектор </a:t>
            </a:r>
            <a:r>
              <a:rPr lang="ru-RU" sz="2400" b="1" i="1" dirty="0" err="1" smtClean="0"/>
              <a:t>субъектности</a:t>
            </a:r>
            <a:r>
              <a:rPr lang="ru-RU" sz="2400" b="1" i="1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/>
              <a:t>Приоритет мышления над знанием.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600200"/>
            <a:ext cx="4848228" cy="47244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800" dirty="0" smtClean="0"/>
              <a:t>Школа нового поколения – школа мышления. Ключевой образовательный вопрос новой школы не в том, насколько хорошо и успешно усвоил ученик некую </a:t>
            </a:r>
            <a:r>
              <a:rPr lang="ru-RU" sz="1800" dirty="0" err="1" smtClean="0"/>
              <a:t>учебно</a:t>
            </a:r>
            <a:r>
              <a:rPr lang="ru-RU" sz="1800" dirty="0" smtClean="0"/>
              <a:t> заданную систему знаний, и не то, каков их объём, а то, насколько образовательное взаимодействие с теми или иными заданными знаниями сформировало у ученика способность мыслить, вырабатывать своё личностное знание, вести продуктивную исследовательскую деятельность, выстраивать собственную, личностную траекторию в мире человеческой культуры. </a:t>
            </a:r>
            <a:endParaRPr lang="ru-RU" sz="1800" dirty="0"/>
          </a:p>
        </p:txBody>
      </p:sp>
      <p:pic>
        <p:nvPicPr>
          <p:cNvPr id="11" name="Содержимое 10" descr="Pierre-Auguste_Renoir_06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3851" y="1600200"/>
            <a:ext cx="2250761" cy="2828932"/>
          </a:xfr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695828" cy="4972072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smtClean="0"/>
              <a:t>Человек, который освоил сумму предложенной ему информации, будет успешен лишь в чётко очерченных этой информацией границах. Если же он освоил инструмент выработки индивидуального знания – инструмент мышления, он сможет быть успешным в любых сферах деятельности. Основа же способности порождения нового знания – это способность работать с противоречиями, с проблемами, способность запускать мыслительную аналитику.</a:t>
            </a:r>
          </a:p>
          <a:p>
            <a:endParaRPr lang="ru-RU" dirty="0"/>
          </a:p>
        </p:txBody>
      </p:sp>
      <p:pic>
        <p:nvPicPr>
          <p:cNvPr id="11" name="Содержимое 10" descr="38259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43636" y="1600200"/>
            <a:ext cx="2428638" cy="2900370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/>
              <a:t>Приоритет образовательных потребностей личности </a:t>
            </a:r>
            <a:br>
              <a:rPr lang="ru-RU" sz="2200" b="1" i="1" dirty="0" smtClean="0"/>
            </a:br>
            <a:r>
              <a:rPr lang="ru-RU" sz="2200" b="1" i="1" dirty="0" smtClean="0"/>
              <a:t>над суммой «образовательных необходимостей».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4744" y="1571612"/>
            <a:ext cx="5214974" cy="5000660"/>
          </a:xfrm>
        </p:spPr>
        <p:txBody>
          <a:bodyPr>
            <a:noAutofit/>
          </a:bodyPr>
          <a:lstStyle/>
          <a:p>
            <a:r>
              <a:rPr lang="ru-RU" sz="1800" dirty="0" smtClean="0"/>
              <a:t>Школа нового поколения – школа развития образовательных потребностей. </a:t>
            </a:r>
          </a:p>
          <a:p>
            <a:r>
              <a:rPr lang="ru-RU" sz="1800" dirty="0" smtClean="0"/>
              <a:t>     Традиционная школа исходит из того, что содержание образования определяется нуждами социума, но не потребностями личности. Однако в современном мире всё более отчётливо проявляется новая тенденция: социум заинтересован в гибкой, динамичной личности, чьё образование соответствует её собственным глубинным потребностям, когда образование не навязано ей как внешний социальный функционал, а является способом личностной </a:t>
            </a:r>
            <a:r>
              <a:rPr lang="ru-RU" sz="1800" dirty="0" err="1" smtClean="0"/>
              <a:t>самоактуализации</a:t>
            </a:r>
            <a:r>
              <a:rPr lang="ru-RU" sz="1800" dirty="0" smtClean="0"/>
              <a:t> и самореализации. Только в этом случае мы получаем по-настоящему образованную личность.</a:t>
            </a:r>
          </a:p>
          <a:p>
            <a:endParaRPr lang="ru-RU" sz="1600" dirty="0"/>
          </a:p>
        </p:txBody>
      </p:sp>
      <p:pic>
        <p:nvPicPr>
          <p:cNvPr id="25" name="Содержимое 24" descr="0_5b71_3852d89f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31603" y="1600200"/>
            <a:ext cx="2297323" cy="2828932"/>
          </a:xfr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357298"/>
          </a:xfrm>
        </p:spPr>
        <p:txBody>
          <a:bodyPr>
            <a:noAutofit/>
          </a:bodyPr>
          <a:lstStyle/>
          <a:p>
            <a:pPr algn="ctr"/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5053018" cy="5429288"/>
          </a:xfrm>
        </p:spPr>
        <p:txBody>
          <a:bodyPr>
            <a:noAutofit/>
          </a:bodyPr>
          <a:lstStyle/>
          <a:p>
            <a:r>
              <a:rPr lang="ru-RU" sz="1800" dirty="0" smtClean="0"/>
              <a:t>Школа нового поколения ориентирована на формирование и развитие </a:t>
            </a:r>
            <a:r>
              <a:rPr lang="ru-RU" sz="1800" b="1" dirty="0" smtClean="0"/>
              <a:t>образовательных потребностей </a:t>
            </a:r>
            <a:r>
              <a:rPr lang="ru-RU" sz="1800" dirty="0" smtClean="0"/>
              <a:t>ребёнка. У выпускника такой школы развита система образовательных потребностей. Это человек, у которого образовательные потребности не только не угасли, но приобрели за время обучения более разветвлённый, сложный, многоуровневый и яркий характер.</a:t>
            </a:r>
          </a:p>
          <a:p>
            <a:r>
              <a:rPr lang="ru-RU" sz="1800" dirty="0" smtClean="0"/>
              <a:t>     Важнейший критерий эффективности школы нового поколения – то, в какой степени происходит развитие и усложнение образовательных потребностей ребёнка, в какой мере увеличиваются и углубляются детские образовательные интересы, в какой мере становится интереснее и увлекательнее мир культуры.</a:t>
            </a:r>
          </a:p>
          <a:p>
            <a:endParaRPr lang="ru-RU" sz="1600" dirty="0"/>
          </a:p>
        </p:txBody>
      </p:sp>
      <p:pic>
        <p:nvPicPr>
          <p:cNvPr id="7" name="Содержимое 6" descr="96917eb64f5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9388" y="1285860"/>
            <a:ext cx="1902804" cy="3286148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28926" y="1571612"/>
            <a:ext cx="6057912" cy="5286388"/>
          </a:xfrm>
        </p:spPr>
        <p:txBody>
          <a:bodyPr>
            <a:normAutofit fontScale="62500" lnSpcReduction="20000"/>
          </a:bodyPr>
          <a:lstStyle/>
          <a:p>
            <a:r>
              <a:rPr lang="ru-RU" sz="3300" dirty="0" smtClean="0"/>
              <a:t>Эффективность школы нового поколения определяется тем, насколько в результате образовательного процесса усложняются и разветвляются образовательные потребности ребёнка.</a:t>
            </a:r>
          </a:p>
          <a:p>
            <a:r>
              <a:rPr lang="ru-RU" sz="3300" dirty="0" smtClean="0"/>
              <a:t>     Понятно, что и эффективность такого рода школы мы можем и должны диагностировать не с помощью «</a:t>
            </a:r>
            <a:r>
              <a:rPr lang="ru-RU" sz="3300" dirty="0" err="1" smtClean="0"/>
              <a:t>знаниевых</a:t>
            </a:r>
            <a:r>
              <a:rPr lang="ru-RU" sz="3300" dirty="0" smtClean="0"/>
              <a:t> экзаменов» - </a:t>
            </a:r>
            <a:r>
              <a:rPr lang="ru-RU" sz="3300" dirty="0" err="1" smtClean="0"/>
              <a:t>экзаменов</a:t>
            </a:r>
            <a:r>
              <a:rPr lang="ru-RU" sz="3300" dirty="0" smtClean="0"/>
              <a:t>, ориентированных на то, кто сколько усвоил знаний. Требуется разработать принципиально иные способы аттестации и мониторинга эффективности. Важнейшим измерителем должно быть определение уровня </a:t>
            </a:r>
            <a:r>
              <a:rPr lang="ru-RU" sz="3300" dirty="0" err="1" smtClean="0"/>
              <a:t>сформированности</a:t>
            </a:r>
            <a:r>
              <a:rPr lang="ru-RU" sz="3300" dirty="0" smtClean="0"/>
              <a:t> образовательного интереса, а также глубины и разветвлённости сформированных образовательных интересов. </a:t>
            </a:r>
          </a:p>
          <a:p>
            <a:endParaRPr lang="ru-RU" dirty="0"/>
          </a:p>
        </p:txBody>
      </p:sp>
      <p:pic>
        <p:nvPicPr>
          <p:cNvPr id="11" name="Содержимое 10" descr="29911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06785" y="1600200"/>
            <a:ext cx="1793513" cy="2757494"/>
          </a:xfr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84158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Приоритет эффективного самообразования и саморазвития над развитием по заданной извне траектории.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5267332" cy="4972072"/>
          </a:xfrm>
        </p:spPr>
        <p:txBody>
          <a:bodyPr>
            <a:noAutofit/>
          </a:bodyPr>
          <a:lstStyle/>
          <a:p>
            <a:r>
              <a:rPr lang="ru-RU" sz="1800" dirty="0" smtClean="0"/>
              <a:t> </a:t>
            </a:r>
            <a:r>
              <a:rPr lang="ru-RU" sz="2000" dirty="0" smtClean="0"/>
              <a:t>Школа нового поколения – школа с высоким потенциалом </a:t>
            </a:r>
            <a:r>
              <a:rPr lang="ru-RU" sz="2000" b="1" dirty="0" smtClean="0"/>
              <a:t>само</a:t>
            </a:r>
            <a:r>
              <a:rPr lang="ru-RU" sz="2000" dirty="0" smtClean="0"/>
              <a:t>развития и </a:t>
            </a:r>
            <a:r>
              <a:rPr lang="ru-RU" sz="2000" b="1" dirty="0" err="1" smtClean="0"/>
              <a:t>само</a:t>
            </a:r>
            <a:r>
              <a:rPr lang="ru-RU" sz="2000" dirty="0" err="1" smtClean="0"/>
              <a:t>образования.То</a:t>
            </a:r>
            <a:r>
              <a:rPr lang="ru-RU" sz="2000" dirty="0" smtClean="0"/>
              <a:t> есть импульс школьного развития находится не вне школы, а в ней самой, в тех проблемных полях, которые создаются самой педагогической повседневностью.</a:t>
            </a:r>
          </a:p>
          <a:p>
            <a:r>
              <a:rPr lang="ru-RU" sz="2000" dirty="0" smtClean="0"/>
              <a:t>     Всякая проблема, возникающая в процессе взаимодействия взрослого и ребёнка, для такой школы – ценность, поскольку заставляет задумываться и искать нестандартные пути её разрешения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11" name="Содержимое 10" descr="impressionism-1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15140" y="1714488"/>
            <a:ext cx="2276460" cy="285752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163</TotalTime>
  <Words>668</Words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Школа   нового поколения </vt:lpstr>
      <vt:lpstr>Слайд 2</vt:lpstr>
      <vt:lpstr>Самое главное – определить те принципиальные образовательные приоритеты, которые позволят говорить о том, что мы на самом деле имеем дело со школой нового поколения. Это приоритеты, ориентированные на развитие трёх ключевых векторов: </vt:lpstr>
      <vt:lpstr>Вектор субъектности. Приоритет мышления над знанием. </vt:lpstr>
      <vt:lpstr>Слайд 5</vt:lpstr>
      <vt:lpstr>Приоритет образовательных потребностей личности  над суммой «образовательных необходимостей». </vt:lpstr>
      <vt:lpstr>Слайд 7</vt:lpstr>
      <vt:lpstr>Слайд 8</vt:lpstr>
      <vt:lpstr>Приоритет эффективного самообразования и саморазвития над развитием по заданной извне траектории.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  нового поколения </dc:title>
  <cp:lastModifiedBy>Admin</cp:lastModifiedBy>
  <cp:revision>17</cp:revision>
  <dcterms:modified xsi:type="dcterms:W3CDTF">2011-08-30T17:35:51Z</dcterms:modified>
</cp:coreProperties>
</file>