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64" r:id="rId4"/>
    <p:sldId id="287" r:id="rId5"/>
    <p:sldId id="290" r:id="rId6"/>
    <p:sldId id="291" r:id="rId7"/>
    <p:sldId id="261" r:id="rId8"/>
    <p:sldId id="292" r:id="rId9"/>
    <p:sldId id="288" r:id="rId10"/>
    <p:sldId id="295" r:id="rId11"/>
    <p:sldId id="294" r:id="rId12"/>
    <p:sldId id="258" r:id="rId13"/>
    <p:sldId id="300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66"/>
    <a:srgbClr val="000099"/>
    <a:srgbClr val="0000C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5298C0-9875-4EE5-842C-1EDB0085685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6C23D73-B97E-4726-A908-C224EEA78133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1C645E7-1556-400D-93DE-E6D461693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5.jpeg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8F8F8"/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лекс\Рабочий стол\karta\447516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кр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9144000" cy="444507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95736" y="5229200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</a:rPr>
              <a:t>Наша Родина - Россия</a:t>
            </a:r>
          </a:p>
        </p:txBody>
      </p:sp>
    </p:spTree>
    <p:extLst>
      <p:ext uri="{BB962C8B-B14F-4D97-AF65-F5344CB8AC3E}">
        <p14:creationId xmlns:p14="http://schemas.microsoft.com/office/powerpoint/2010/main" val="137386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На документах, удостоверяющих личность гражданина РФ и наградах</a:t>
            </a:r>
            <a:endParaRPr lang="ru-RU" sz="3200" dirty="0">
              <a:solidFill>
                <a:srgbClr val="F8F8F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аспор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949" t="-1841" r="9364"/>
          <a:stretch>
            <a:fillRect/>
          </a:stretch>
        </p:blipFill>
        <p:spPr>
          <a:xfrm>
            <a:off x="251520" y="1412776"/>
            <a:ext cx="3168352" cy="3982542"/>
          </a:xfrm>
        </p:spPr>
      </p:pic>
      <p:pic>
        <p:nvPicPr>
          <p:cNvPr id="5" name="Рисунок 4" descr="12943.750x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628800"/>
            <a:ext cx="3186373" cy="4509120"/>
          </a:xfrm>
          <a:prstGeom prst="rect">
            <a:avLst/>
          </a:prstGeom>
        </p:spPr>
      </p:pic>
      <p:pic>
        <p:nvPicPr>
          <p:cNvPr id="6" name="Рисунок 5" descr="62daf56caa39cf95bd5497c78923b874.jpg"/>
          <p:cNvPicPr>
            <a:picLocks noChangeAspect="1"/>
          </p:cNvPicPr>
          <p:nvPr/>
        </p:nvPicPr>
        <p:blipFill>
          <a:blip r:embed="rId4" cstate="print"/>
          <a:srcRect l="24800" t="5441" r="26375" b="3319"/>
          <a:stretch>
            <a:fillRect/>
          </a:stretch>
        </p:blipFill>
        <p:spPr>
          <a:xfrm>
            <a:off x="3203848" y="3162364"/>
            <a:ext cx="2664296" cy="3695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696200" cy="181281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n w="500">
                  <a:solidFill>
                    <a:schemeClr val="bg1">
                      <a:lumMod val="20000"/>
                      <a:lumOff val="80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Герб России символизирует красоту и справедливость, победу добра над злом.</a:t>
            </a:r>
            <a:endParaRPr lang="ru-RU" sz="2800" dirty="0">
              <a:ln w="500">
                <a:solidFill>
                  <a:schemeClr val="bg1">
                    <a:lumMod val="20000"/>
                    <a:lumOff val="80000"/>
                  </a:schemeClr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19" descr="Герб  РФ (фото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1283" r="3457" b="9379"/>
          <a:stretch>
            <a:fillRect/>
          </a:stretch>
        </p:blipFill>
        <p:spPr>
          <a:xfrm>
            <a:off x="2267744" y="1876741"/>
            <a:ext cx="4536504" cy="4981259"/>
          </a:xfrm>
          <a:noFill/>
          <a:ln w="44450">
            <a:solidFill>
              <a:schemeClr val="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7719036" cy="116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944544"/>
            <a:ext cx="6048672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Россия — священная наша держава,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Россия — любимая наша страна.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Могучая воля, великая слава —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Твоё достоянье на все времена!</a:t>
            </a:r>
          </a:p>
          <a:p>
            <a:endParaRPr lang="ru-RU" sz="13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Славься, Отечество наше свободное,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Братских народов союз вековой,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Предками данная мудрость народная!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Славься, страна! Мы гордимся тобой!</a:t>
            </a:r>
          </a:p>
          <a:p>
            <a:endParaRPr lang="ru-RU" sz="13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 южных морей до полярного края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Раскинулись наши леса и поля.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Одна ты на свете! Одна ты такая —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Хранимая Богом родная земля!</a:t>
            </a:r>
          </a:p>
          <a:p>
            <a:endParaRPr lang="ru-RU" sz="13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Славься, Отечество наше свободное,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Братских народов союз вековой,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Предками данная мудрость народная!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Славься, страна! Мы гордимся тобой!</a:t>
            </a:r>
          </a:p>
          <a:p>
            <a:endParaRPr lang="ru-RU" sz="13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Широкий простор для мечты и для жизни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Грядущие нам открывают года.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Нам силу даёт наша верность Отчизне.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Так было, так есть и так будет всегда!</a:t>
            </a:r>
          </a:p>
          <a:p>
            <a:endParaRPr lang="ru-RU" sz="13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Славься, Отечество наше свободное,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Братских народов союз вековой,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Предками данная мудрость народная!</a:t>
            </a:r>
          </a:p>
          <a:p>
            <a:r>
              <a:rPr lang="ru-RU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Славься, страна! Мы гордимся тобой</a:t>
            </a:r>
            <a:endParaRPr lang="ru-RU" sz="13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69347" y="1168271"/>
            <a:ext cx="24000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skerville Old Face" pitchFamily="18" charset="0"/>
              </a:rPr>
              <a:t>ГИМН - 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38719" y="2018209"/>
            <a:ext cx="386127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торжественная песня – </a:t>
            </a:r>
          </a:p>
          <a:p>
            <a:pPr algn="ctr"/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особое музыкальное произведение.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Гимн – это песня, посвященная Родине, символ, такой же, как герб и флаг.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261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17" y="-39687"/>
            <a:ext cx="9196917" cy="6897687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719036" cy="116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157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42197"/>
            <a:ext cx="7668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гимн России обязательно исполняется на официальных мероприятиях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304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ctr"/>
            <a:endParaRPr lang="ru-RU" sz="2400" b="1" i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6" y="-15133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93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лекс\Рабочий стол\karta\447516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764704"/>
            <a:ext cx="7128792" cy="1938992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rgbClr val="0000CC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Государственные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rgbClr val="0000CC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Символы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rgbClr val="0000CC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4000" b="1" cap="all" spc="0" dirty="0">
              <a:ln w="9000" cmpd="sng">
                <a:solidFill>
                  <a:srgbClr val="0000CC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0451169">
            <a:off x="1248262" y="2946115"/>
            <a:ext cx="20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Флаг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 rot="1204598">
            <a:off x="6144325" y="2961942"/>
            <a:ext cx="20190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Герб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2636912"/>
            <a:ext cx="13093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Гимн</a:t>
            </a:r>
            <a:endParaRPr lang="ru-RU" sz="4000" b="1" dirty="0"/>
          </a:p>
        </p:txBody>
      </p:sp>
      <p:pic>
        <p:nvPicPr>
          <p:cNvPr id="13" name="Picture 6" descr="флаг Росси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933056"/>
            <a:ext cx="2448272" cy="167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герб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796136" y="3861048"/>
            <a:ext cx="3081454" cy="1893565"/>
          </a:xfrm>
          <a:prstGeom prst="rect">
            <a:avLst/>
          </a:prstGeom>
        </p:spPr>
      </p:pic>
      <p:pic>
        <p:nvPicPr>
          <p:cNvPr id="15" name="Picture 10" descr="Гимн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89708">
            <a:off x="3652562" y="3632077"/>
            <a:ext cx="2455859" cy="16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04" y="72166"/>
            <a:ext cx="85344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andreyanova\Pictures\64328085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267744" y="980728"/>
            <a:ext cx="4680520" cy="238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861048"/>
            <a:ext cx="8640960" cy="2862322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Флаги, состоящие из трёх разноцветных полос, называют ещё </a:t>
            </a:r>
            <a:r>
              <a:rPr lang="ru-RU" sz="2400" b="1" i="1" dirty="0" err="1" smtClean="0">
                <a:solidFill>
                  <a:schemeClr val="bg1"/>
                </a:solidFill>
              </a:rPr>
              <a:t>триколорами</a:t>
            </a:r>
            <a:r>
              <a:rPr lang="ru-RU" sz="2400" b="1" i="1" dirty="0" smtClean="0">
                <a:solidFill>
                  <a:schemeClr val="bg1"/>
                </a:solidFill>
              </a:rPr>
              <a:t>. Российский флаг — это российский </a:t>
            </a:r>
            <a:r>
              <a:rPr lang="ru-RU" sz="2400" b="1" i="1" dirty="0" err="1" smtClean="0">
                <a:solidFill>
                  <a:schemeClr val="bg1"/>
                </a:solidFill>
              </a:rPr>
              <a:t>триколор</a:t>
            </a:r>
            <a:r>
              <a:rPr lang="ru-RU" sz="2400" b="1" i="1" dirty="0" smtClean="0">
                <a:solidFill>
                  <a:schemeClr val="bg1"/>
                </a:solidFill>
              </a:rPr>
              <a:t>. </a:t>
            </a:r>
          </a:p>
          <a:p>
            <a:pPr indent="355600"/>
            <a:endParaRPr lang="ru-RU" sz="1200" b="1" i="1" dirty="0" smtClean="0">
              <a:solidFill>
                <a:schemeClr val="bg1"/>
              </a:solidFill>
            </a:endParaRP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rgbClr val="F8F8F8"/>
                </a:solidFill>
              </a:rPr>
              <a:t>Белый цвет </a:t>
            </a:r>
            <a:r>
              <a:rPr lang="ru-RU" sz="2400" b="1" i="1" dirty="0" smtClean="0">
                <a:solidFill>
                  <a:schemeClr val="bg1"/>
                </a:solidFill>
              </a:rPr>
              <a:t>символизирует совершенство и чистоту.</a:t>
            </a:r>
          </a:p>
          <a:p>
            <a:pPr marL="342900" indent="-342900">
              <a:buClr>
                <a:srgbClr val="0000CC"/>
              </a:buClr>
              <a:buSzPct val="150000"/>
              <a:buFont typeface="Calibri" panose="020F0502020204030204" pitchFamily="34" charset="0"/>
              <a:buChar char="•"/>
            </a:pPr>
            <a:r>
              <a:rPr lang="ru-RU" sz="2400" b="1" i="1" dirty="0" smtClean="0">
                <a:solidFill>
                  <a:srgbClr val="0000CC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Синий цвет - это небо, благородство.</a:t>
            </a:r>
          </a:p>
          <a:p>
            <a:pPr marL="342900" indent="-34290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Красный цвет - отвага, мужество, героизм.</a:t>
            </a:r>
            <a:endParaRPr lang="ru-RU" sz="2400" b="1" i="1" dirty="0"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394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дворец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4067353" cy="2708920"/>
          </a:xfrm>
        </p:spPr>
      </p:pic>
      <p:pic>
        <p:nvPicPr>
          <p:cNvPr id="11" name="Содержимое 3" descr="улиц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3384325"/>
            <a:ext cx="5212432" cy="34736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19872" y="548680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Над Большим Кремлевским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дворцом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80528" y="3933056"/>
            <a:ext cx="4211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праздники – украшают дома, улицы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8676456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кораблях и самолетах</a:t>
            </a:r>
            <a:endParaRPr lang="ru-RU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самолет.jpg"/>
          <p:cNvPicPr>
            <a:picLocks noChangeAspect="1"/>
          </p:cNvPicPr>
          <p:nvPr/>
        </p:nvPicPr>
        <p:blipFill>
          <a:blip r:embed="rId2" cstate="print"/>
          <a:srcRect l="13145" t="8713" r="9366" b="32915"/>
          <a:stretch>
            <a:fillRect/>
          </a:stretch>
        </p:blipFill>
        <p:spPr>
          <a:xfrm>
            <a:off x="3275856" y="3645024"/>
            <a:ext cx="5508104" cy="2754052"/>
          </a:xfrm>
          <a:prstGeom prst="rect">
            <a:avLst/>
          </a:prstGeom>
        </p:spPr>
      </p:pic>
      <p:pic>
        <p:nvPicPr>
          <p:cNvPr id="4" name="Содержимое 3" descr="корабль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12776"/>
            <a:ext cx="4780384" cy="3182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7516688" cy="138076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 время олимпийских игр и награждении наших спортсменов</a:t>
            </a:r>
          </a:p>
        </p:txBody>
      </p:sp>
      <p:pic>
        <p:nvPicPr>
          <p:cNvPr id="6" name="Содержимое 5" descr="олимпиа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268760"/>
            <a:ext cx="4048880" cy="3459411"/>
          </a:xfrm>
        </p:spPr>
      </p:pic>
      <p:pic>
        <p:nvPicPr>
          <p:cNvPr id="8" name="Рисунок 7" descr="спор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501008"/>
            <a:ext cx="4427984" cy="2979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17594" y="1187179"/>
            <a:ext cx="339603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400" b="1" dirty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Государственный герб </a:t>
            </a:r>
            <a:r>
              <a:rPr lang="ru-RU" sz="2200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—главный </a:t>
            </a:r>
            <a:r>
              <a:rPr lang="ru-RU" sz="2200" b="1" dirty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символ любого государства. </a:t>
            </a:r>
            <a:endParaRPr lang="ru-RU" sz="2200" b="1" dirty="0" smtClean="0">
              <a:solidFill>
                <a:srgbClr val="F8F8F8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5600"/>
            <a:r>
              <a:rPr lang="ru-RU" sz="2200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нем в образной форме </a:t>
            </a:r>
            <a:r>
              <a:rPr lang="ru-RU" sz="2200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выражена государственность </a:t>
            </a:r>
            <a:r>
              <a:rPr lang="ru-RU" sz="2200" b="1" dirty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страны. На гербе </a:t>
            </a:r>
            <a:r>
              <a:rPr lang="ru-RU" sz="2200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России изображен </a:t>
            </a:r>
            <a:r>
              <a:rPr lang="ru-RU" sz="2200" b="1" dirty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двуглавый орел – символ вечности России, символ сохранения в русском народе православной веры, символ уважения нашим народом своей истории.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0376" y="332656"/>
            <a:ext cx="78832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ГЕРБ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andreyanova\Pictures\de08eaf7c5f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45" y="1203978"/>
            <a:ext cx="4390875" cy="520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2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6" name="Rectangle 1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7690048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Герб    России </a:t>
            </a:r>
            <a:b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встречается </a:t>
            </a:r>
          </a:p>
        </p:txBody>
      </p:sp>
      <p:sp>
        <p:nvSpPr>
          <p:cNvPr id="16398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4211960" y="908720"/>
            <a:ext cx="4038600" cy="125273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F8F8F8"/>
                </a:solidFill>
              </a:rPr>
              <a:t>На специальных пограничных столбах</a:t>
            </a:r>
            <a:endParaRPr lang="ru-RU" altLang="ru-RU" sz="2800" dirty="0" smtClean="0">
              <a:solidFill>
                <a:srgbClr val="F8F8F8"/>
              </a:solidFill>
            </a:endParaRPr>
          </a:p>
        </p:txBody>
      </p:sp>
      <p:pic>
        <p:nvPicPr>
          <p:cNvPr id="6" name="Содержимое 5" descr="границ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2420888"/>
            <a:ext cx="4974704" cy="3731028"/>
          </a:xfrm>
        </p:spPr>
      </p:pic>
      <p:pic>
        <p:nvPicPr>
          <p:cNvPr id="7" name="Рисунок 6" descr="pogranznak-rf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3375103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652592" cy="770344"/>
          </a:xfrm>
        </p:spPr>
        <p:txBody>
          <a:bodyPr/>
          <a:lstStyle/>
          <a:p>
            <a:r>
              <a:rPr lang="ru-RU" dirty="0" smtClean="0">
                <a:solidFill>
                  <a:srgbClr val="F8F8F8"/>
                </a:solidFill>
              </a:rPr>
              <a:t>На денежных знаках</a:t>
            </a:r>
            <a:endParaRPr lang="ru-RU" dirty="0">
              <a:solidFill>
                <a:srgbClr val="F8F8F8"/>
              </a:solidFill>
            </a:endParaRPr>
          </a:p>
        </p:txBody>
      </p:sp>
      <p:pic>
        <p:nvPicPr>
          <p:cNvPr id="7" name="Содержимое 6" descr="С 2016 года на российских монетах появится изображение герба РФ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8506"/>
          <a:stretch>
            <a:fillRect/>
          </a:stretch>
        </p:blipFill>
        <p:spPr>
          <a:xfrm>
            <a:off x="683568" y="1196752"/>
            <a:ext cx="7239000" cy="3095192"/>
          </a:xfrm>
        </p:spPr>
      </p:pic>
      <p:pic>
        <p:nvPicPr>
          <p:cNvPr id="8" name="Рисунок 7" descr="46854a9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4293096"/>
            <a:ext cx="5538720" cy="2376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2">
      <a:dk1>
        <a:sysClr val="windowText" lastClr="000000"/>
      </a:dk1>
      <a:lt1>
        <a:srgbClr val="2828FF"/>
      </a:lt1>
      <a:dk2>
        <a:srgbClr val="000099"/>
      </a:dk2>
      <a:lt2>
        <a:srgbClr val="000099"/>
      </a:lt2>
      <a:accent1>
        <a:srgbClr val="000099"/>
      </a:accent1>
      <a:accent2>
        <a:srgbClr val="000099"/>
      </a:accent2>
      <a:accent3>
        <a:srgbClr val="000099"/>
      </a:accent3>
      <a:accent4>
        <a:srgbClr val="000099"/>
      </a:accent4>
      <a:accent5>
        <a:srgbClr val="000099"/>
      </a:accent5>
      <a:accent6>
        <a:srgbClr val="000099"/>
      </a:accent6>
      <a:hlink>
        <a:srgbClr val="000099"/>
      </a:hlink>
      <a:folHlink>
        <a:srgbClr val="000099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1724</TotalTime>
  <Words>337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Baskerville Old Face</vt:lpstr>
      <vt:lpstr>Calibri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На кораблях и самолетах</vt:lpstr>
      <vt:lpstr>Во время олимпийских игр и награждении наших спортсменов</vt:lpstr>
      <vt:lpstr>Презентация PowerPoint</vt:lpstr>
      <vt:lpstr>Герб    России  встречается </vt:lpstr>
      <vt:lpstr>На денежных знаках</vt:lpstr>
      <vt:lpstr>На документах, удостоверяющих личность гражданина РФ и наградах</vt:lpstr>
      <vt:lpstr>Герб России символизирует красоту и справедливость, победу добра над злом.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Аlexey</dc:creator>
  <cp:lastModifiedBy>user</cp:lastModifiedBy>
  <cp:revision>127</cp:revision>
  <dcterms:created xsi:type="dcterms:W3CDTF">2013-09-17T14:27:42Z</dcterms:created>
  <dcterms:modified xsi:type="dcterms:W3CDTF">2020-11-22T11:37:03Z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1603597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