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2" r:id="rId9"/>
    <p:sldId id="276" r:id="rId10"/>
    <p:sldId id="281" r:id="rId11"/>
    <p:sldId id="282" r:id="rId12"/>
    <p:sldId id="286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B398E-EE05-4598-8A0C-C6BE0F3D266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6553E-C270-40D8-926C-FBFC84321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2214578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МУНИЦИПАЛЬНОЕ БЮДЖЕТНОЕ ОБРАЗОВАТЕЛЬНОЕ УЧРЕЖДЕНИЕ ДОПОЛНИТЕЛЬНОГО ОБРАЗОВАНИЯ «РАЙОННЫЙ ЦЕНТР </a:t>
            </a: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Д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E</a:t>
            </a: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ТСКОГО ТВОРЧЕСТВА»</a:t>
            </a:r>
            <a:r>
              <a:rPr lang="ru-RU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/>
            </a:r>
            <a:br>
              <a:rPr lang="ru-RU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r>
              <a:rPr lang="ru-RU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структурное подразделение « Дом творчества «Журавушка»</a:t>
            </a:r>
            <a:br>
              <a:rPr lang="ru-RU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/>
            </a:r>
            <a:br>
              <a:rPr lang="en-US"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r>
              <a:rPr lang="ru-RU" sz="31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Тематический период </a:t>
            </a:r>
            <a:br>
              <a:rPr lang="ru-RU" sz="31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r>
              <a:rPr lang="ru-RU" sz="31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как единица проектирования воспитательного процесса</a:t>
            </a:r>
            <a:br>
              <a:rPr lang="ru-RU" sz="31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2928934"/>
            <a:ext cx="5143536" cy="2357454"/>
          </a:xfrm>
        </p:spPr>
        <p:txBody>
          <a:bodyPr>
            <a:normAutofit/>
          </a:bodyPr>
          <a:lstStyle/>
          <a:p>
            <a:pPr indent="-341313">
              <a:lnSpc>
                <a:spcPct val="90000"/>
              </a:lnSpc>
              <a:spcBef>
                <a:spcPts val="4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400" dirty="0"/>
          </a:p>
          <a:p>
            <a:pPr indent="-341313">
              <a:lnSpc>
                <a:spcPct val="90000"/>
              </a:lnSpc>
              <a:spcBef>
                <a:spcPts val="4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400" dirty="0"/>
          </a:p>
          <a:p>
            <a:pPr indent="-341313">
              <a:lnSpc>
                <a:spcPct val="90000"/>
              </a:lnSpc>
              <a:spcBef>
                <a:spcPts val="4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tx1"/>
                </a:solidFill>
              </a:rPr>
              <a:t>Выполнила:</a:t>
            </a:r>
          </a:p>
          <a:p>
            <a:pPr indent="-341313" algn="l">
              <a:lnSpc>
                <a:spcPct val="90000"/>
              </a:lnSpc>
              <a:spcBef>
                <a:spcPts val="4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dirty="0">
                <a:solidFill>
                  <a:schemeClr val="tx1"/>
                </a:solidFill>
              </a:rPr>
              <a:t>Иванова Татьяна  Владимировна,</a:t>
            </a:r>
          </a:p>
          <a:p>
            <a:pPr indent="-341313" algn="l">
              <a:lnSpc>
                <a:spcPct val="90000"/>
              </a:lnSpc>
              <a:spcBef>
                <a:spcPts val="3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>
                <a:solidFill>
                  <a:schemeClr val="tx1"/>
                </a:solidFill>
                <a:latin typeface="Arial" charset="0"/>
              </a:rPr>
              <a:t>          методист, МБОУ ДО   «РЦДТ»</a:t>
            </a:r>
          </a:p>
          <a:p>
            <a:pPr indent="-341313">
              <a:lnSpc>
                <a:spcPct val="90000"/>
              </a:lnSpc>
              <a:spcBef>
                <a:spcPts val="350"/>
              </a:spcBef>
              <a:buSzPct val="65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1800" dirty="0">
                <a:solidFill>
                  <a:schemeClr val="tx1"/>
                </a:solidFill>
                <a:latin typeface="Arial" charset="0"/>
              </a:rPr>
              <a:t> г. Гатчина</a:t>
            </a:r>
          </a:p>
          <a:p>
            <a:endParaRPr lang="ru-RU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2643182"/>
            <a:ext cx="2571768" cy="24658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714356"/>
            <a:ext cx="4643470" cy="612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Открытые занятия для обучающихся с родителями в ДТ «Журавушка»</a:t>
            </a: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/>
              <a:t>Период проведения – ежегодно.</a:t>
            </a:r>
          </a:p>
        </p:txBody>
      </p:sp>
      <p:pic>
        <p:nvPicPr>
          <p:cNvPr id="20482" name="Picture 2" descr="D:\Рабочий стол\Презентация к экзамену\ДДТ-фото\DSC04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FFFF00"/>
                </a:solidFill>
              </a:rPr>
              <a:t>Выставка, посвященная  Дню Победы в ДТ «Журавушка»</a:t>
            </a: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/>
              <a:t>Тематический период – ежегодно, март-май.</a:t>
            </a: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628" y="1600200"/>
            <a:ext cx="7279271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578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/>
              <a:t>Эффективными тематические периоды (и итоговые мероприятия) будут тогда, когда будут соблюдены следующие условия :</a:t>
            </a:r>
          </a:p>
          <a:p>
            <a:r>
              <a:rPr lang="ru-RU" sz="2000" dirty="0"/>
              <a:t>- соответствие поставленным целям и задачам</a:t>
            </a:r>
          </a:p>
          <a:p>
            <a:r>
              <a:rPr lang="ru-RU" sz="2000" dirty="0"/>
              <a:t>- учет интересов потребностей и особенностей детей</a:t>
            </a:r>
          </a:p>
          <a:p>
            <a:r>
              <a:rPr lang="ru-RU" sz="2000" dirty="0"/>
              <a:t>-  коллективное планирование, проведение и анализ результатов</a:t>
            </a:r>
          </a:p>
          <a:p>
            <a:r>
              <a:rPr lang="ru-RU" sz="2000" dirty="0"/>
              <a:t>- отбор эффективных форм и методов работы, рассчитанных на включение всех и каждого ребенка в деятельность, способность ребенка занять активную позицию (возможность оценки его деятельности -  соревнование)</a:t>
            </a:r>
          </a:p>
          <a:p>
            <a:r>
              <a:rPr lang="ru-RU" sz="2000" dirty="0"/>
              <a:t>- свобода выбора для самовыражения личности каждого ребенка</a:t>
            </a:r>
          </a:p>
          <a:p>
            <a:r>
              <a:rPr lang="ru-RU" sz="2000" dirty="0"/>
              <a:t>- оказание помощи педагогами при подготовке мероприятия, обеспечение постоянного повышения педагогического мастерства педагогов</a:t>
            </a:r>
          </a:p>
          <a:p>
            <a:r>
              <a:rPr lang="ru-RU" sz="2000" dirty="0"/>
              <a:t>- сотрудничество с родителями, друзьями учреждения  </a:t>
            </a:r>
          </a:p>
          <a:p>
            <a:r>
              <a:rPr lang="ru-RU" sz="2000" dirty="0"/>
              <a:t>- привлечение к совместной работе  различных  организаций города</a:t>
            </a:r>
          </a:p>
          <a:p>
            <a:pPr>
              <a:buNone/>
            </a:pPr>
            <a:r>
              <a:rPr lang="ru-RU" sz="2000" dirty="0"/>
              <a:t>	 ( культурных, промышленных, общественных)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Тематический период – отрезок времени, который на конкретном по содержанию материале ( историческая дата, традиционный календарный праздник страны,  важное событие в жизни коллектива) позволяет решать воспитательные задачи, планировать и организовывать деятельность коллектива.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/>
              <a:t>Тематический период (как и КТД) имеет 6 стадий общей творческой жизни :</a:t>
            </a:r>
          </a:p>
          <a:p>
            <a:r>
              <a:rPr lang="ru-RU" sz="1800" dirty="0"/>
              <a:t>- стадия подготовительного замысла</a:t>
            </a:r>
          </a:p>
          <a:p>
            <a:r>
              <a:rPr lang="ru-RU" sz="1800" dirty="0"/>
              <a:t>- коллективное планирование</a:t>
            </a:r>
          </a:p>
          <a:p>
            <a:r>
              <a:rPr lang="ru-RU" sz="1800" dirty="0"/>
              <a:t>- коллективная подготовка</a:t>
            </a:r>
          </a:p>
          <a:p>
            <a:r>
              <a:rPr lang="ru-RU" sz="1800" dirty="0"/>
              <a:t>-коллективное проведение</a:t>
            </a:r>
          </a:p>
          <a:p>
            <a:r>
              <a:rPr lang="ru-RU" sz="1800" dirty="0"/>
              <a:t>- коллективный анализ</a:t>
            </a:r>
          </a:p>
          <a:p>
            <a:r>
              <a:rPr lang="ru-RU" sz="1800" dirty="0"/>
              <a:t>- ближайшее последействие.</a:t>
            </a:r>
          </a:p>
          <a:p>
            <a:endParaRPr lang="ru-RU" sz="1800" dirty="0"/>
          </a:p>
          <a:p>
            <a:pPr>
              <a:buNone/>
            </a:pPr>
            <a:r>
              <a:rPr lang="ru-RU" sz="1800" dirty="0"/>
              <a:t>Все 6 стадий значимы для педагога, т.к. направлены на изучение и совершенствование процесса, требуют ответов на вопросы :</a:t>
            </a:r>
          </a:p>
          <a:p>
            <a:r>
              <a:rPr lang="ru-RU" sz="1800" dirty="0"/>
              <a:t>- как увлечь детей и педагогов идеей дела</a:t>
            </a:r>
          </a:p>
          <a:p>
            <a:r>
              <a:rPr lang="ru-RU" sz="1800" dirty="0"/>
              <a:t>- есть ли условия для выполнения замысла</a:t>
            </a:r>
          </a:p>
          <a:p>
            <a:r>
              <a:rPr lang="ru-RU" sz="1800" dirty="0"/>
              <a:t>- что должны узнать, чему научиться, чтобы желаемое не расходилось с возможностями</a:t>
            </a:r>
          </a:p>
          <a:p>
            <a:r>
              <a:rPr lang="ru-RU" sz="1800" dirty="0"/>
              <a:t>- какие новые умения и навыки приобретут.</a:t>
            </a: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Воспитательные задачи :</a:t>
            </a:r>
          </a:p>
          <a:p>
            <a:r>
              <a:rPr lang="ru-RU" sz="2000" dirty="0"/>
              <a:t>- формирование положительного отношения членов коллектива друг к другу</a:t>
            </a:r>
          </a:p>
          <a:p>
            <a:r>
              <a:rPr lang="ru-RU" sz="2000" dirty="0"/>
              <a:t>- расширение знаний о способах взаимодействия в коллективе, позволяющем действовать на пользу и радость окружающим</a:t>
            </a:r>
          </a:p>
          <a:p>
            <a:r>
              <a:rPr lang="ru-RU" sz="2000" dirty="0"/>
              <a:t>- развитие навыков культурного поведения, формирование привычки уважительного отношения друг к другу</a:t>
            </a:r>
          </a:p>
          <a:p>
            <a:r>
              <a:rPr lang="ru-RU" sz="2000" dirty="0"/>
              <a:t>- желание помочь друг другу, сотрудничать с людьми разных поколений.</a:t>
            </a:r>
          </a:p>
          <a:p>
            <a:pPr>
              <a:buNone/>
            </a:pPr>
            <a:r>
              <a:rPr lang="ru-RU" sz="2000" dirty="0"/>
              <a:t> </a:t>
            </a:r>
          </a:p>
          <a:p>
            <a:pPr>
              <a:buNone/>
            </a:pPr>
            <a:r>
              <a:rPr lang="ru-RU" sz="2000" dirty="0"/>
              <a:t>Последействие :</a:t>
            </a:r>
          </a:p>
          <a:p>
            <a:r>
              <a:rPr lang="ru-RU" sz="2000" dirty="0"/>
              <a:t>Закрепление того, что удалось достичь, поддержание ситуации успеха, стремление исправить ошибки ( если они есть).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/>
              <a:t>Итоговое мероприятие</a:t>
            </a:r>
            <a:r>
              <a:rPr lang="ru-RU" sz="2400" dirty="0"/>
              <a:t> ( иногда  называют «ключевое дело») – итог длительной подготовительной работы, которая может  продолжаться различный период времени.</a:t>
            </a:r>
          </a:p>
          <a:p>
            <a:pPr>
              <a:buNone/>
            </a:pPr>
            <a:r>
              <a:rPr lang="ru-RU" sz="2400" dirty="0"/>
              <a:t>Это – и решение текущих вопросов, подготовительная работа и само мероприятие ( праздник, выставка и т.п.) – как финал тематического периода. Итоговое мероприятие – самое яркое событие тематического периода, его составная часть, итог проделанной работы.</a:t>
            </a:r>
          </a:p>
          <a:p>
            <a:pPr>
              <a:buNone/>
            </a:pPr>
            <a:r>
              <a:rPr lang="ru-RU" sz="2400" dirty="0"/>
              <a:t>Тематический период – широкое понятие, состоит из совокупности воспитательных средств и организационных форм, применяемых с учетом общей системы, условий и факторов воспитания, направленных на решение важных проблем учреждения.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Главный результат итогового мероприятия – заряд положительных эмоций, полученный детьми, родителями, педагогами, ситуация успеха для учащихся творческих объединений учреждения.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dirty="0"/>
              <a:t>В результате должны возрасти : увлеченность детей, удовлетворенность от  проделанной работы, вера в собственные силы ( и  у детей, и  у педагогов).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dirty="0"/>
              <a:t> Важен этот период и тем, что были  вовлечены родители (если мероприятие проводилось с их  участием), проявившие заинтересованность, изобретательность и творческую фантазию. 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Итоговые мероприятия тематических периодов  в ДТ «Журавушка»</a:t>
            </a: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/>
              <a:t>Праздник УДОД г. Гатчины и Гатчинского района «День Внешкольного работника». Тематический период– ежегодно, ноябрь.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765" y="1600200"/>
            <a:ext cx="678046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Итоговые мероприятия тематических периодов  в ДТ «Журавушка»</a:t>
            </a: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/>
              <a:t>Конкурс детских театральных коллективов г. Гатчины и Гатчинского района «Театральные подмостки». Тематический период – ежегодно, март-апрель.</a:t>
            </a:r>
          </a:p>
        </p:txBody>
      </p:sp>
      <p:pic>
        <p:nvPicPr>
          <p:cNvPr id="10243" name="Picture 3" descr="D:\Рабочий стол\Презентация к экзамену\ДДТ-фото\IMG_10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Итоговые мероприятия тематических периодов  в ДТ «Журавушка»</a:t>
            </a: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/>
              <a:t>Празднование Масленицы. Тематический период – ежегодно, март-апрель.</a:t>
            </a:r>
          </a:p>
        </p:txBody>
      </p:sp>
      <p:pic>
        <p:nvPicPr>
          <p:cNvPr id="14338" name="Picture 2" descr="D:\Рабочий стол\Презентация к экзамену\ДДТ-фото\Масленница 15_03_2013 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543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ОБРАЗОВАТЕЛЬНОЕ УЧРЕЖДЕНИЕ ДОПОЛНИТЕЛЬНОГО ОБРАЗОВАНИЯ «РАЙОННЫЙ ЦЕНТР ДEТСКОГО ТВОРЧЕСТВА» структурное подразделение « Дом творчества «Журавушка»  Тематический период  как единица проектирования воспитательного процесса </vt:lpstr>
      <vt:lpstr>Слайд 2</vt:lpstr>
      <vt:lpstr>Слайд 3</vt:lpstr>
      <vt:lpstr>Слайд 4</vt:lpstr>
      <vt:lpstr>Слайд 5</vt:lpstr>
      <vt:lpstr>Слайд 6</vt:lpstr>
      <vt:lpstr>Итоговые мероприятия тематических периодов  в ДТ «Журавушка» Праздник УДОД г. Гатчины и Гатчинского района «День Внешкольного работника». Тематический период– ежегодно, ноябрь.</vt:lpstr>
      <vt:lpstr>Итоговые мероприятия тематических периодов  в ДТ «Журавушка» Конкурс детских театральных коллективов г. Гатчины и Гатчинского района «Театральные подмостки». Тематический период – ежегодно, март-апрель.</vt:lpstr>
      <vt:lpstr>Итоговые мероприятия тематических периодов  в ДТ «Журавушка» Празднование Масленицы. Тематический период – ежегодно, март-апрель.</vt:lpstr>
      <vt:lpstr>Слайд 10</vt:lpstr>
      <vt:lpstr>Открытые занятия для обучающихся с родителями в ДТ «Журавушка» Период проведения – ежегодно.</vt:lpstr>
      <vt:lpstr>Выставка, посвященная  Дню Победы в ДТ «Журавушка» Тематический период – ежегодно, март-май.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образовательное учреждение дополнительного образования детей « Гатчинский Дом детского творчества»  Тематический период  как единица проектирования воспитательного процесса</dc:title>
  <dc:creator>Admin</dc:creator>
  <cp:lastModifiedBy>iai</cp:lastModifiedBy>
  <cp:revision>43</cp:revision>
  <dcterms:created xsi:type="dcterms:W3CDTF">2014-05-10T16:44:48Z</dcterms:created>
  <dcterms:modified xsi:type="dcterms:W3CDTF">2020-11-22T08:34:36Z</dcterms:modified>
</cp:coreProperties>
</file>