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75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2814" y="-9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FB8011-507E-4A4F-96E1-0AD519F04261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A17BE6-53F3-4BC4-974F-EBF425CA35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FB8011-507E-4A4F-96E1-0AD519F04261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A17BE6-53F3-4BC4-974F-EBF425CA35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FB8011-507E-4A4F-96E1-0AD519F04261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A17BE6-53F3-4BC4-974F-EBF425CA35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FB8011-507E-4A4F-96E1-0AD519F04261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A17BE6-53F3-4BC4-974F-EBF425CA35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FB8011-507E-4A4F-96E1-0AD519F04261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A17BE6-53F3-4BC4-974F-EBF425CA35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FB8011-507E-4A4F-96E1-0AD519F04261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A17BE6-53F3-4BC4-974F-EBF425CA35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FB8011-507E-4A4F-96E1-0AD519F04261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A17BE6-53F3-4BC4-974F-EBF425CA35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FB8011-507E-4A4F-96E1-0AD519F04261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A17BE6-53F3-4BC4-974F-EBF425CA35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FB8011-507E-4A4F-96E1-0AD519F04261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A17BE6-53F3-4BC4-974F-EBF425CA35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FB8011-507E-4A4F-96E1-0AD519F04261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A17BE6-53F3-4BC4-974F-EBF425CA35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FB8011-507E-4A4F-96E1-0AD519F04261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A17BE6-53F3-4BC4-974F-EBF425CA35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07FB8011-507E-4A4F-96E1-0AD519F04261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D6A17BE6-53F3-4BC4-974F-EBF425CA35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359898"/>
            <a:ext cx="7704856" cy="836854"/>
          </a:xfrm>
        </p:spPr>
        <p:txBody>
          <a:bodyPr>
            <a:noAutofit/>
          </a:bodyPr>
          <a:lstStyle/>
          <a:p>
            <a:pPr algn="ctr"/>
            <a:endParaRPr lang="ru-RU" sz="48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1484784"/>
            <a:ext cx="7507560" cy="504056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                                    </a:t>
            </a:r>
          </a:p>
          <a:p>
            <a:pPr algn="ctr"/>
            <a:r>
              <a:rPr lang="ru-RU" sz="4800" b="1" i="1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Виртуальное путешествие по культурным ландшафтам России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</a:br>
            <a:endParaRPr lang="ru-RU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algn="ctr"/>
            <a:r>
              <a:rPr lang="ru-RU" sz="3000" dirty="0" smtClean="0"/>
              <a:t> </a:t>
            </a:r>
          </a:p>
          <a:p>
            <a:pPr algn="ctr"/>
            <a:endParaRPr lang="ru-RU" sz="3000" dirty="0" smtClean="0"/>
          </a:p>
          <a:p>
            <a:pPr algn="ctr"/>
            <a:endParaRPr lang="ru-RU" sz="3000" b="1" i="1" dirty="0" smtClean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                                                                                          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8435280" cy="619934"/>
          </a:xfrm>
        </p:spPr>
        <p:txBody>
          <a:bodyPr>
            <a:normAutofit/>
          </a:bodyPr>
          <a:lstStyle/>
          <a:p>
            <a:pPr algn="ctr"/>
            <a:r>
              <a:rPr lang="ru-RU" sz="3200" i="1" dirty="0" smtClean="0">
                <a:solidFill>
                  <a:schemeClr val="accent3">
                    <a:lumMod val="75000"/>
                  </a:schemeClr>
                </a:solidFill>
              </a:rPr>
              <a:t>Архитектурно-парковый  ансамбль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95536" y="908720"/>
            <a:ext cx="8496944" cy="1152128"/>
          </a:xfrm>
        </p:spPr>
        <p:txBody>
          <a:bodyPr>
            <a:noAutofit/>
          </a:bodyPr>
          <a:lstStyle/>
          <a:p>
            <a:pPr algn="ctr"/>
            <a:r>
              <a:rPr lang="ru-RU" sz="2400" b="1" i="1" dirty="0" smtClean="0"/>
              <a:t>Восточная часть ансамбля и музейные экспозиции: </a:t>
            </a:r>
          </a:p>
          <a:p>
            <a:pPr algn="ctr"/>
            <a:r>
              <a:rPr lang="ru-RU" sz="2400" b="1" i="1" dirty="0" smtClean="0"/>
              <a:t>Храм  Архангела Михаила XVII в.(действующая церковь);   «Святые ворота» XIX в.</a:t>
            </a:r>
            <a:endParaRPr lang="ru-RU" sz="2400" b="1" i="1" dirty="0"/>
          </a:p>
        </p:txBody>
      </p:sp>
      <p:pic>
        <p:nvPicPr>
          <p:cNvPr id="5" name="Содержимое 4" descr="Храм Архангела Михаила. 1660-е гг.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204864"/>
            <a:ext cx="4104456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image-2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2132856"/>
            <a:ext cx="4320480" cy="43924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8435280" cy="547926"/>
          </a:xfrm>
        </p:spPr>
        <p:txBody>
          <a:bodyPr>
            <a:normAutofit/>
          </a:bodyPr>
          <a:lstStyle/>
          <a:p>
            <a:pPr algn="ctr"/>
            <a:r>
              <a:rPr lang="ru-RU" sz="3200" i="1" dirty="0" smtClean="0">
                <a:solidFill>
                  <a:schemeClr val="accent3">
                    <a:lumMod val="75000"/>
                  </a:schemeClr>
                </a:solidFill>
              </a:rPr>
              <a:t>Архитектурно-парковый  ансамбль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23528" y="836712"/>
            <a:ext cx="8424936" cy="1152128"/>
          </a:xfrm>
        </p:spPr>
        <p:txBody>
          <a:bodyPr>
            <a:noAutofit/>
          </a:bodyPr>
          <a:lstStyle/>
          <a:p>
            <a:pPr algn="ctr"/>
            <a:r>
              <a:rPr lang="ru-RU" sz="2400" b="1" i="1" dirty="0" smtClean="0"/>
              <a:t>Восточная часть ансамбля и музейные экспозиции: «Кладовая над оврагом» XIX в.; </a:t>
            </a:r>
            <a:br>
              <a:rPr lang="ru-RU" sz="2400" b="1" i="1" dirty="0" smtClean="0"/>
            </a:br>
            <a:r>
              <a:rPr lang="ru-RU" sz="2400" b="1" i="1" dirty="0" smtClean="0"/>
              <a:t>«Конторский флигель» XIX в. (музейная экспозиция); </a:t>
            </a:r>
            <a:r>
              <a:rPr lang="ru-RU" sz="2000" b="1" i="1" dirty="0" smtClean="0"/>
              <a:t/>
            </a:r>
            <a:br>
              <a:rPr lang="ru-RU" sz="2000" b="1" i="1" dirty="0" smtClean="0"/>
            </a:br>
            <a:endParaRPr lang="ru-RU" sz="2000" b="1" i="1" dirty="0"/>
          </a:p>
        </p:txBody>
      </p:sp>
      <p:pic>
        <p:nvPicPr>
          <p:cNvPr id="5" name="Содержимое 4" descr="06-005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2132856"/>
            <a:ext cx="4176464" cy="3096344"/>
          </a:xfrm>
        </p:spPr>
      </p:pic>
      <p:pic>
        <p:nvPicPr>
          <p:cNvPr id="6" name="Рисунок 5" descr="06-00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9992" y="3356992"/>
            <a:ext cx="4464496" cy="33123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8435280" cy="691942"/>
          </a:xfrm>
        </p:spPr>
        <p:txBody>
          <a:bodyPr/>
          <a:lstStyle/>
          <a:p>
            <a:pPr algn="ctr"/>
            <a:r>
              <a:rPr lang="ru-RU" sz="3200" i="1" dirty="0" smtClean="0">
                <a:solidFill>
                  <a:schemeClr val="accent3">
                    <a:lumMod val="75000"/>
                  </a:schemeClr>
                </a:solidFill>
              </a:rPr>
              <a:t>Архитектурно-парковый  ансамбль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980728"/>
            <a:ext cx="8291264" cy="1080120"/>
          </a:xfrm>
        </p:spPr>
        <p:txBody>
          <a:bodyPr>
            <a:normAutofit fontScale="85000" lnSpcReduction="10000"/>
          </a:bodyPr>
          <a:lstStyle/>
          <a:p>
            <a:pPr lvl="0" algn="ctr"/>
            <a:r>
              <a:rPr lang="ru-RU" sz="2600" b="1" i="1" dirty="0" smtClean="0"/>
              <a:t>Восточная часть ансамбля и музейные экспозиции: «Колоннада» («Храм-усыпальница») начала XX в. (музейная экспозиция, выставки современных художников, концерты).</a:t>
            </a:r>
          </a:p>
          <a:p>
            <a:endParaRPr lang="ru-RU" dirty="0"/>
          </a:p>
        </p:txBody>
      </p:sp>
      <p:pic>
        <p:nvPicPr>
          <p:cNvPr id="5" name="Содержимое 4" descr="foto_34850_small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2060848"/>
            <a:ext cx="7344816" cy="46085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8435280" cy="547926"/>
          </a:xfrm>
        </p:spPr>
        <p:txBody>
          <a:bodyPr>
            <a:normAutofit/>
          </a:bodyPr>
          <a:lstStyle/>
          <a:p>
            <a:pPr algn="ctr"/>
            <a:r>
              <a:rPr lang="ru-RU" sz="3200" i="1" dirty="0" smtClean="0">
                <a:solidFill>
                  <a:schemeClr val="accent3">
                    <a:lumMod val="75000"/>
                  </a:schemeClr>
                </a:solidFill>
              </a:rPr>
              <a:t>Архитектурно-парковый  ансамбль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836712"/>
            <a:ext cx="8363272" cy="1152128"/>
          </a:xfrm>
        </p:spPr>
        <p:txBody>
          <a:bodyPr>
            <a:normAutofit fontScale="85000" lnSpcReduction="10000"/>
          </a:bodyPr>
          <a:lstStyle/>
          <a:p>
            <a:pPr lvl="0" algn="ctr"/>
            <a:r>
              <a:rPr lang="ru-RU" sz="2800" b="1" i="1" dirty="0" smtClean="0"/>
              <a:t>Западная часть ансамбля:   Театр </a:t>
            </a:r>
            <a:r>
              <a:rPr lang="ru-RU" sz="2800" b="1" i="1" dirty="0" err="1" smtClean="0"/>
              <a:t>Гонзага</a:t>
            </a:r>
            <a:r>
              <a:rPr lang="ru-RU" sz="2800" b="1" i="1" dirty="0" smtClean="0"/>
              <a:t>  </a:t>
            </a:r>
          </a:p>
          <a:p>
            <a:pPr lvl="0" algn="ctr"/>
            <a:r>
              <a:rPr lang="ru-RU" sz="2800" b="1" i="1" dirty="0" smtClean="0"/>
              <a:t>(1817-1818 гг., по проекту итальянского архитектора и живописца </a:t>
            </a:r>
            <a:r>
              <a:rPr lang="ru-RU" sz="2800" b="1" i="1" dirty="0" err="1" smtClean="0"/>
              <a:t>Пьетро</a:t>
            </a:r>
            <a:r>
              <a:rPr lang="ru-RU" sz="2800" b="1" i="1" dirty="0" smtClean="0"/>
              <a:t>  </a:t>
            </a:r>
            <a:r>
              <a:rPr lang="ru-RU" sz="2800" b="1" i="1" dirty="0" err="1" smtClean="0"/>
              <a:t>ди</a:t>
            </a:r>
            <a:r>
              <a:rPr lang="ru-RU" sz="2800" b="1" i="1" dirty="0" smtClean="0"/>
              <a:t>  </a:t>
            </a:r>
            <a:r>
              <a:rPr lang="ru-RU" sz="2800" b="1" i="1" dirty="0" err="1" smtClean="0"/>
              <a:t>Готтардо</a:t>
            </a:r>
            <a:r>
              <a:rPr lang="ru-RU" sz="2800" b="1" i="1" dirty="0" smtClean="0"/>
              <a:t>  </a:t>
            </a:r>
            <a:r>
              <a:rPr lang="ru-RU" sz="2800" b="1" i="1" dirty="0" err="1" smtClean="0"/>
              <a:t>Гонзага</a:t>
            </a:r>
            <a:r>
              <a:rPr lang="ru-RU" sz="2800" b="1" i="1" dirty="0" smtClean="0"/>
              <a:t>).</a:t>
            </a:r>
          </a:p>
          <a:p>
            <a:endParaRPr lang="ru-RU" dirty="0"/>
          </a:p>
        </p:txBody>
      </p:sp>
      <p:pic>
        <p:nvPicPr>
          <p:cNvPr id="5" name="Содержимое 4" descr="16008385e786856ca95dd5cb1305ad4f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2060848"/>
            <a:ext cx="4464496" cy="3816424"/>
          </a:xfrm>
        </p:spPr>
      </p:pic>
      <p:pic>
        <p:nvPicPr>
          <p:cNvPr id="6" name="Рисунок 5" descr="teatr_ostankino_4.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32040" y="1916832"/>
            <a:ext cx="3960440" cy="4762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188640"/>
            <a:ext cx="7674056" cy="136815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i="1" dirty="0" smtClean="0">
                <a:solidFill>
                  <a:schemeClr val="accent3">
                    <a:lumMod val="75000"/>
                  </a:schemeClr>
                </a:solidFill>
                <a:cs typeface="Aharoni" pitchFamily="2" charset="-79"/>
              </a:rPr>
              <a:t/>
            </a:r>
            <a:br>
              <a:rPr lang="ru-RU" sz="4000" b="1" i="1" dirty="0" smtClean="0">
                <a:solidFill>
                  <a:schemeClr val="accent3">
                    <a:lumMod val="75000"/>
                  </a:schemeClr>
                </a:solidFill>
                <a:cs typeface="Aharoni" pitchFamily="2" charset="-79"/>
              </a:rPr>
            </a:br>
            <a:r>
              <a:rPr lang="ru-RU" sz="4000" b="1" i="1" dirty="0" smtClean="0">
                <a:solidFill>
                  <a:schemeClr val="accent3">
                    <a:lumMod val="75000"/>
                  </a:schemeClr>
                </a:solidFill>
                <a:cs typeface="Aharoni" pitchFamily="2" charset="-79"/>
              </a:rPr>
              <a:t>Государственный музей-усадьба «Архангельское»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640" y="1447800"/>
            <a:ext cx="7602048" cy="5005536"/>
          </a:xfrm>
        </p:spPr>
        <p:txBody>
          <a:bodyPr>
            <a:normAutofit fontScale="85000" lnSpcReduction="20000"/>
          </a:bodyPr>
          <a:lstStyle/>
          <a:p>
            <a:r>
              <a:rPr lang="ru-RU" i="1" dirty="0" smtClean="0"/>
              <a:t>Архангельское, расположенное на высоком берегу Москвы-реки в двадцати километрах северо-западнее столицы, занимает исключительное место среди подмосковных усадеб. </a:t>
            </a:r>
          </a:p>
          <a:p>
            <a:r>
              <a:rPr lang="ru-RU" i="1" dirty="0" smtClean="0"/>
              <a:t>Здесь садово-парковое искусство сочетается с превосходной архитектурой и великолепным декоративным оформлением внутренних помещений. </a:t>
            </a:r>
          </a:p>
          <a:p>
            <a:r>
              <a:rPr lang="ru-RU" i="1" dirty="0" smtClean="0"/>
              <a:t>Усадьба дает верное представление о роскошных римских виллах и французских замках с их террасами, зелеными лужайками, стрижеными аллеями, многочисленными мраморными статуями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b="1" i="1" dirty="0" smtClean="0">
                <a:solidFill>
                  <a:schemeClr val="accent3">
                    <a:lumMod val="75000"/>
                  </a:schemeClr>
                </a:solidFill>
                <a:cs typeface="Aharoni" pitchFamily="2" charset="-79"/>
              </a:rPr>
              <a:t>Государственный музей-усадьба «Архангельское»</a:t>
            </a:r>
            <a:endParaRPr lang="ru-RU" dirty="0"/>
          </a:p>
        </p:txBody>
      </p:sp>
      <p:pic>
        <p:nvPicPr>
          <p:cNvPr id="4" name="Содержимое 3" descr="http://www.arhangelskoe.su/the_museum/palace_and_parks/00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700808"/>
            <a:ext cx="7488832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b="1" i="1" dirty="0" smtClean="0">
                <a:solidFill>
                  <a:schemeClr val="accent3">
                    <a:lumMod val="75000"/>
                  </a:schemeClr>
                </a:solidFill>
                <a:cs typeface="Aharoni" pitchFamily="2" charset="-79"/>
              </a:rPr>
              <a:t>Государственный музей-усадьба «Архангельское»</a:t>
            </a:r>
            <a:endParaRPr lang="ru-RU" dirty="0"/>
          </a:p>
        </p:txBody>
      </p:sp>
      <p:pic>
        <p:nvPicPr>
          <p:cNvPr id="6" name="Содержимое 5" descr="http://www.arhangelskoe.su/the_museum/palace_and_parks/003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3789040"/>
            <a:ext cx="3600400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01746745654654625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60032" y="1484784"/>
            <a:ext cx="4104456" cy="27363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1026" name="Picture 2" descr="I:\ГИА варианты\orig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2053" y="1447800"/>
            <a:ext cx="3545443" cy="4800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Путешествовать необходимо тем, </a:t>
            </a:r>
            <a:r>
              <a:rPr lang="ru-RU" sz="1800" smtClean="0"/>
              <a:t>кто учится. </a:t>
            </a:r>
            <a:r>
              <a:rPr lang="ru-RU" sz="1800" dirty="0" smtClean="0"/>
              <a:t>(М. Твен)</a:t>
            </a: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1026" name="Picture 2" descr="I:\ГИА варианты\s12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412776"/>
            <a:ext cx="7620000" cy="50863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dirty="0" smtClean="0">
                <a:cs typeface="Aharoni" pitchFamily="2" charset="-79"/>
              </a:rPr>
              <a:t/>
            </a:r>
            <a:br>
              <a:rPr lang="ru-RU" sz="4400" dirty="0" smtClean="0">
                <a:cs typeface="Aharoni" pitchFamily="2" charset="-79"/>
              </a:rPr>
            </a:br>
            <a:r>
              <a:rPr lang="ru-RU" sz="4400" b="1" i="1" dirty="0" smtClean="0">
                <a:solidFill>
                  <a:schemeClr val="accent3">
                    <a:lumMod val="75000"/>
                  </a:schemeClr>
                </a:solidFill>
                <a:cs typeface="Aharoni" pitchFamily="2" charset="-79"/>
              </a:rPr>
              <a:t>Государственный музей-усадьба «Архангельское»</a:t>
            </a:r>
            <a:r>
              <a:rPr lang="ru-RU" sz="4400" dirty="0" smtClean="0"/>
              <a:t/>
            </a:r>
            <a:br>
              <a:rPr lang="ru-RU" sz="4400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1447800"/>
            <a:ext cx="7746064" cy="5149552"/>
          </a:xfrm>
        </p:spPr>
        <p:txBody>
          <a:bodyPr/>
          <a:lstStyle/>
          <a:p>
            <a:r>
              <a:rPr lang="ru-RU" sz="2800" b="1" dirty="0" smtClean="0"/>
              <a:t>Открыт 1 мая 1919 года. </a:t>
            </a:r>
          </a:p>
          <a:p>
            <a:r>
              <a:rPr lang="ru-RU" sz="2800" b="1" dirty="0" smtClean="0"/>
              <a:t>Уникальность музея - в сохранении на своем историческом месте архитектурно-паркового ансамбля и художественных коллекций.</a:t>
            </a:r>
          </a:p>
          <a:p>
            <a:endParaRPr lang="ru-RU" dirty="0"/>
          </a:p>
        </p:txBody>
      </p:sp>
      <p:pic>
        <p:nvPicPr>
          <p:cNvPr id="4" name="Рисунок 3" descr="http://www.arhangelskoe.su/the_museum/001n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3356992"/>
            <a:ext cx="5472608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4400" b="1" i="1" dirty="0" smtClean="0">
                <a:solidFill>
                  <a:schemeClr val="accent3">
                    <a:lumMod val="75000"/>
                  </a:schemeClr>
                </a:solidFill>
              </a:rPr>
              <a:t>Архитектурно-парковый ансамбль</a:t>
            </a:r>
            <a:br>
              <a:rPr lang="ru-RU" sz="4400" b="1" i="1" dirty="0" smtClean="0">
                <a:solidFill>
                  <a:schemeClr val="accent3">
                    <a:lumMod val="75000"/>
                  </a:schemeClr>
                </a:solidFill>
              </a:rPr>
            </a:br>
            <a:endParaRPr lang="ru-RU" sz="4400" b="1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1628800"/>
            <a:ext cx="7746064" cy="4968552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/>
              <a:t>Дворцово-парковый ансамбль эпохи классицизма </a:t>
            </a:r>
            <a:r>
              <a:rPr lang="ru-RU" dirty="0" smtClean="0"/>
              <a:t>и богатейшие художественные коллекции снискали усадьбе Архангельское </a:t>
            </a:r>
            <a:r>
              <a:rPr lang="ru-RU" b="1" i="1" dirty="0" smtClean="0"/>
              <a:t>славу «подмосковного Версаля».</a:t>
            </a:r>
            <a:r>
              <a:rPr lang="ru-RU" dirty="0" smtClean="0"/>
              <a:t> </a:t>
            </a:r>
          </a:p>
          <a:p>
            <a:r>
              <a:rPr lang="ru-RU" dirty="0" smtClean="0"/>
              <a:t>С конца XVII века усадьба </a:t>
            </a:r>
            <a:r>
              <a:rPr lang="ru-RU" b="1" dirty="0" smtClean="0"/>
              <a:t>принадлежала князьям Голицыным</a:t>
            </a:r>
            <a:r>
              <a:rPr lang="ru-RU" dirty="0" smtClean="0"/>
              <a:t>, а с октября1810 года до революции 1917 года - </a:t>
            </a:r>
            <a:r>
              <a:rPr lang="ru-RU" b="1" dirty="0" smtClean="0"/>
              <a:t>коллекционеру и меценату князю Н. Б. Юсупову</a:t>
            </a:r>
            <a:r>
              <a:rPr lang="ru-RU" dirty="0" smtClean="0"/>
              <a:t> (1751 – 1831) и его потомкам.</a:t>
            </a:r>
          </a:p>
          <a:p>
            <a:r>
              <a:rPr lang="ru-RU" dirty="0" smtClean="0"/>
              <a:t> </a:t>
            </a:r>
            <a:r>
              <a:rPr lang="ru-RU" b="1" dirty="0" smtClean="0"/>
              <a:t>Строительство и украшение усадьбы связано с именами архитекторов  </a:t>
            </a:r>
            <a:r>
              <a:rPr lang="ru-RU" b="1" dirty="0" err="1" smtClean="0"/>
              <a:t>Герна</a:t>
            </a:r>
            <a:r>
              <a:rPr lang="ru-RU" b="1" dirty="0" smtClean="0"/>
              <a:t>,  </a:t>
            </a:r>
            <a:r>
              <a:rPr lang="ru-RU" b="1" dirty="0" err="1" smtClean="0"/>
              <a:t>Тромбара</a:t>
            </a:r>
            <a:r>
              <a:rPr lang="ru-RU" b="1" dirty="0" smtClean="0"/>
              <a:t>,  </a:t>
            </a:r>
            <a:r>
              <a:rPr lang="ru-RU" b="1" dirty="0" err="1" smtClean="0"/>
              <a:t>Петонди</a:t>
            </a:r>
            <a:r>
              <a:rPr lang="ru-RU" b="1" dirty="0" smtClean="0"/>
              <a:t>,  </a:t>
            </a:r>
            <a:r>
              <a:rPr lang="ru-RU" b="1" dirty="0" err="1" smtClean="0"/>
              <a:t>Гонзага</a:t>
            </a:r>
            <a:r>
              <a:rPr lang="ru-RU" b="1" dirty="0" smtClean="0"/>
              <a:t>, Бове, Клейна.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8291264" cy="907966"/>
          </a:xfrm>
        </p:spPr>
        <p:txBody>
          <a:bodyPr>
            <a:normAutofit/>
          </a:bodyPr>
          <a:lstStyle/>
          <a:p>
            <a:pPr algn="ctr"/>
            <a:r>
              <a:rPr lang="ru-RU" sz="3200" i="1" dirty="0" smtClean="0">
                <a:solidFill>
                  <a:schemeClr val="accent3">
                    <a:lumMod val="75000"/>
                  </a:schemeClr>
                </a:solidFill>
              </a:rPr>
              <a:t>Архитектурно-парковый ансамбль</a:t>
            </a:r>
            <a:br>
              <a:rPr lang="ru-RU" sz="3200" i="1" dirty="0" smtClean="0">
                <a:solidFill>
                  <a:schemeClr val="accent3">
                    <a:lumMod val="75000"/>
                  </a:schemeClr>
                </a:solidFill>
              </a:rPr>
            </a:b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908720"/>
            <a:ext cx="8435280" cy="1196744"/>
          </a:xfrm>
        </p:spPr>
        <p:txBody>
          <a:bodyPr>
            <a:noAutofit/>
          </a:bodyPr>
          <a:lstStyle/>
          <a:p>
            <a:pPr lvl="0" algn="ctr"/>
            <a:r>
              <a:rPr lang="ru-RU" sz="2400" b="1" i="1" dirty="0" smtClean="0"/>
              <a:t>Центральная часть ансамбля:</a:t>
            </a:r>
          </a:p>
          <a:p>
            <a:pPr algn="ctr"/>
            <a:r>
              <a:rPr lang="ru-RU" sz="2400" b="1" i="1" dirty="0" smtClean="0"/>
              <a:t> дворец и регулярный парк на террасах с архитектурным декором и мраморной скульптурой (1780-1810-е гг.); </a:t>
            </a:r>
            <a:r>
              <a:rPr lang="ru-RU" sz="2000" b="1" i="1" dirty="0" smtClean="0"/>
              <a:t/>
            </a:r>
            <a:br>
              <a:rPr lang="ru-RU" sz="2000" b="1" i="1" dirty="0" smtClean="0"/>
            </a:br>
            <a:endParaRPr lang="ru-RU" sz="2000" b="1" i="1" dirty="0"/>
          </a:p>
        </p:txBody>
      </p:sp>
      <p:pic>
        <p:nvPicPr>
          <p:cNvPr id="5" name="Содержимое 4" descr="arh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2204864"/>
            <a:ext cx="7488832" cy="446449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8363272" cy="763950"/>
          </a:xfrm>
        </p:spPr>
        <p:txBody>
          <a:bodyPr>
            <a:normAutofit/>
          </a:bodyPr>
          <a:lstStyle/>
          <a:p>
            <a:pPr algn="ctr"/>
            <a:r>
              <a:rPr lang="ru-RU" sz="3200" i="1" dirty="0" smtClean="0">
                <a:solidFill>
                  <a:schemeClr val="accent3">
                    <a:lumMod val="75000"/>
                  </a:schemeClr>
                </a:solidFill>
              </a:rPr>
              <a:t>Архитектурно-парковый  ансамбль</a:t>
            </a:r>
            <a:br>
              <a:rPr lang="ru-RU" sz="3200" i="1" dirty="0" smtClean="0">
                <a:solidFill>
                  <a:schemeClr val="accent3">
                    <a:lumMod val="75000"/>
                  </a:schemeClr>
                </a:solidFill>
              </a:rPr>
            </a:b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124744"/>
            <a:ext cx="8147248" cy="576064"/>
          </a:xfrm>
        </p:spPr>
        <p:txBody>
          <a:bodyPr/>
          <a:lstStyle/>
          <a:p>
            <a:pPr algn="ctr"/>
            <a:r>
              <a:rPr lang="ru-RU" sz="2400" b="1" i="1" dirty="0" smtClean="0"/>
              <a:t>Центральная часть ансамбля:  малый дворец «Каприз» </a:t>
            </a:r>
          </a:p>
          <a:p>
            <a:endParaRPr lang="ru-RU" dirty="0"/>
          </a:p>
        </p:txBody>
      </p:sp>
      <p:pic>
        <p:nvPicPr>
          <p:cNvPr id="5" name="Содержимое 4" descr="1238570474_dscn1068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115616" y="1844824"/>
            <a:ext cx="7056783" cy="475252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8363272" cy="619934"/>
          </a:xfrm>
        </p:spPr>
        <p:txBody>
          <a:bodyPr>
            <a:normAutofit/>
          </a:bodyPr>
          <a:lstStyle/>
          <a:p>
            <a:pPr algn="ctr"/>
            <a:r>
              <a:rPr lang="ru-RU" sz="3200" i="1" dirty="0" smtClean="0">
                <a:solidFill>
                  <a:schemeClr val="accent3">
                    <a:lumMod val="75000"/>
                  </a:schemeClr>
                </a:solidFill>
              </a:rPr>
              <a:t>Архитектурно-парковый  ансамбль</a:t>
            </a:r>
            <a:endParaRPr lang="ru-RU" sz="3200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95536" y="908720"/>
            <a:ext cx="8496944" cy="1080120"/>
          </a:xfrm>
        </p:spPr>
        <p:txBody>
          <a:bodyPr>
            <a:normAutofit fontScale="47500" lnSpcReduction="20000"/>
          </a:bodyPr>
          <a:lstStyle/>
          <a:p>
            <a:pPr algn="ctr"/>
            <a:r>
              <a:rPr lang="ru-RU" sz="5000" b="1" i="1" dirty="0" smtClean="0"/>
              <a:t>Центральная часть ансамбля:</a:t>
            </a:r>
          </a:p>
          <a:p>
            <a:r>
              <a:rPr lang="ru-RU" sz="5000" b="1" i="1" dirty="0" smtClean="0"/>
              <a:t> павильоны «Храм-памятник Екатерине II» и «Чайный домик» </a:t>
            </a:r>
          </a:p>
          <a:p>
            <a:endParaRPr lang="ru-RU" dirty="0"/>
          </a:p>
        </p:txBody>
      </p:sp>
      <p:pic>
        <p:nvPicPr>
          <p:cNvPr id="5" name="Содержимое 4" descr="ekate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1916832"/>
            <a:ext cx="3816424" cy="4752528"/>
          </a:xfrm>
        </p:spPr>
      </p:pic>
      <p:pic>
        <p:nvPicPr>
          <p:cNvPr id="1026" name="Picture 2" descr="D:\slipknot\chay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1916832"/>
            <a:ext cx="3744416" cy="4752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8363272" cy="763950"/>
          </a:xfrm>
        </p:spPr>
        <p:txBody>
          <a:bodyPr>
            <a:normAutofit/>
          </a:bodyPr>
          <a:lstStyle/>
          <a:p>
            <a:pPr algn="ctr"/>
            <a:r>
              <a:rPr lang="ru-RU" sz="3200" i="1" dirty="0" smtClean="0">
                <a:solidFill>
                  <a:schemeClr val="accent3">
                    <a:lumMod val="75000"/>
                  </a:schemeClr>
                </a:solidFill>
              </a:rPr>
              <a:t>Архитектурно-парковый  ансамбль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980728"/>
            <a:ext cx="8363272" cy="1008112"/>
          </a:xfrm>
        </p:spPr>
        <p:txBody>
          <a:bodyPr/>
          <a:lstStyle/>
          <a:p>
            <a:pPr lvl="0" algn="ctr"/>
            <a:r>
              <a:rPr lang="ru-RU" sz="2400" b="1" i="1" dirty="0" smtClean="0"/>
              <a:t>Центральная часть ансамбля: памятные колонны в честь  Александра I, Николая I, Александра III</a:t>
            </a:r>
          </a:p>
          <a:p>
            <a:endParaRPr lang="ru-RU" dirty="0"/>
          </a:p>
        </p:txBody>
      </p:sp>
      <p:pic>
        <p:nvPicPr>
          <p:cNvPr id="5" name="Содержимое 4" descr="0_5552e_4f0054ef_orig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988840"/>
            <a:ext cx="3456384" cy="4608512"/>
          </a:xfrm>
        </p:spPr>
      </p:pic>
      <p:pic>
        <p:nvPicPr>
          <p:cNvPr id="6" name="Рисунок 5" descr="0_5552d_1ec8192b_ori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3968" y="2204864"/>
            <a:ext cx="4536504" cy="41044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8291264" cy="691942"/>
          </a:xfrm>
        </p:spPr>
        <p:txBody>
          <a:bodyPr>
            <a:normAutofit/>
          </a:bodyPr>
          <a:lstStyle/>
          <a:p>
            <a:pPr algn="ctr"/>
            <a:r>
              <a:rPr lang="ru-RU" sz="3200" i="1" dirty="0" smtClean="0">
                <a:solidFill>
                  <a:schemeClr val="accent3">
                    <a:lumMod val="75000"/>
                  </a:schemeClr>
                </a:solidFill>
              </a:rPr>
              <a:t>Архитектурно-парковый  ансамбль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052736"/>
            <a:ext cx="8147248" cy="792088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2400" b="1" i="1" dirty="0" smtClean="0"/>
              <a:t>Центральная часть ансамбля:   ансамбль Пушкинской аллеи</a:t>
            </a:r>
          </a:p>
          <a:p>
            <a:pPr lvl="0"/>
            <a:endParaRPr lang="ru-RU" sz="2000" b="1" i="1" dirty="0" smtClean="0"/>
          </a:p>
          <a:p>
            <a:endParaRPr lang="ru-RU" sz="2000" b="1" i="1" dirty="0"/>
          </a:p>
        </p:txBody>
      </p:sp>
      <p:pic>
        <p:nvPicPr>
          <p:cNvPr id="5" name="Содержимое 4" descr="загруженное (1)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1988840"/>
            <a:ext cx="3816424" cy="4608512"/>
          </a:xfrm>
        </p:spPr>
      </p:pic>
      <p:pic>
        <p:nvPicPr>
          <p:cNvPr id="6" name="Рисунок 5" descr="загруженное (2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6056" y="1988840"/>
            <a:ext cx="3600400" cy="45365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149</TotalTime>
  <Words>206</Words>
  <Application>Microsoft Office PowerPoint</Application>
  <PresentationFormat>Экран (4:3)</PresentationFormat>
  <Paragraphs>43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Солнцестояние</vt:lpstr>
      <vt:lpstr>Слайд 1</vt:lpstr>
      <vt:lpstr>Путешествовать необходимо тем, кто учится. (М. Твен)</vt:lpstr>
      <vt:lpstr> Государственный музей-усадьба «Архангельское» </vt:lpstr>
      <vt:lpstr> Архитектурно-парковый ансамбль </vt:lpstr>
      <vt:lpstr>Архитектурно-парковый ансамбль </vt:lpstr>
      <vt:lpstr>Архитектурно-парковый  ансамбль </vt:lpstr>
      <vt:lpstr>Архитектурно-парковый  ансамбль</vt:lpstr>
      <vt:lpstr>Архитектурно-парковый  ансамбль</vt:lpstr>
      <vt:lpstr>Архитектурно-парковый  ансамбль</vt:lpstr>
      <vt:lpstr>Архитектурно-парковый  ансамбль</vt:lpstr>
      <vt:lpstr>Архитектурно-парковый  ансамбль</vt:lpstr>
      <vt:lpstr>Архитектурно-парковый  ансамбль</vt:lpstr>
      <vt:lpstr>Архитектурно-парковый  ансамбль</vt:lpstr>
      <vt:lpstr> Государственный музей-усадьба «Архангельское» </vt:lpstr>
      <vt:lpstr>Государственный музей-усадьба «Архангельское»</vt:lpstr>
      <vt:lpstr>Государственный музей-усадьба «Архангельское»</vt:lpstr>
      <vt:lpstr>Спасибо за внимание!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ярослав</dc:creator>
  <cp:lastModifiedBy>User</cp:lastModifiedBy>
  <cp:revision>44</cp:revision>
  <dcterms:created xsi:type="dcterms:W3CDTF">2014-12-23T16:15:28Z</dcterms:created>
  <dcterms:modified xsi:type="dcterms:W3CDTF">2020-11-22T06:12:49Z</dcterms:modified>
</cp:coreProperties>
</file>