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23"/>
  </p:notesMasterIdLst>
  <p:sldIdLst>
    <p:sldId id="256" r:id="rId2"/>
    <p:sldId id="265" r:id="rId3"/>
    <p:sldId id="266" r:id="rId4"/>
    <p:sldId id="279" r:id="rId5"/>
    <p:sldId id="258" r:id="rId6"/>
    <p:sldId id="263" r:id="rId7"/>
    <p:sldId id="281" r:id="rId8"/>
    <p:sldId id="268" r:id="rId9"/>
    <p:sldId id="270" r:id="rId10"/>
    <p:sldId id="271" r:id="rId11"/>
    <p:sldId id="272" r:id="rId12"/>
    <p:sldId id="273" r:id="rId13"/>
    <p:sldId id="274" r:id="rId14"/>
    <p:sldId id="275" r:id="rId15"/>
    <p:sldId id="261" r:id="rId16"/>
    <p:sldId id="282" r:id="rId17"/>
    <p:sldId id="276" r:id="rId18"/>
    <p:sldId id="277" r:id="rId19"/>
    <p:sldId id="278" r:id="rId20"/>
    <p:sldId id="259" r:id="rId21"/>
    <p:sldId id="260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D60093"/>
    <a:srgbClr val="FFAB57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720" y="-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091A0-DA12-48A1-834E-276F1BBE763C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8B705C-ECFE-40D9-9CEC-88CC8A7C15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046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8B705C-ECFE-40D9-9CEC-88CC8A7C156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411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664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394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744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029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634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429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084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59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440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780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F60138-F420-475B-98A5-AF7EBDFCFA06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681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6F60138-F420-475B-98A5-AF7EBDFCFA06}" type="datetimeFigureOut">
              <a:rPr lang="ru-RU" smtClean="0"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39350" y="188640"/>
            <a:ext cx="11713301" cy="6480720"/>
          </a:xfrm>
          <a:prstGeom prst="rect">
            <a:avLst/>
          </a:prstGeom>
          <a:blipFill dpi="0" rotWithShape="1">
            <a:blip r:embed="rId14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lum bright="2000" contrast="25000"/>
            </a:blip>
            <a:srcRect/>
            <a:tile tx="0" ty="0" sx="100000" sy="100000" flip="none" algn="ctr"/>
          </a:blip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034" name="Picture 18" descr="http://www.seasprayaustralianlabradoodles.com/Guardian_Home_Program_files/pink-floral-border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87020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8" descr="http://www.seasprayaustralianlabradoodles.com/Guardian_Home_Program_files/pink-floral-border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1" y="0"/>
            <a:ext cx="29337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8" descr="http://www.seasprayaustralianlabradoodles.com/Guardian_Home_Program_files/pink-floral-border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1800" y="4657726"/>
            <a:ext cx="287020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8" descr="http://www.seasprayaustralianlabradoodles.com/Guardian_Home_Program_files/pink-floral-border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705350"/>
            <a:ext cx="29337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328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65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0067" y="4614062"/>
            <a:ext cx="4939476" cy="205902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D60093"/>
                </a:solidFill>
              </a:rPr>
              <a:t>Якубова Светлана Зиновьевна,</a:t>
            </a:r>
          </a:p>
          <a:p>
            <a:pPr algn="ctr"/>
            <a:r>
              <a:rPr lang="ru-RU" sz="2400" b="1" dirty="0">
                <a:solidFill>
                  <a:srgbClr val="D60093"/>
                </a:solidFill>
              </a:rPr>
              <a:t>у</a:t>
            </a:r>
            <a:r>
              <a:rPr lang="ru-RU" sz="2400" b="1" dirty="0" smtClean="0">
                <a:solidFill>
                  <a:srgbClr val="D60093"/>
                </a:solidFill>
              </a:rPr>
              <a:t>читель МОУ «</a:t>
            </a:r>
            <a:r>
              <a:rPr lang="ru-RU" sz="2400" b="1" dirty="0" err="1" smtClean="0">
                <a:solidFill>
                  <a:srgbClr val="D60093"/>
                </a:solidFill>
              </a:rPr>
              <a:t>Рыбачьевская</a:t>
            </a:r>
            <a:r>
              <a:rPr lang="ru-RU" sz="2400" b="1" dirty="0" smtClean="0">
                <a:solidFill>
                  <a:srgbClr val="D60093"/>
                </a:solidFill>
              </a:rPr>
              <a:t> школа» города Алушты,</a:t>
            </a:r>
          </a:p>
          <a:p>
            <a:pPr algn="ctr"/>
            <a:r>
              <a:rPr lang="ru-RU" sz="2400" b="1" dirty="0" smtClean="0">
                <a:solidFill>
                  <a:srgbClr val="D60093"/>
                </a:solidFill>
              </a:rPr>
              <a:t>первая категория</a:t>
            </a:r>
            <a:endParaRPr lang="ru-RU" sz="2400" b="1" dirty="0">
              <a:solidFill>
                <a:srgbClr val="D60093"/>
              </a:solidFill>
            </a:endParaRPr>
          </a:p>
        </p:txBody>
      </p:sp>
      <p:pic>
        <p:nvPicPr>
          <p:cNvPr id="2050" name="Picture 2" descr="Акция детского рисунка «Моя библиотека» от Украинской библиотечной ...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557824" y="5221432"/>
            <a:ext cx="1323438" cy="163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accessories.mypartnershop.ru/img/101870545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075" y="627797"/>
            <a:ext cx="4726527" cy="5964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6069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4847167" y="1052513"/>
            <a:ext cx="6889751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/>
              <a:t>По сценариям или по мотивам сказок писателя “Русачок”, “Кит и Кот”, Серая Звездочка” сняты мультипликационные фильмы.</a:t>
            </a:r>
          </a:p>
          <a:p>
            <a:pPr eaLnBrk="1" hangingPunct="1"/>
            <a:r>
              <a:rPr lang="ru-RU" altLang="ru-RU" sz="2400" b="1"/>
              <a:t>Борис Заходер еще и переводчик. С его помощью переведены на русский язык известные произведения, такие как: А. Мильне “Вини-Пух и Все-Все-Все”, А. Линдгрен “Малыш и Карлсон, который живет на крыше”, Л. Кэрролл “Алиса в Стране Чудес”, П. Треверс “Мэри Поппинс”.</a:t>
            </a:r>
          </a:p>
        </p:txBody>
      </p:sp>
      <p:pic>
        <p:nvPicPr>
          <p:cNvPr id="7171" name="Picture 2" descr="http://bk-detstvo.narod.ru/images/zahoder_portrai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50"/>
            <a:ext cx="4978400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122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5712884" y="333376"/>
            <a:ext cx="609600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/>
              <a:t>За перевод книги Л. Кэрролла “Алиса в Стане Чудес” Борис Заходер был награжден почетным дипломом Андерсена. Это лучшая награда для любого писателя.</a:t>
            </a:r>
          </a:p>
          <a:p>
            <a:pPr eaLnBrk="1" hangingPunct="1"/>
            <a:r>
              <a:rPr lang="ru-RU" altLang="ru-RU" sz="2400" b="1"/>
              <a:t>Многие композиторы писали песни на стихи Б. Заходера. </a:t>
            </a:r>
          </a:p>
          <a:p>
            <a:pPr eaLnBrk="1" hangingPunct="1"/>
            <a:r>
              <a:rPr lang="ru-RU" altLang="ru-RU" sz="2400" b="1"/>
              <a:t>Самые известные из них – это песенки Винни–Пуха, Мэри Поппинс, Алисы из Страны Чудес.</a:t>
            </a:r>
          </a:p>
        </p:txBody>
      </p:sp>
      <p:pic>
        <p:nvPicPr>
          <p:cNvPr id="33796" name="Picture 4" descr="http://todnb.ru/content/gallery/orig_495ca4b6e109449cdb131a2b1f1946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17" y="333375"/>
            <a:ext cx="3302000" cy="3265488"/>
          </a:xfrm>
          <a:prstGeom prst="rect">
            <a:avLst/>
          </a:prstGeom>
          <a:noFill/>
          <a:ln w="38100" cap="sq">
            <a:solidFill>
              <a:srgbClr val="C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8" name="Picture 6" descr="http://j.livelib.ru/boocover/1000094716/l/013e/A._Miln_B._Zahoder_L._Kerroll__A._Miln_B._Zahoder._VinniPuh_i_VseVseVse._L._Ker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7418" y="3500438"/>
            <a:ext cx="3219449" cy="3128962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707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серая звездоч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1" y="285750"/>
            <a:ext cx="2942167" cy="2895600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 descr="p12049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1" y="214314"/>
            <a:ext cx="2385483" cy="2884487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bi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14313"/>
            <a:ext cx="2650067" cy="3071812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p15918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2" y="3714750"/>
            <a:ext cx="2518833" cy="2514600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3092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3714751"/>
            <a:ext cx="2279651" cy="2786063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7" descr="rusachok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38500" y="3857626"/>
            <a:ext cx="2999317" cy="2500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 descr="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2" y="3714750"/>
            <a:ext cx="2645833" cy="2724150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p130406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2" y="214314"/>
            <a:ext cx="2518833" cy="3019425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2653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j.livelib.ru/boocover/1001112575/l/fd8b/Boris_Zahoder__Tovarischam_dety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9667" y="404814"/>
            <a:ext cx="5024967" cy="5616575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43" name="Picture 2" descr="http://cdn.fishki.net/upload/post/201509/09/1657578/zahoder_plak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618" y="188914"/>
            <a:ext cx="5717116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613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1330" y="2470376"/>
            <a:ext cx="7261979" cy="9579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D60093"/>
                </a:solidFill>
              </a:rPr>
              <a:t>Стр. 130-131</a:t>
            </a:r>
            <a:br>
              <a:rPr lang="ru-RU" sz="5400" b="1" dirty="0" smtClean="0">
                <a:solidFill>
                  <a:srgbClr val="D60093"/>
                </a:solidFill>
              </a:rPr>
            </a:br>
            <a:r>
              <a:rPr lang="ru-RU" sz="5400" b="1" dirty="0" smtClean="0">
                <a:solidFill>
                  <a:srgbClr val="D60093"/>
                </a:solidFill>
              </a:rPr>
              <a:t>Прочитай и ответь на вопросы</a:t>
            </a:r>
            <a:br>
              <a:rPr lang="ru-RU" sz="5400" b="1" dirty="0" smtClean="0">
                <a:solidFill>
                  <a:srgbClr val="D60093"/>
                </a:solidFill>
              </a:rPr>
            </a:br>
            <a:endParaRPr lang="ru-RU" sz="5400" b="1" dirty="0">
              <a:solidFill>
                <a:srgbClr val="D60093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89094" y="338897"/>
            <a:ext cx="9155544" cy="1653676"/>
          </a:xfr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ln w="28575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Работа с учебником</a:t>
            </a:r>
          </a:p>
          <a:p>
            <a:pPr algn="ctr"/>
            <a:endParaRPr lang="ru-RU" sz="7200" b="1" dirty="0">
              <a:ln w="28575">
                <a:solidFill>
                  <a:srgbClr val="D60093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6" name="Picture 2" descr="Книга гифки, анимированные GIF изображения книга - скачать гиф ...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4327" y="5085484"/>
            <a:ext cx="2363354" cy="177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3182148" y="1992573"/>
            <a:ext cx="7683856" cy="4040095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496CB">
                  <a:lumMod val="75000"/>
                </a:srgbClr>
              </a:buClr>
            </a:pPr>
            <a:r>
              <a:rPr lang="ru-RU" sz="3600" dirty="0" smtClean="0"/>
              <a:t>.</a:t>
            </a:r>
          </a:p>
          <a:p>
            <a:pPr>
              <a:buClr>
                <a:srgbClr val="F496CB">
                  <a:lumMod val="75000"/>
                </a:srgbClr>
              </a:buClr>
            </a:pPr>
            <a:endParaRPr lang="ru-RU" sz="3600" dirty="0" smtClean="0"/>
          </a:p>
          <a:p>
            <a:pPr>
              <a:buClr>
                <a:srgbClr val="F496CB">
                  <a:lumMod val="75000"/>
                </a:srgbClr>
              </a:buClr>
            </a:pPr>
            <a:endParaRPr lang="ru-RU" sz="3600" dirty="0" smtClean="0"/>
          </a:p>
          <a:p>
            <a:pPr>
              <a:buClr>
                <a:srgbClr val="F496CB">
                  <a:lumMod val="75000"/>
                </a:srgbClr>
              </a:buClr>
            </a:pPr>
            <a:endParaRPr lang="ru-RU" sz="3600" i="1" dirty="0">
              <a:ln w="19050">
                <a:solidFill>
                  <a:srgbClr val="D60093"/>
                </a:solidFill>
                <a:prstDash val="solid"/>
              </a:ln>
              <a:solidFill>
                <a:prstClr val="white"/>
              </a:solidFill>
              <a:effectLst>
                <a:outerShdw dist="38100" dir="2700000" algn="tl" rotWithShape="0">
                  <a:srgbClr val="BC356F"/>
                </a:outerShdw>
              </a:effectLst>
            </a:endParaRPr>
          </a:p>
        </p:txBody>
      </p:sp>
      <p:pic>
        <p:nvPicPr>
          <p:cNvPr id="7" name="Picture 2" descr="https://accessories.mypartnershop.ru/img/10187054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41" y="1992573"/>
            <a:ext cx="3006807" cy="379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8934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1163" y="295272"/>
            <a:ext cx="10321636" cy="3851565"/>
          </a:xfrm>
          <a:ln>
            <a:noFill/>
          </a:ln>
          <a:effectLst/>
        </p:spPr>
        <p:txBody>
          <a:bodyPr>
            <a:normAutofit/>
          </a:bodyPr>
          <a:lstStyle/>
          <a:p>
            <a:pPr algn="ctr"/>
            <a:r>
              <a:rPr lang="ru-RU" sz="12000" b="1" dirty="0" err="1" smtClean="0">
                <a:ln w="38100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Физминутка</a:t>
            </a:r>
            <a:r>
              <a:rPr lang="ru-RU" sz="12000" b="1" dirty="0" smtClean="0">
                <a:ln w="38100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endParaRPr lang="ru-RU" sz="12000" b="1" dirty="0">
              <a:ln w="38100">
                <a:solidFill>
                  <a:srgbClr val="D60093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2052" name="Picture 4" descr="Презентация к уроку (1 класс) на тему: Мультимедийная физминутка ...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273" y="2978727"/>
            <a:ext cx="6173079" cy="387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50166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5218" y="650544"/>
            <a:ext cx="10972800" cy="34036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Посмотри </a:t>
            </a:r>
            <a:r>
              <a:rPr lang="ru-RU" sz="6000" b="1" dirty="0" err="1" smtClean="0">
                <a:solidFill>
                  <a:srgbClr val="FF0000"/>
                </a:solidFill>
              </a:rPr>
              <a:t>видеоприложение</a:t>
            </a:r>
            <a:r>
              <a:rPr lang="ru-RU" sz="6000" b="1" dirty="0" smtClean="0">
                <a:solidFill>
                  <a:srgbClr val="FF0000"/>
                </a:solidFill>
              </a:rPr>
              <a:t/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к уроку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69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1330" y="2470376"/>
            <a:ext cx="7261979" cy="9579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D60093"/>
                </a:solidFill>
              </a:rPr>
              <a:t>Стр. 131-133</a:t>
            </a:r>
            <a:br>
              <a:rPr lang="ru-RU" sz="5400" b="1" dirty="0" smtClean="0">
                <a:solidFill>
                  <a:srgbClr val="D60093"/>
                </a:solidFill>
              </a:rPr>
            </a:br>
            <a:r>
              <a:rPr lang="ru-RU" sz="5400" b="1" dirty="0" smtClean="0">
                <a:solidFill>
                  <a:srgbClr val="D60093"/>
                </a:solidFill>
              </a:rPr>
              <a:t>Прочитай и ответь на вопросы</a:t>
            </a:r>
            <a:br>
              <a:rPr lang="ru-RU" sz="5400" b="1" dirty="0" smtClean="0">
                <a:solidFill>
                  <a:srgbClr val="D60093"/>
                </a:solidFill>
              </a:rPr>
            </a:br>
            <a:endParaRPr lang="ru-RU" sz="5400" b="1" dirty="0">
              <a:solidFill>
                <a:srgbClr val="D60093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16390" y="584557"/>
            <a:ext cx="9155544" cy="957640"/>
          </a:xfr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7200" b="1" dirty="0" smtClean="0">
                <a:ln w="28575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Работа с учебником</a:t>
            </a:r>
          </a:p>
          <a:p>
            <a:pPr algn="ctr"/>
            <a:endParaRPr lang="ru-RU" sz="7200" b="1" dirty="0">
              <a:ln w="28575">
                <a:solidFill>
                  <a:srgbClr val="D60093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6" name="Picture 2" descr="Книга гифки, анимированные GIF изображения книга - скачать гиф ...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4327" y="5085484"/>
            <a:ext cx="2363354" cy="177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3182148" y="1992573"/>
            <a:ext cx="7683856" cy="4040095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496CB">
                  <a:lumMod val="75000"/>
                </a:srgbClr>
              </a:buClr>
            </a:pPr>
            <a:r>
              <a:rPr lang="ru-RU" sz="3600" dirty="0" smtClean="0"/>
              <a:t>.</a:t>
            </a:r>
          </a:p>
          <a:p>
            <a:pPr>
              <a:buClr>
                <a:srgbClr val="F496CB">
                  <a:lumMod val="75000"/>
                </a:srgbClr>
              </a:buClr>
            </a:pPr>
            <a:endParaRPr lang="ru-RU" sz="3600" dirty="0" smtClean="0"/>
          </a:p>
          <a:p>
            <a:pPr>
              <a:buClr>
                <a:srgbClr val="F496CB">
                  <a:lumMod val="75000"/>
                </a:srgbClr>
              </a:buClr>
            </a:pPr>
            <a:endParaRPr lang="ru-RU" sz="3600" dirty="0" smtClean="0"/>
          </a:p>
          <a:p>
            <a:pPr>
              <a:buClr>
                <a:srgbClr val="F496CB">
                  <a:lumMod val="75000"/>
                </a:srgbClr>
              </a:buClr>
            </a:pPr>
            <a:endParaRPr lang="ru-RU" sz="3600" i="1" dirty="0">
              <a:ln w="19050">
                <a:solidFill>
                  <a:srgbClr val="D60093"/>
                </a:solidFill>
                <a:prstDash val="solid"/>
              </a:ln>
              <a:solidFill>
                <a:prstClr val="white"/>
              </a:solidFill>
              <a:effectLst>
                <a:outerShdw dist="38100" dir="2700000" algn="tl" rotWithShape="0">
                  <a:srgbClr val="BC356F"/>
                </a:outerShdw>
              </a:effectLst>
            </a:endParaRPr>
          </a:p>
        </p:txBody>
      </p:sp>
      <p:pic>
        <p:nvPicPr>
          <p:cNvPr id="7" name="Picture 2" descr="https://accessories.mypartnershop.ru/img/10187054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41" y="1992573"/>
            <a:ext cx="3006807" cy="379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1650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1330" y="2470376"/>
            <a:ext cx="7261979" cy="9579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D60093"/>
                </a:solidFill>
              </a:rPr>
              <a:t>Стр. 136-138</a:t>
            </a:r>
            <a:br>
              <a:rPr lang="ru-RU" sz="5400" b="1" dirty="0" smtClean="0">
                <a:solidFill>
                  <a:srgbClr val="D60093"/>
                </a:solidFill>
              </a:rPr>
            </a:br>
            <a:r>
              <a:rPr lang="ru-RU" sz="5400" b="1" dirty="0" smtClean="0">
                <a:solidFill>
                  <a:srgbClr val="D60093"/>
                </a:solidFill>
              </a:rPr>
              <a:t>Прочитай и ответь на вопросы</a:t>
            </a:r>
            <a:br>
              <a:rPr lang="ru-RU" sz="5400" b="1" dirty="0" smtClean="0">
                <a:solidFill>
                  <a:srgbClr val="D60093"/>
                </a:solidFill>
              </a:rPr>
            </a:br>
            <a:endParaRPr lang="ru-RU" sz="5400" b="1" dirty="0">
              <a:solidFill>
                <a:srgbClr val="D60093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16390" y="584557"/>
            <a:ext cx="9155544" cy="957640"/>
          </a:xfr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7200" b="1" dirty="0" smtClean="0">
                <a:ln w="28575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Работа с учебником</a:t>
            </a:r>
          </a:p>
          <a:p>
            <a:pPr algn="ctr"/>
            <a:endParaRPr lang="ru-RU" sz="7200" b="1" dirty="0">
              <a:ln w="28575">
                <a:solidFill>
                  <a:srgbClr val="D60093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6" name="Picture 2" descr="Книга гифки, анимированные GIF изображения книга - скачать гиф ...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4327" y="5085484"/>
            <a:ext cx="2363354" cy="177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3182148" y="1992573"/>
            <a:ext cx="7683856" cy="4040095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496CB">
                  <a:lumMod val="75000"/>
                </a:srgbClr>
              </a:buClr>
            </a:pPr>
            <a:r>
              <a:rPr lang="ru-RU" sz="3600" dirty="0" smtClean="0"/>
              <a:t>.</a:t>
            </a:r>
          </a:p>
          <a:p>
            <a:pPr>
              <a:buClr>
                <a:srgbClr val="F496CB">
                  <a:lumMod val="75000"/>
                </a:srgbClr>
              </a:buClr>
            </a:pPr>
            <a:endParaRPr lang="ru-RU" sz="3600" dirty="0" smtClean="0"/>
          </a:p>
          <a:p>
            <a:pPr>
              <a:buClr>
                <a:srgbClr val="F496CB">
                  <a:lumMod val="75000"/>
                </a:srgbClr>
              </a:buClr>
            </a:pPr>
            <a:endParaRPr lang="ru-RU" sz="3600" dirty="0" smtClean="0"/>
          </a:p>
          <a:p>
            <a:pPr>
              <a:buClr>
                <a:srgbClr val="F496CB">
                  <a:lumMod val="75000"/>
                </a:srgbClr>
              </a:buClr>
            </a:pPr>
            <a:endParaRPr lang="ru-RU" sz="3600" i="1" dirty="0">
              <a:ln w="19050">
                <a:solidFill>
                  <a:srgbClr val="D60093"/>
                </a:solidFill>
                <a:prstDash val="solid"/>
              </a:ln>
              <a:solidFill>
                <a:prstClr val="white"/>
              </a:solidFill>
              <a:effectLst>
                <a:outerShdw dist="38100" dir="2700000" algn="tl" rotWithShape="0">
                  <a:srgbClr val="BC356F"/>
                </a:outerShdw>
              </a:effectLst>
            </a:endParaRPr>
          </a:p>
        </p:txBody>
      </p:sp>
      <p:pic>
        <p:nvPicPr>
          <p:cNvPr id="7" name="Picture 2" descr="https://accessories.mypartnershop.ru/img/10187054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41" y="1992573"/>
            <a:ext cx="3006807" cy="379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0272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3"/>
          <p:cNvSpPr>
            <a:spLocks noChangeArrowheads="1"/>
          </p:cNvSpPr>
          <p:nvPr/>
        </p:nvSpPr>
        <p:spPr bwMode="auto">
          <a:xfrm>
            <a:off x="814918" y="549276"/>
            <a:ext cx="8449733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 b="1"/>
              <a:t>Мне удалось на уроке…</a:t>
            </a:r>
          </a:p>
          <a:p>
            <a:pPr eaLnBrk="1" hangingPunct="1"/>
            <a:r>
              <a:rPr lang="ru-RU" altLang="ru-RU" sz="3200" b="1">
                <a:solidFill>
                  <a:srgbClr val="7030A0"/>
                </a:solidFill>
              </a:rPr>
              <a:t>Мне понравилось…</a:t>
            </a:r>
          </a:p>
          <a:p>
            <a:pPr eaLnBrk="1" hangingPunct="1"/>
            <a:r>
              <a:rPr lang="ru-RU" altLang="ru-RU" sz="3200" b="1"/>
              <a:t>Я порадовался за…</a:t>
            </a:r>
          </a:p>
          <a:p>
            <a:pPr eaLnBrk="1" hangingPunct="1"/>
            <a:r>
              <a:rPr lang="ru-RU" altLang="ru-RU" sz="3200" b="1">
                <a:solidFill>
                  <a:srgbClr val="00B0F0"/>
                </a:solidFill>
              </a:rPr>
              <a:t>Я могу похвалить себя за  …</a:t>
            </a:r>
          </a:p>
          <a:p>
            <a:pPr eaLnBrk="1" hangingPunct="1"/>
            <a:r>
              <a:rPr lang="ru-RU" altLang="ru-RU" sz="3200" b="1">
                <a:solidFill>
                  <a:srgbClr val="C00000"/>
                </a:solidFill>
              </a:rPr>
              <a:t>-С каким настроением заканчиваем урок? </a:t>
            </a:r>
            <a:r>
              <a:rPr lang="ru-RU" altLang="ru-RU" sz="3200" b="1"/>
              <a:t>  </a:t>
            </a:r>
          </a:p>
        </p:txBody>
      </p:sp>
      <p:pic>
        <p:nvPicPr>
          <p:cNvPr id="25603" name="Picture 2" descr="D:\клипарты\Дети\0_96265_a9d2b9d4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118" y="506414"/>
            <a:ext cx="5979583" cy="635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673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6639" y="5351606"/>
            <a:ext cx="109728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2053" y="344607"/>
            <a:ext cx="10972800" cy="4525963"/>
          </a:xfrm>
        </p:spPr>
        <p:txBody>
          <a:bodyPr/>
          <a:lstStyle/>
          <a:p>
            <a:r>
              <a:rPr lang="ru-RU" b="1" dirty="0"/>
              <a:t>С прогулки</a:t>
            </a:r>
            <a:endParaRPr lang="ru-RU" dirty="0"/>
          </a:p>
          <a:p>
            <a:r>
              <a:rPr lang="ru-RU" sz="2000" b="1" dirty="0"/>
              <a:t>Домой я с лыжной шел прогулки.</a:t>
            </a:r>
          </a:p>
          <a:p>
            <a:r>
              <a:rPr lang="ru-RU" sz="2000" b="1" dirty="0"/>
              <a:t>По просьбе мамы, по пути,</a:t>
            </a:r>
          </a:p>
          <a:p>
            <a:r>
              <a:rPr lang="ru-RU" sz="2000" b="1" dirty="0"/>
              <a:t>Купил картошки, хлеба, булки,</a:t>
            </a:r>
          </a:p>
          <a:p>
            <a:r>
              <a:rPr lang="ru-RU" sz="2000" b="1" dirty="0"/>
              <a:t>Пришел домой часам к пяти.</a:t>
            </a:r>
          </a:p>
          <a:p>
            <a:r>
              <a:rPr lang="ru-RU" sz="2000" b="1" dirty="0"/>
              <a:t> </a:t>
            </a:r>
          </a:p>
          <a:p>
            <a:r>
              <a:rPr lang="ru-RU" sz="2000" b="1" dirty="0"/>
              <a:t>Потом поужинал. Устало</a:t>
            </a:r>
          </a:p>
          <a:p>
            <a:r>
              <a:rPr lang="ru-RU" sz="2000" b="1" dirty="0"/>
              <a:t>Собрал портфель, залез под душ.</a:t>
            </a:r>
          </a:p>
          <a:p>
            <a:r>
              <a:rPr lang="ru-RU" sz="2000" b="1" dirty="0"/>
              <a:t>Теперь — скорей под одеяло!</a:t>
            </a:r>
          </a:p>
          <a:p>
            <a:r>
              <a:rPr lang="ru-RU" sz="2000" b="1" dirty="0"/>
              <a:t>Не спится что-то... Что за чушь?</a:t>
            </a:r>
          </a:p>
          <a:p>
            <a:r>
              <a:rPr lang="ru-RU" sz="2000" b="1" dirty="0"/>
              <a:t> </a:t>
            </a:r>
          </a:p>
          <a:p>
            <a:r>
              <a:rPr lang="ru-RU" sz="2000" b="1" dirty="0"/>
              <a:t>Какая-то мешает мелочь...</a:t>
            </a:r>
          </a:p>
          <a:p>
            <a:r>
              <a:rPr lang="ru-RU" sz="2000" b="1" dirty="0"/>
              <a:t>Что недоделал? Не понять.</a:t>
            </a:r>
          </a:p>
          <a:p>
            <a:r>
              <a:rPr lang="ru-RU" sz="2000" b="1" dirty="0"/>
              <a:t>Ах, вспомнил, что забыл я сделать —</a:t>
            </a:r>
          </a:p>
          <a:p>
            <a:r>
              <a:rPr lang="ru-RU" sz="2000" b="1" dirty="0"/>
              <a:t>Забыл я лыжи... лыжи снять!</a:t>
            </a:r>
          </a:p>
          <a:p>
            <a:endParaRPr lang="ru-RU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91" y="2292824"/>
            <a:ext cx="4796213" cy="2984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329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9474" y="1517074"/>
            <a:ext cx="7719181" cy="4324597"/>
          </a:xfrm>
        </p:spPr>
        <p:txBody>
          <a:bodyPr>
            <a:normAutofit/>
          </a:bodyPr>
          <a:lstStyle/>
          <a:p>
            <a:pPr algn="ctr"/>
            <a:r>
              <a:rPr lang="ru-RU" sz="5400" b="1" u="sng" dirty="0" smtClean="0">
                <a:solidFill>
                  <a:srgbClr val="D60093"/>
                </a:solidFill>
              </a:rPr>
              <a:t>Стр.130-133,136-138</a:t>
            </a:r>
            <a:r>
              <a:rPr lang="ru-RU" sz="5400" b="1" dirty="0" smtClean="0">
                <a:solidFill>
                  <a:srgbClr val="D60093"/>
                </a:solidFill>
              </a:rPr>
              <a:t/>
            </a:r>
            <a:br>
              <a:rPr lang="ru-RU" sz="5400" b="1" dirty="0" smtClean="0">
                <a:solidFill>
                  <a:srgbClr val="D60093"/>
                </a:solidFill>
              </a:rPr>
            </a:br>
            <a:r>
              <a:rPr lang="ru-RU" sz="5400" b="1" dirty="0" smtClean="0">
                <a:solidFill>
                  <a:srgbClr val="D60093"/>
                </a:solidFill>
              </a:rPr>
              <a:t>1.Прочитать все стихотворения.</a:t>
            </a:r>
            <a:br>
              <a:rPr lang="ru-RU" sz="5400" b="1" dirty="0" smtClean="0">
                <a:solidFill>
                  <a:srgbClr val="D60093"/>
                </a:solidFill>
              </a:rPr>
            </a:br>
            <a:r>
              <a:rPr lang="ru-RU" sz="5400" b="1" dirty="0" smtClean="0">
                <a:solidFill>
                  <a:srgbClr val="D60093"/>
                </a:solidFill>
              </a:rPr>
              <a:t>2.Одно выбрать и прочитать выразительно</a:t>
            </a:r>
            <a:endParaRPr lang="ru-RU" sz="5400" b="1" i="1" dirty="0">
              <a:solidFill>
                <a:srgbClr val="D60093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79818" y="-283029"/>
            <a:ext cx="9155544" cy="1981201"/>
          </a:xfrm>
          <a:ln>
            <a:noFill/>
          </a:ln>
          <a:effectLst/>
        </p:spPr>
        <p:txBody>
          <a:bodyPr>
            <a:normAutofit/>
          </a:bodyPr>
          <a:lstStyle/>
          <a:p>
            <a:r>
              <a:rPr lang="ru-RU" sz="7200" b="1" dirty="0" smtClean="0">
                <a:ln w="28575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Домашнее задание</a:t>
            </a:r>
            <a:endParaRPr lang="ru-RU" sz="7200" b="1" dirty="0">
              <a:ln w="28575">
                <a:solidFill>
                  <a:srgbClr val="D60093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6" name="Picture 2" descr="Книга гифки, анимированные GIF изображения книга - скачать гиф ...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4327" y="5085484"/>
            <a:ext cx="2363354" cy="177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accessories.mypartnershop.ru/img/10187054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69" y="1992573"/>
            <a:ext cx="3006807" cy="379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4676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Ф: Фокина Лидия Петровна - Страница 2 - Форум для учителей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828" y="-394154"/>
            <a:ext cx="10450558" cy="7506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1541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Расшифруйте, что здесь написано.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7977" y="2043331"/>
            <a:ext cx="116102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R</a:t>
            </a:r>
            <a:r>
              <a:rPr lang="ru-RU" sz="3600" b="1" dirty="0"/>
              <a:t>И</a:t>
            </a:r>
            <a:r>
              <a:rPr lang="en-US" sz="3600" b="1" dirty="0"/>
              <a:t>WXZB G</a:t>
            </a:r>
            <a:r>
              <a:rPr lang="ru-RU" sz="3600" b="1" dirty="0"/>
              <a:t>Ш</a:t>
            </a:r>
            <a:r>
              <a:rPr lang="en-US" sz="3600" b="1" dirty="0"/>
              <a:t>IUYRWQTKLJY V</a:t>
            </a:r>
            <a:r>
              <a:rPr lang="ru-RU" sz="3600" b="1" dirty="0"/>
              <a:t>И</a:t>
            </a:r>
            <a:r>
              <a:rPr lang="en-US" sz="3600" b="1" dirty="0"/>
              <a:t>X ZRYBCLJGEPSQWbEJNV3FS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18234" y="3339868"/>
            <a:ext cx="578716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006600"/>
                </a:solidFill>
              </a:rPr>
              <a:t>«И в шутку и всерьез».</a:t>
            </a:r>
          </a:p>
        </p:txBody>
      </p:sp>
    </p:spTree>
    <p:extLst>
      <p:ext uri="{BB962C8B-B14F-4D97-AF65-F5344CB8AC3E}">
        <p14:creationId xmlns:p14="http://schemas.microsoft.com/office/powerpoint/2010/main" val="2818425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ds04.infourok.ru/uploads/ex/00f8/0005a647-410f989d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886" y="13811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9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3086" y="1499744"/>
            <a:ext cx="7261979" cy="95794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D60093"/>
                </a:solidFill>
              </a:rPr>
              <a:t>Стр. 127</a:t>
            </a:r>
            <a:endParaRPr lang="ru-RU" sz="5400" b="1" dirty="0">
              <a:solidFill>
                <a:srgbClr val="D60093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0852" y="-193366"/>
            <a:ext cx="9155544" cy="1981201"/>
          </a:xfr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ln w="28575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Работа с учебником</a:t>
            </a:r>
            <a:endParaRPr lang="ru-RU" sz="7200" b="1" dirty="0">
              <a:ln w="28575">
                <a:solidFill>
                  <a:srgbClr val="D60093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6" name="Picture 2" descr="Книга гифки, анимированные GIF изображения книга - скачать гиф ...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4327" y="5085484"/>
            <a:ext cx="2363354" cy="177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4819879" y="1487736"/>
            <a:ext cx="7683856" cy="4040095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i="1" dirty="0" smtClean="0">
                <a:ln w="19050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   </a:t>
            </a:r>
            <a:r>
              <a:rPr lang="ru-RU" sz="6600" i="1" dirty="0" smtClean="0">
                <a:ln w="19050">
                  <a:solidFill>
                    <a:srgbClr val="D60093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Прочитай</a:t>
            </a:r>
          </a:p>
          <a:p>
            <a:endParaRPr lang="ru-RU" sz="3600" i="1" dirty="0" smtClean="0">
              <a:ln w="19050">
                <a:solidFill>
                  <a:srgbClr val="D60093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ru-RU" sz="3600" i="1" dirty="0">
              <a:ln w="19050">
                <a:solidFill>
                  <a:srgbClr val="D60093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7" name="Picture 2" descr="https://accessories.mypartnershop.ru/img/10187054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332" y="1992573"/>
            <a:ext cx="3006807" cy="379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7771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38244" y="1034630"/>
            <a:ext cx="7261979" cy="9579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D60093"/>
                </a:solidFill>
              </a:rPr>
              <a:t>Стр. 128</a:t>
            </a:r>
            <a:br>
              <a:rPr lang="ru-RU" sz="5400" b="1" dirty="0" smtClean="0">
                <a:solidFill>
                  <a:srgbClr val="D60093"/>
                </a:solidFill>
              </a:rPr>
            </a:br>
            <a:r>
              <a:rPr lang="ru-RU" sz="5400" dirty="0"/>
              <a:t>Прочитайте текст</a:t>
            </a:r>
            <a:endParaRPr lang="ru-RU" sz="5400" b="1" dirty="0">
              <a:solidFill>
                <a:srgbClr val="D60093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8273" y="-275251"/>
            <a:ext cx="9155544" cy="1653676"/>
          </a:xfr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ln w="28575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Работа с учебником</a:t>
            </a:r>
            <a:endParaRPr lang="ru-RU" sz="7200" b="1" dirty="0">
              <a:ln w="28575">
                <a:solidFill>
                  <a:srgbClr val="D60093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6" name="Picture 2" descr="Книга гифки, анимированные GIF изображения книга - скачать гиф ...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4327" y="5085484"/>
            <a:ext cx="2363354" cy="177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3182148" y="2866160"/>
            <a:ext cx="7683856" cy="4040095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496CB">
                  <a:lumMod val="75000"/>
                </a:srgbClr>
              </a:buClr>
            </a:pPr>
            <a:r>
              <a:rPr lang="ru-RU" sz="3600" dirty="0" smtClean="0"/>
              <a:t>.</a:t>
            </a:r>
          </a:p>
          <a:p>
            <a:pPr>
              <a:buClr>
                <a:srgbClr val="F496CB">
                  <a:lumMod val="75000"/>
                </a:srgbClr>
              </a:buClr>
            </a:pPr>
            <a:endParaRPr lang="ru-RU" sz="3600" dirty="0" smtClean="0"/>
          </a:p>
          <a:p>
            <a:pPr>
              <a:buClr>
                <a:srgbClr val="F496CB">
                  <a:lumMod val="75000"/>
                </a:srgbClr>
              </a:buClr>
            </a:pPr>
            <a:endParaRPr lang="ru-RU" sz="3600" dirty="0" smtClean="0"/>
          </a:p>
          <a:p>
            <a:pPr>
              <a:buClr>
                <a:srgbClr val="F496CB">
                  <a:lumMod val="75000"/>
                </a:srgbClr>
              </a:buClr>
            </a:pPr>
            <a:endParaRPr lang="ru-RU" sz="3600" i="1" dirty="0">
              <a:ln w="19050">
                <a:solidFill>
                  <a:srgbClr val="D60093"/>
                </a:solidFill>
                <a:prstDash val="solid"/>
              </a:ln>
              <a:solidFill>
                <a:prstClr val="white"/>
              </a:solidFill>
              <a:effectLst>
                <a:outerShdw dist="38100" dir="2700000" algn="tl" rotWithShape="0">
                  <a:srgbClr val="BC356F"/>
                </a:outerShdw>
              </a:effectLst>
            </a:endParaRPr>
          </a:p>
        </p:txBody>
      </p:sp>
      <p:pic>
        <p:nvPicPr>
          <p:cNvPr id="7" name="Picture 2" descr="https://accessories.mypartnershop.ru/img/10187054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41" y="1992573"/>
            <a:ext cx="3006807" cy="379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498376" y="2144051"/>
            <a:ext cx="784291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— Какой метод решения сложных проблем есть у серьезных ученых?</a:t>
            </a:r>
          </a:p>
          <a:p>
            <a:endParaRPr lang="ru-RU" sz="2400" b="1" dirty="0"/>
          </a:p>
          <a:p>
            <a:r>
              <a:rPr lang="ru-RU" sz="2400" b="1" dirty="0"/>
              <a:t>— Объясните, </a:t>
            </a:r>
            <a:r>
              <a:rPr lang="ru-RU" sz="2400" b="1" dirty="0" smtClean="0"/>
              <a:t>что значит «мозговая атака</a:t>
            </a:r>
            <a:r>
              <a:rPr lang="ru-RU" sz="2400" b="1" dirty="0"/>
              <a:t>».</a:t>
            </a:r>
          </a:p>
          <a:p>
            <a:endParaRPr lang="ru-RU" sz="2400" b="1" dirty="0"/>
          </a:p>
          <a:p>
            <a:r>
              <a:rPr lang="ru-RU" sz="2400" b="1" dirty="0"/>
              <a:t>— Где оказывается верная идея, которую раньше не могли найти?</a:t>
            </a:r>
          </a:p>
          <a:p>
            <a:endParaRPr lang="ru-RU" sz="2400" b="1" dirty="0"/>
          </a:p>
          <a:p>
            <a:r>
              <a:rPr lang="ru-RU" sz="2400" b="1" dirty="0"/>
              <a:t>— Кому нужна фантазия, кроме поэта?</a:t>
            </a:r>
          </a:p>
          <a:p>
            <a:endParaRPr lang="ru-RU" sz="2400" b="1" dirty="0"/>
          </a:p>
          <a:p>
            <a:r>
              <a:rPr lang="ru-RU" sz="2400" b="1" dirty="0"/>
              <a:t>— Когда случается что-то необыкновенное, какие вопросы появляются?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520530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2020" y="261257"/>
            <a:ext cx="7261979" cy="95794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D60093"/>
                </a:solidFill>
              </a:rPr>
              <a:t>Тема урока:</a:t>
            </a:r>
            <a:endParaRPr lang="ru-RU" sz="5400" b="1" dirty="0">
              <a:solidFill>
                <a:srgbClr val="D60093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8145" y="932582"/>
            <a:ext cx="10321636" cy="3851565"/>
          </a:xfrm>
          <a:ln>
            <a:noFill/>
          </a:ln>
          <a:effectLst/>
        </p:spPr>
        <p:txBody>
          <a:bodyPr>
            <a:normAutofit/>
          </a:bodyPr>
          <a:lstStyle/>
          <a:p>
            <a:pPr algn="ctr"/>
            <a:r>
              <a:rPr lang="ru-RU" sz="12000" b="1" dirty="0">
                <a:ln w="38100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Веселые стихи </a:t>
            </a:r>
            <a:r>
              <a:rPr lang="ru-RU" sz="12000" b="1" dirty="0" err="1">
                <a:ln w="38100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Б.Заходера</a:t>
            </a:r>
            <a:r>
              <a:rPr lang="ru-RU" sz="12000" b="1" dirty="0">
                <a:ln w="38100">
                  <a:solidFill>
                    <a:srgbClr val="D60093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</a:p>
        </p:txBody>
      </p:sp>
      <p:pic>
        <p:nvPicPr>
          <p:cNvPr id="7" name="Picture 2" descr="Книга гифки, анимированные GIF изображения книга - скачать гиф ...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949" y="4206621"/>
            <a:ext cx="2701177" cy="2025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84222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5236337" y="1603400"/>
            <a:ext cx="5855769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600" b="1" dirty="0"/>
              <a:t>Сегодняшний урок мы </a:t>
            </a:r>
          </a:p>
          <a:p>
            <a:pPr algn="ctr" eaLnBrk="1" hangingPunct="1"/>
            <a:r>
              <a:rPr lang="ru-RU" altLang="ru-RU" sz="3600" b="1" dirty="0"/>
              <a:t>посвятим </a:t>
            </a:r>
          </a:p>
          <a:p>
            <a:pPr algn="ctr" eaLnBrk="1" hangingPunct="1"/>
            <a:r>
              <a:rPr lang="ru-RU" altLang="ru-RU" sz="3600" b="1" dirty="0"/>
              <a:t>одному из любимейших </a:t>
            </a:r>
          </a:p>
          <a:p>
            <a:pPr algn="ctr" eaLnBrk="1" hangingPunct="1"/>
            <a:r>
              <a:rPr lang="ru-RU" altLang="ru-RU" sz="3600" b="1" dirty="0"/>
              <a:t>писателей страны –</a:t>
            </a:r>
          </a:p>
          <a:p>
            <a:pPr algn="ctr" eaLnBrk="1" hangingPunct="1"/>
            <a:r>
              <a:rPr lang="ru-RU" altLang="ru-RU" sz="3600" b="1" dirty="0"/>
              <a:t> Борису </a:t>
            </a:r>
            <a:r>
              <a:rPr lang="ru-RU" altLang="ru-RU" sz="3600" b="1" dirty="0" err="1"/>
              <a:t>Заходеру</a:t>
            </a:r>
            <a:r>
              <a:rPr lang="ru-RU" altLang="ru-RU" sz="3600" b="1" dirty="0"/>
              <a:t>.</a:t>
            </a:r>
          </a:p>
        </p:txBody>
      </p:sp>
      <p:pic>
        <p:nvPicPr>
          <p:cNvPr id="3" name="Picture 3" descr="http://go3.imgsmail.ru/imgpreview?key=33118e91b9de4f1d&amp;mb=imgdb_preview_2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777" y="1000836"/>
            <a:ext cx="3217862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78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527051" y="260351"/>
            <a:ext cx="11330516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/>
              <a:t>В детстве самым главным увлечением Заходера были животные.</a:t>
            </a:r>
          </a:p>
          <a:p>
            <a:pPr eaLnBrk="1" hangingPunct="1"/>
            <a:r>
              <a:rPr lang="ru-RU" altLang="ru-RU" sz="2400" b="1"/>
              <a:t>Он очень сильно любил читать и рано начал придумывать сказки, стихи, загадки.</a:t>
            </a:r>
          </a:p>
          <a:p>
            <a:pPr eaLnBrk="1" hangingPunct="1"/>
            <a:r>
              <a:rPr lang="ru-RU" altLang="ru-RU" sz="2400" b="1"/>
              <a:t>Борис Заходер не только поэт, но еще и сказочник. Героями его сказок становятся “братья наши меньшие” – птицы, звери, рыбы.</a:t>
            </a:r>
          </a:p>
        </p:txBody>
      </p:sp>
      <p:pic>
        <p:nvPicPr>
          <p:cNvPr id="17410" name="Picture 2" descr="http://img0.liveinternet.ru/images/attach/c/8/104/884/104884348_1378744592_biography_zahoder_photo_08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667" y="3113089"/>
            <a:ext cx="6741584" cy="3540125"/>
          </a:xfrm>
          <a:prstGeom prst="rect">
            <a:avLst/>
          </a:prstGeom>
          <a:noFill/>
          <a:ln w="38100" cap="sq">
            <a:solidFill>
              <a:srgbClr val="C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www.murzilka.org/upload/chitaem%20vmeste/Zahoder/golovasti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17" y="3213100"/>
            <a:ext cx="3299883" cy="3384550"/>
          </a:xfrm>
          <a:prstGeom prst="rect">
            <a:avLst/>
          </a:prstGeom>
          <a:noFill/>
          <a:ln w="38100" cap="sq">
            <a:solidFill>
              <a:srgbClr val="C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20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512</TotalTime>
  <Words>388</Words>
  <Application>Microsoft Office PowerPoint</Application>
  <PresentationFormat>Произвольный</PresentationFormat>
  <Paragraphs>74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Тема1</vt:lpstr>
      <vt:lpstr>Презентация PowerPoint</vt:lpstr>
      <vt:lpstr>Презентация PowerPoint</vt:lpstr>
      <vt:lpstr>Расшифруйте, что здесь написано.</vt:lpstr>
      <vt:lpstr>Презентация PowerPoint</vt:lpstr>
      <vt:lpstr>Стр. 127</vt:lpstr>
      <vt:lpstr>Стр. 128 Прочитайте текст</vt:lpstr>
      <vt:lpstr>Тема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Стр. 130-131 Прочитай и ответь на вопросы </vt:lpstr>
      <vt:lpstr>Презентация PowerPoint</vt:lpstr>
      <vt:lpstr>Посмотри видеоприложение к уроку</vt:lpstr>
      <vt:lpstr>Стр. 131-133 Прочитай и ответь на вопросы </vt:lpstr>
      <vt:lpstr>Стр. 136-138 Прочитай и ответь на вопросы </vt:lpstr>
      <vt:lpstr>Презентация PowerPoint</vt:lpstr>
      <vt:lpstr>Стр.130-133,136-138 1.Прочитать все стихотворения. 2.Одно выбрать и прочитать выразительно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Светлана</cp:lastModifiedBy>
  <cp:revision>26</cp:revision>
  <dcterms:created xsi:type="dcterms:W3CDTF">2020-04-04T21:54:33Z</dcterms:created>
  <dcterms:modified xsi:type="dcterms:W3CDTF">2020-04-14T10:30:58Z</dcterms:modified>
</cp:coreProperties>
</file>