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5" r:id="rId5"/>
    <p:sldId id="266" r:id="rId6"/>
    <p:sldId id="268" r:id="rId7"/>
    <p:sldId id="267" r:id="rId8"/>
    <p:sldId id="269" r:id="rId9"/>
    <p:sldId id="270" r:id="rId10"/>
    <p:sldId id="273" r:id="rId11"/>
    <p:sldId id="274" r:id="rId12"/>
    <p:sldId id="275" r:id="rId13"/>
    <p:sldId id="276" r:id="rId14"/>
    <p:sldId id="277" r:id="rId15"/>
    <p:sldId id="282" r:id="rId16"/>
    <p:sldId id="289" r:id="rId17"/>
    <p:sldId id="295" r:id="rId18"/>
    <p:sldId id="301" r:id="rId19"/>
    <p:sldId id="316"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BBA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3079" name="Picture 7" descr="E:\Borders\BackgroundLandscape\GCT00236.wmf"/>
          <p:cNvPicPr>
            <a:picLocks noChangeAspect="1" noChangeArrowheads="1"/>
          </p:cNvPicPr>
          <p:nvPr/>
        </p:nvPicPr>
        <p:blipFill>
          <a:blip r:embed="rId2" cstate="screen">
            <a:extLst>
              <a:ext uri="{28A0092B-C50C-407E-A947-70E740481C1C}">
                <a14:useLocalDpi xmlns:a14="http://schemas.microsoft.com/office/drawing/2010/main" xmlns="" val="0"/>
              </a:ext>
            </a:extLst>
          </a:blip>
          <a:srcRect b="2222"/>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074" name="Rectangle 2"/>
          <p:cNvSpPr>
            <a:spLocks noGrp="1" noChangeArrowheads="1"/>
          </p:cNvSpPr>
          <p:nvPr>
            <p:ph type="ctrTitle"/>
          </p:nvPr>
        </p:nvSpPr>
        <p:spPr>
          <a:xfrm>
            <a:off x="685800" y="381000"/>
            <a:ext cx="7772400" cy="3048000"/>
          </a:xfrm>
        </p:spPr>
        <p:txBody>
          <a:bodyPr/>
          <a:lstStyle>
            <a:lvl1pPr>
              <a:defRPr sz="5400"/>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1219200" y="3581400"/>
            <a:ext cx="6400800" cy="838200"/>
          </a:xfrm>
        </p:spPr>
        <p:txBody>
          <a:bodyPr/>
          <a:lstStyle>
            <a:lvl1pPr marL="0" indent="0" algn="ctr">
              <a:buFontTx/>
              <a:buNone/>
              <a:defRPr/>
            </a:lvl1pPr>
          </a:lstStyle>
          <a:p>
            <a:pPr lvl="0"/>
            <a:r>
              <a:rPr lang="ru-RU" noProof="0" smtClean="0"/>
              <a:t>Образец подзаголовка</a:t>
            </a:r>
            <a:endParaRPr lang="en-US" noProof="0" smtClean="0"/>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278F5C0C-CDB2-4E5D-B368-C58E6CABB64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EF3FB41-B273-4CDC-8CB1-E330B830A5CB}" type="slidenum">
              <a:rPr lang="en-US"/>
              <a:pPr/>
              <a:t>‹#›</a:t>
            </a:fld>
            <a:endParaRPr lang="en-US"/>
          </a:p>
        </p:txBody>
      </p:sp>
    </p:spTree>
    <p:extLst>
      <p:ext uri="{BB962C8B-B14F-4D97-AF65-F5344CB8AC3E}">
        <p14:creationId xmlns:p14="http://schemas.microsoft.com/office/powerpoint/2010/main" xmlns="" val="1139086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44403DE4-B6E5-4161-A783-5031970CB949}" type="slidenum">
              <a:rPr lang="en-US"/>
              <a:pPr/>
              <a:t>‹#›</a:t>
            </a:fld>
            <a:endParaRPr lang="en-US"/>
          </a:p>
        </p:txBody>
      </p:sp>
    </p:spTree>
    <p:extLst>
      <p:ext uri="{BB962C8B-B14F-4D97-AF65-F5344CB8AC3E}">
        <p14:creationId xmlns:p14="http://schemas.microsoft.com/office/powerpoint/2010/main" xmlns="" val="60779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ACD82327-BACC-4CD5-AEE5-7D6E04A3B144}" type="slidenum">
              <a:rPr lang="en-US"/>
              <a:pPr/>
              <a:t>‹#›</a:t>
            </a:fld>
            <a:endParaRPr lang="en-US"/>
          </a:p>
        </p:txBody>
      </p:sp>
    </p:spTree>
    <p:extLst>
      <p:ext uri="{BB962C8B-B14F-4D97-AF65-F5344CB8AC3E}">
        <p14:creationId xmlns:p14="http://schemas.microsoft.com/office/powerpoint/2010/main" xmlns="" val="398139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78A2647-5148-4F7E-B776-DE46877A4295}" type="slidenum">
              <a:rPr lang="en-US"/>
              <a:pPr/>
              <a:t>‹#›</a:t>
            </a:fld>
            <a:endParaRPr lang="en-US"/>
          </a:p>
        </p:txBody>
      </p:sp>
    </p:spTree>
    <p:extLst>
      <p:ext uri="{BB962C8B-B14F-4D97-AF65-F5344CB8AC3E}">
        <p14:creationId xmlns:p14="http://schemas.microsoft.com/office/powerpoint/2010/main" xmlns="" val="166769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E9DDDFA3-7B78-408F-A9F1-344B16471267}" type="slidenum">
              <a:rPr lang="en-US"/>
              <a:pPr/>
              <a:t>‹#›</a:t>
            </a:fld>
            <a:endParaRPr lang="en-US"/>
          </a:p>
        </p:txBody>
      </p:sp>
    </p:spTree>
    <p:extLst>
      <p:ext uri="{BB962C8B-B14F-4D97-AF65-F5344CB8AC3E}">
        <p14:creationId xmlns:p14="http://schemas.microsoft.com/office/powerpoint/2010/main" xmlns="" val="109278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7D442866-3728-4416-9D49-F2640A16FBBB}" type="slidenum">
              <a:rPr lang="en-US"/>
              <a:pPr/>
              <a:t>‹#›</a:t>
            </a:fld>
            <a:endParaRPr lang="en-US"/>
          </a:p>
        </p:txBody>
      </p:sp>
    </p:spTree>
    <p:extLst>
      <p:ext uri="{BB962C8B-B14F-4D97-AF65-F5344CB8AC3E}">
        <p14:creationId xmlns:p14="http://schemas.microsoft.com/office/powerpoint/2010/main" xmlns="" val="1625019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F57FA827-4975-4930-820E-610BB7A5C4C5}" type="slidenum">
              <a:rPr lang="en-US"/>
              <a:pPr/>
              <a:t>‹#›</a:t>
            </a:fld>
            <a:endParaRPr lang="en-US"/>
          </a:p>
        </p:txBody>
      </p:sp>
    </p:spTree>
    <p:extLst>
      <p:ext uri="{BB962C8B-B14F-4D97-AF65-F5344CB8AC3E}">
        <p14:creationId xmlns:p14="http://schemas.microsoft.com/office/powerpoint/2010/main" xmlns="" val="287838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E4BEEB83-1591-4049-B5D1-DFC20377D773}" type="slidenum">
              <a:rPr lang="en-US"/>
              <a:pPr/>
              <a:t>‹#›</a:t>
            </a:fld>
            <a:endParaRPr lang="en-US"/>
          </a:p>
        </p:txBody>
      </p:sp>
    </p:spTree>
    <p:extLst>
      <p:ext uri="{BB962C8B-B14F-4D97-AF65-F5344CB8AC3E}">
        <p14:creationId xmlns:p14="http://schemas.microsoft.com/office/powerpoint/2010/main" xmlns="" val="3927613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CBD0029A-1342-4A5A-8B75-CFF222C07284}" type="slidenum">
              <a:rPr lang="en-US"/>
              <a:pPr/>
              <a:t>‹#›</a:t>
            </a:fld>
            <a:endParaRPr lang="en-US"/>
          </a:p>
        </p:txBody>
      </p:sp>
    </p:spTree>
    <p:extLst>
      <p:ext uri="{BB962C8B-B14F-4D97-AF65-F5344CB8AC3E}">
        <p14:creationId xmlns:p14="http://schemas.microsoft.com/office/powerpoint/2010/main" xmlns="" val="2611374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952C6685-C5F4-4911-9B95-D80AECE2D9E1}" type="slidenum">
              <a:rPr lang="en-US"/>
              <a:pPr/>
              <a:t>‹#›</a:t>
            </a:fld>
            <a:endParaRPr lang="en-US"/>
          </a:p>
        </p:txBody>
      </p:sp>
    </p:spTree>
    <p:extLst>
      <p:ext uri="{BB962C8B-B14F-4D97-AF65-F5344CB8AC3E}">
        <p14:creationId xmlns:p14="http://schemas.microsoft.com/office/powerpoint/2010/main" xmlns="" val="1612831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E:\Borders\BackgroundLandscape\GCT00236.wmf"/>
          <p:cNvPicPr>
            <a:picLocks noChangeAspect="1" noChangeArrowheads="1"/>
          </p:cNvPicPr>
          <p:nvPr/>
        </p:nvPicPr>
        <p:blipFill>
          <a:blip r:embed="rId13" cstate="screen">
            <a:extLst>
              <a:ext uri="{28A0092B-C50C-407E-A947-70E740481C1C}">
                <a14:useLocalDpi xmlns:a14="http://schemas.microsoft.com/office/drawing/2010/main" xmlns="" val="0"/>
              </a:ext>
            </a:extLst>
          </a:blip>
          <a:srcRect b="46765"/>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E:\Borders\BackgroundLandscape\GCT00236.wmf"/>
          <p:cNvPicPr>
            <a:picLocks noChangeAspect="1" noChangeArrowheads="1"/>
          </p:cNvPicPr>
          <p:nvPr/>
        </p:nvPicPr>
        <p:blipFill>
          <a:blip r:embed="rId14" cstate="screen">
            <a:extLst>
              <a:ext uri="{28A0092B-C50C-407E-A947-70E740481C1C}">
                <a14:useLocalDpi xmlns:a14="http://schemas.microsoft.com/office/drawing/2010/main" xmlns="" val="0"/>
              </a:ext>
            </a:extLst>
          </a:blip>
          <a:srcRect l="60834" t="60840" r="20833" b="18518"/>
          <a:stretch>
            <a:fillRect/>
          </a:stretch>
        </p:blipFill>
        <p:spPr bwMode="auto">
          <a:xfrm>
            <a:off x="7467600" y="5410200"/>
            <a:ext cx="1676400" cy="1447800"/>
          </a:xfrm>
          <a:prstGeom prst="rect">
            <a:avLst/>
          </a:prstGeom>
          <a:noFill/>
          <a:extLst>
            <a:ext uri="{909E8E84-426E-40DD-AFC4-6F175D3DCCD1}">
              <a14:hiddenFill xmlns:a14="http://schemas.microsoft.com/office/drawing/2010/main" xmlns="">
                <a:solidFill>
                  <a:srgbClr val="FFFFFF"/>
                </a:solidFill>
              </a14:hiddenFill>
            </a:ext>
          </a:extLst>
        </p:spPr>
      </p:pic>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8871D6B-7329-47D1-B8B0-39EF798CE52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_rels/slide19.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 Id="rId9" Type="http://schemas.openxmlformats.org/officeDocument/2006/relationships/image" Target="../media/image4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428860" y="785794"/>
            <a:ext cx="6169984" cy="2454836"/>
          </a:xfrm>
        </p:spPr>
        <p:txBody>
          <a:bodyPr/>
          <a:lstStyle/>
          <a:p>
            <a:r>
              <a:rPr lang="ru-RU" sz="4000" b="1" dirty="0" smtClean="0">
                <a:ln>
                  <a:solidFill>
                    <a:srgbClr val="FFC000"/>
                  </a:solidFill>
                </a:ln>
                <a:latin typeface="Arial Nova Cond Light" pitchFamily="34" charset="0"/>
              </a:rPr>
              <a:t>АППЛИКАЦИЯ КАК ВИД ИЗОБРАЗИТЕЛЬНОЙ ДЕЯТЕЛЬНОСТИ</a:t>
            </a:r>
            <a:endParaRPr lang="en-US" sz="4000" b="1" dirty="0">
              <a:ln>
                <a:solidFill>
                  <a:srgbClr val="FFC000"/>
                </a:solidFill>
              </a:ln>
              <a:latin typeface="Arial Nova Cond Light" pitchFamily="34" charset="0"/>
            </a:endParaRPr>
          </a:p>
        </p:txBody>
      </p:sp>
      <p:pic>
        <p:nvPicPr>
          <p:cNvPr id="69635" name="Picture 3" descr="C:\Users\Ириночка\Desktop\pic_140_140_jpg_5_100.jpg"/>
          <p:cNvPicPr>
            <a:picLocks noChangeAspect="1" noChangeArrowheads="1"/>
          </p:cNvPicPr>
          <p:nvPr/>
        </p:nvPicPr>
        <p:blipFill>
          <a:blip r:embed="rId2" cstate="screen"/>
          <a:srcRect/>
          <a:stretch>
            <a:fillRect/>
          </a:stretch>
        </p:blipFill>
        <p:spPr bwMode="auto">
          <a:xfrm>
            <a:off x="214282" y="214290"/>
            <a:ext cx="1778000" cy="1778000"/>
          </a:xfrm>
          <a:prstGeom prst="rect">
            <a:avLst/>
          </a:prstGeom>
          <a:noFill/>
        </p:spPr>
      </p:pic>
      <p:sp>
        <p:nvSpPr>
          <p:cNvPr id="5" name="TextBox 4"/>
          <p:cNvSpPr txBox="1"/>
          <p:nvPr/>
        </p:nvSpPr>
        <p:spPr>
          <a:xfrm>
            <a:off x="2428860" y="357166"/>
            <a:ext cx="6143668" cy="461665"/>
          </a:xfrm>
          <a:prstGeom prst="rect">
            <a:avLst/>
          </a:prstGeom>
          <a:noFill/>
        </p:spPr>
        <p:txBody>
          <a:bodyPr wrap="square" rtlCol="0">
            <a:spAutoFit/>
          </a:bodyPr>
          <a:lstStyle/>
          <a:p>
            <a:pPr algn="ctr"/>
            <a:r>
              <a:rPr lang="ru-RU" b="1" dirty="0" smtClean="0">
                <a:solidFill>
                  <a:srgbClr val="002060"/>
                </a:solidFill>
                <a:latin typeface="Arial Nova Cond Light" pitchFamily="34" charset="0"/>
              </a:rPr>
              <a:t>МДОУ «Детский сад «Медвежонок» г. Надым»</a:t>
            </a:r>
            <a:endParaRPr lang="ru-RU" b="1" dirty="0">
              <a:solidFill>
                <a:srgbClr val="002060"/>
              </a:solidFill>
              <a:latin typeface="Arial Nova Cond Light" pitchFamily="34" charset="0"/>
            </a:endParaRPr>
          </a:p>
        </p:txBody>
      </p:sp>
      <p:sp>
        <p:nvSpPr>
          <p:cNvPr id="6" name="TextBox 5"/>
          <p:cNvSpPr txBox="1"/>
          <p:nvPr/>
        </p:nvSpPr>
        <p:spPr>
          <a:xfrm>
            <a:off x="5929322" y="3214686"/>
            <a:ext cx="2857520" cy="830997"/>
          </a:xfrm>
          <a:prstGeom prst="rect">
            <a:avLst/>
          </a:prstGeom>
          <a:noFill/>
        </p:spPr>
        <p:txBody>
          <a:bodyPr wrap="square" rtlCol="0">
            <a:spAutoFit/>
          </a:bodyPr>
          <a:lstStyle/>
          <a:p>
            <a:r>
              <a:rPr lang="ru-RU" dirty="0" smtClean="0"/>
              <a:t>ШЕВЦОВА О.В.</a:t>
            </a:r>
          </a:p>
          <a:p>
            <a:r>
              <a:rPr lang="ru-RU" dirty="0" smtClean="0"/>
              <a:t>воспитатель</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4348" y="642918"/>
            <a:ext cx="7643866" cy="2585323"/>
          </a:xfrm>
          <a:prstGeom prst="rect">
            <a:avLst/>
          </a:prstGeom>
          <a:solidFill>
            <a:schemeClr val="bg1"/>
          </a:solidFill>
        </p:spPr>
        <p:txBody>
          <a:bodyPr wrap="square">
            <a:spAutoFit/>
          </a:bodyPr>
          <a:lstStyle/>
          <a:p>
            <a:pPr algn="just"/>
            <a:r>
              <a:rPr lang="ru-RU" sz="1800" b="1" dirty="0" smtClean="0">
                <a:latin typeface="Arial Nova Cond Light" pitchFamily="34" charset="0"/>
              </a:rPr>
              <a:t>     Вышивка </a:t>
            </a:r>
            <a:r>
              <a:rPr lang="ru-RU" sz="1800" b="1" dirty="0">
                <a:latin typeface="Arial Nova Cond Light" pitchFamily="34" charset="0"/>
              </a:rPr>
              <a:t>- широко распространенный вид декоративного искусства.</a:t>
            </a:r>
          </a:p>
          <a:p>
            <a:pPr algn="just"/>
            <a:r>
              <a:rPr lang="ru-RU" sz="1800" b="1" dirty="0" smtClean="0">
                <a:latin typeface="Arial Nova Cond Light" pitchFamily="34" charset="0"/>
              </a:rPr>
              <a:t>     Аппликация </a:t>
            </a:r>
            <a:r>
              <a:rPr lang="ru-RU" sz="1800" b="1" dirty="0">
                <a:latin typeface="Arial Nova Cond Light" pitchFamily="34" charset="0"/>
              </a:rPr>
              <a:t>из ткани - разновидность </a:t>
            </a:r>
            <a:r>
              <a:rPr lang="ru-RU" sz="1800" b="1" dirty="0" smtClean="0">
                <a:latin typeface="Arial Nova Cond Light" pitchFamily="34" charset="0"/>
              </a:rPr>
              <a:t>вышивки</a:t>
            </a:r>
            <a:r>
              <a:rPr lang="ru-RU" sz="1800" b="1" dirty="0">
                <a:latin typeface="Arial Nova Cond Light" pitchFamily="34" charset="0"/>
              </a:rPr>
              <a:t>. Вышивание аппликацией состоит в том, чтобы укреплять на определенном фоне из ткани куски другой ткани. Укрепляются аппликации из ткани либо пришиванием, либо приклеиванием. Аппликация из ткани может быть предметной, сюжетной и декоративной; одноцветной, двухцветной и многоцветной.</a:t>
            </a:r>
          </a:p>
          <a:p>
            <a:pPr algn="just"/>
            <a:r>
              <a:rPr lang="ru-RU" sz="1800" b="1" dirty="0" smtClean="0">
                <a:latin typeface="Arial Nova Cond Light" pitchFamily="34" charset="0"/>
              </a:rPr>
              <a:t>     Выполнение </a:t>
            </a:r>
            <a:r>
              <a:rPr lang="ru-RU" sz="1800" b="1" dirty="0">
                <a:latin typeface="Arial Nova Cond Light" pitchFamily="34" charset="0"/>
              </a:rPr>
              <a:t>аппликации из ткани требует определенных навыков. Во-первых, надо уметь резать ткань (ткань труднее резать, чем бумагу); во-вторых. Края у ткани могут осыпаться и осложнять работу.</a:t>
            </a:r>
          </a:p>
        </p:txBody>
      </p:sp>
      <p:pic>
        <p:nvPicPr>
          <p:cNvPr id="54274" name="Picture 2" descr="https://i.pinimg.com/736x/4f/d7/bf/4fd7bfdb6ec45d16a5a6f4303143a49b--dog-quilts-baby-quilts.jpg"/>
          <p:cNvPicPr>
            <a:picLocks noChangeAspect="1" noChangeArrowheads="1"/>
          </p:cNvPicPr>
          <p:nvPr/>
        </p:nvPicPr>
        <p:blipFill>
          <a:blip r:embed="rId2" cstate="screen"/>
          <a:srcRect/>
          <a:stretch>
            <a:fillRect/>
          </a:stretch>
        </p:blipFill>
        <p:spPr bwMode="auto">
          <a:xfrm>
            <a:off x="714348" y="3929066"/>
            <a:ext cx="2632790" cy="2428892"/>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54276" name="Picture 4" descr="https://i.pinimg.com/originals/24/a7/29/24a729cdd83581a536a3b3133ece0d8c.jpg"/>
          <p:cNvPicPr>
            <a:picLocks noChangeAspect="1" noChangeArrowheads="1"/>
          </p:cNvPicPr>
          <p:nvPr/>
        </p:nvPicPr>
        <p:blipFill>
          <a:blip r:embed="rId3" cstate="screen"/>
          <a:srcRect/>
          <a:stretch>
            <a:fillRect/>
          </a:stretch>
        </p:blipFill>
        <p:spPr bwMode="auto">
          <a:xfrm>
            <a:off x="4286248" y="4000504"/>
            <a:ext cx="2643206" cy="2283275"/>
          </a:xfrm>
          <a:prstGeom prst="rect">
            <a:avLst/>
          </a:prstGeom>
          <a:solidFill>
            <a:srgbClr val="FFFFFF">
              <a:shade val="85000"/>
            </a:srgbClr>
          </a:solidFill>
          <a:ln w="190500" cap="sq">
            <a:solidFill>
              <a:srgbClr val="00B05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3380647" y="78860"/>
            <a:ext cx="2219069" cy="400110"/>
          </a:xfrm>
          <a:prstGeom prst="rect">
            <a:avLst/>
          </a:prstGeom>
        </p:spPr>
        <p:txBody>
          <a:bodyPr wrap="none">
            <a:spAutoFit/>
          </a:bodyPr>
          <a:lstStyle/>
          <a:p>
            <a:pPr lvl="0"/>
            <a:r>
              <a:rPr lang="ru-RU" sz="2000" b="1" i="1" dirty="0" smtClean="0">
                <a:solidFill>
                  <a:srgbClr val="C00000"/>
                </a:solidFill>
                <a:latin typeface="Arial Nova Cond Light" pitchFamily="34" charset="0"/>
              </a:rPr>
              <a:t>Аппликация</a:t>
            </a:r>
            <a:r>
              <a:rPr lang="ru-RU" sz="1800" b="1" i="1" dirty="0" smtClean="0">
                <a:solidFill>
                  <a:srgbClr val="C00000"/>
                </a:solidFill>
                <a:latin typeface="Arial Nova Cond Light" pitchFamily="34" charset="0"/>
              </a:rPr>
              <a:t> </a:t>
            </a:r>
            <a:r>
              <a:rPr lang="ru-RU" sz="2000" b="1" i="1" dirty="0" smtClean="0">
                <a:solidFill>
                  <a:srgbClr val="C00000"/>
                </a:solidFill>
                <a:latin typeface="Arial Nova Cond Light" pitchFamily="34" charset="0"/>
              </a:rPr>
              <a:t>из </a:t>
            </a:r>
            <a:r>
              <a:rPr lang="ru-RU" sz="2000" b="1" i="1" dirty="0" smtClean="0">
                <a:solidFill>
                  <a:srgbClr val="C00000"/>
                </a:solidFill>
                <a:latin typeface="Arial Nova Cond Light" pitchFamily="34" charset="0"/>
              </a:rPr>
              <a:t>ткани</a:t>
            </a:r>
            <a:r>
              <a:rPr lang="ru-RU" sz="2000" b="1" dirty="0" smtClean="0">
                <a:solidFill>
                  <a:srgbClr val="C00000"/>
                </a:solidFill>
                <a:latin typeface="Arial Nova Cond Light" pitchFamily="34" charset="0"/>
              </a:rPr>
              <a:t> </a:t>
            </a:r>
            <a:endParaRPr lang="ru-RU" sz="2000" b="1" dirty="0">
              <a:solidFill>
                <a:srgbClr val="C00000"/>
              </a:solidFill>
              <a:latin typeface="Arial Nova Cond Light" pitchFamily="34" charset="0"/>
            </a:endParaRPr>
          </a:p>
        </p:txBody>
      </p:sp>
    </p:spTree>
    <p:extLst>
      <p:ext uri="{BB962C8B-B14F-4D97-AF65-F5344CB8AC3E}">
        <p14:creationId xmlns:p14="http://schemas.microsoft.com/office/powerpoint/2010/main" xmlns="" val="146474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785794"/>
            <a:ext cx="8070628" cy="3139321"/>
          </a:xfrm>
          <a:prstGeom prst="rect">
            <a:avLst/>
          </a:prstGeom>
          <a:solidFill>
            <a:schemeClr val="bg1"/>
          </a:solidFill>
        </p:spPr>
        <p:txBody>
          <a:bodyPr wrap="square">
            <a:spAutoFit/>
          </a:bodyPr>
          <a:lstStyle/>
          <a:p>
            <a:pPr algn="just"/>
            <a:r>
              <a:rPr lang="ru-RU" sz="1800" b="1" dirty="0" smtClean="0">
                <a:latin typeface="Arial Nova Cond Light" pitchFamily="34" charset="0"/>
              </a:rPr>
              <a:t>     Солома </a:t>
            </a:r>
            <a:r>
              <a:rPr lang="ru-RU" sz="1800" b="1" dirty="0">
                <a:latin typeface="Arial Nova Cond Light" pitchFamily="34" charset="0"/>
              </a:rPr>
              <a:t>как поделочный материал давно известна народным умельцам Белоруссии, Молдавии, Украины. Они изготовляли из нее различные вещи: циновки, сумки, коврики, игрушки. В Горьковской, Кировской областях соломой украшали самые разнообразные предметы: ларцы, шкатулки, рамки.</a:t>
            </a:r>
          </a:p>
          <a:p>
            <a:pPr algn="just"/>
            <a:r>
              <a:rPr lang="ru-RU" sz="1800" b="1" dirty="0" smtClean="0">
                <a:latin typeface="Arial Nova Cond Light" pitchFamily="34" charset="0"/>
              </a:rPr>
              <a:t>     Аппликации </a:t>
            </a:r>
            <a:r>
              <a:rPr lang="ru-RU" sz="1800" b="1" dirty="0">
                <a:latin typeface="Arial Nova Cond Light" pitchFamily="34" charset="0"/>
              </a:rPr>
              <a:t>из соломы необычайно привлекательны, они отливают золотом. Происходит это оттого, что солома имеет глянцевую поверхность и продольно расположенные волокна. Эти волокна максимально отражают свет только в определенном положении. Составленная из форм, находящихся под разными углами по отношению к свету. Аппликация передает неповторимую игру: блестит как золото. Аппликации из соломы прекрасно вписываются в интерьеры современных помещений. Сувениры из соломы - приятный подарок. Это могут быть картины, орнаментальные полосы, закладки для книг, шкатулки, рамки.</a:t>
            </a:r>
          </a:p>
        </p:txBody>
      </p:sp>
      <p:sp>
        <p:nvSpPr>
          <p:cNvPr id="3" name="Прямоугольник 2"/>
          <p:cNvSpPr/>
          <p:nvPr/>
        </p:nvSpPr>
        <p:spPr>
          <a:xfrm>
            <a:off x="3071802" y="285728"/>
            <a:ext cx="2714644" cy="400110"/>
          </a:xfrm>
          <a:prstGeom prst="rect">
            <a:avLst/>
          </a:prstGeom>
        </p:spPr>
        <p:txBody>
          <a:bodyPr wrap="square">
            <a:spAutoFit/>
          </a:bodyPr>
          <a:lstStyle/>
          <a:p>
            <a:pPr lvl="0"/>
            <a:r>
              <a:rPr lang="ru-RU" sz="2000" b="1" i="1" dirty="0" smtClean="0">
                <a:solidFill>
                  <a:srgbClr val="C00000"/>
                </a:solidFill>
                <a:latin typeface="Arial Nova Cond Light" pitchFamily="34" charset="0"/>
              </a:rPr>
              <a:t>Аппликация </a:t>
            </a:r>
            <a:r>
              <a:rPr lang="ru-RU" sz="2000" b="1" i="1" dirty="0" smtClean="0">
                <a:solidFill>
                  <a:srgbClr val="C00000"/>
                </a:solidFill>
                <a:latin typeface="Arial Nova Cond Light" pitchFamily="34" charset="0"/>
              </a:rPr>
              <a:t>из </a:t>
            </a:r>
            <a:r>
              <a:rPr lang="ru-RU" sz="2000" b="1" i="1" dirty="0" smtClean="0">
                <a:solidFill>
                  <a:srgbClr val="C00000"/>
                </a:solidFill>
                <a:latin typeface="Arial Nova Cond Light" pitchFamily="34" charset="0"/>
              </a:rPr>
              <a:t>соломы</a:t>
            </a:r>
            <a:endParaRPr lang="ru-RU" sz="2000" b="1" dirty="0">
              <a:solidFill>
                <a:srgbClr val="C00000"/>
              </a:solidFill>
              <a:latin typeface="Arial Nova Cond Light" pitchFamily="34" charset="0"/>
            </a:endParaRPr>
          </a:p>
        </p:txBody>
      </p:sp>
      <p:pic>
        <p:nvPicPr>
          <p:cNvPr id="53250" name="Picture 2" descr="https://ds02.infourok.ru/uploads/ex/04fd/0003394c-3c3ed670/hello_html_m33680525.png"/>
          <p:cNvPicPr>
            <a:picLocks noChangeAspect="1" noChangeArrowheads="1"/>
          </p:cNvPicPr>
          <p:nvPr/>
        </p:nvPicPr>
        <p:blipFill>
          <a:blip r:embed="rId2" cstate="screen"/>
          <a:srcRect l="6250" t="9024" r="6249" b="8875"/>
          <a:stretch>
            <a:fillRect/>
          </a:stretch>
        </p:blipFill>
        <p:spPr bwMode="auto">
          <a:xfrm>
            <a:off x="2071670" y="4071942"/>
            <a:ext cx="4000528" cy="2643206"/>
          </a:xfrm>
          <a:prstGeom prst="rect">
            <a:avLst/>
          </a:prstGeom>
          <a:noFill/>
        </p:spPr>
      </p:pic>
    </p:spTree>
    <p:extLst>
      <p:ext uri="{BB962C8B-B14F-4D97-AF65-F5344CB8AC3E}">
        <p14:creationId xmlns:p14="http://schemas.microsoft.com/office/powerpoint/2010/main" xmlns="" val="3501183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1142984"/>
            <a:ext cx="8786874" cy="2200602"/>
          </a:xfrm>
          <a:prstGeom prst="rect">
            <a:avLst/>
          </a:prstGeom>
          <a:solidFill>
            <a:schemeClr val="bg1"/>
          </a:solidFill>
        </p:spPr>
        <p:txBody>
          <a:bodyPr wrap="square">
            <a:spAutoFit/>
          </a:bodyPr>
          <a:lstStyle/>
          <a:p>
            <a:pPr algn="just"/>
            <a:r>
              <a:rPr lang="ru-RU" sz="2500" b="1" i="1" dirty="0" smtClean="0"/>
              <a:t>     </a:t>
            </a:r>
            <a:r>
              <a:rPr lang="ru-RU" sz="1600" b="1" dirty="0" smtClean="0">
                <a:latin typeface="Arial Nova Cond Light" pitchFamily="34" charset="0"/>
              </a:rPr>
              <a:t>В </a:t>
            </a:r>
            <a:r>
              <a:rPr lang="ru-RU" sz="1600" b="1" dirty="0">
                <a:latin typeface="Arial Nova Cond Light" pitchFamily="34" charset="0"/>
              </a:rPr>
              <a:t>настоящие время широкую популярность приобрела аппликация из цветов, травы, листьев, так называемая флористика. Работа с природным материалом вполне доступна учащимся и детям дошкольного возраста. Увлекательно, интересно и полезно общение с природой. Оно развивает творчество, мышление, наблюдательность, трудолюбие, художественный вкус. Какую богатую фантазию надо иметь, чтобы из листьев липы сделать яблоки или из осенних листьев осины грибы, из листьев тополя - деревья.</a:t>
            </a:r>
          </a:p>
          <a:p>
            <a:pPr algn="just"/>
            <a:r>
              <a:rPr lang="ru-RU" sz="1600" b="1" dirty="0" smtClean="0">
                <a:latin typeface="Arial Nova Cond Light" pitchFamily="34" charset="0"/>
              </a:rPr>
              <a:t>       Природа </a:t>
            </a:r>
            <a:r>
              <a:rPr lang="ru-RU" sz="1600" b="1" dirty="0">
                <a:latin typeface="Arial Nova Cond Light" pitchFamily="34" charset="0"/>
              </a:rPr>
              <a:t>нам дает неповторимое многообразие красок и совершенство готовых форм. Занятия с природным материалом способствует воспитанию у детей любви к родной природе, бережного к ней отношения. Полезны они еще и потому, что сбор и заготовка природного материала происходит на воздухе.</a:t>
            </a:r>
          </a:p>
        </p:txBody>
      </p:sp>
      <p:sp>
        <p:nvSpPr>
          <p:cNvPr id="3" name="Прямоугольник 2"/>
          <p:cNvSpPr/>
          <p:nvPr/>
        </p:nvSpPr>
        <p:spPr>
          <a:xfrm>
            <a:off x="1285852" y="428604"/>
            <a:ext cx="6643734" cy="477054"/>
          </a:xfrm>
          <a:prstGeom prst="rect">
            <a:avLst/>
          </a:prstGeom>
        </p:spPr>
        <p:txBody>
          <a:bodyPr wrap="square">
            <a:spAutoFit/>
          </a:bodyPr>
          <a:lstStyle/>
          <a:p>
            <a:pPr lvl="0" algn="ctr"/>
            <a:r>
              <a:rPr lang="ru-RU" sz="2500" b="1" i="1" dirty="0" smtClean="0">
                <a:solidFill>
                  <a:srgbClr val="C00000"/>
                </a:solidFill>
              </a:rPr>
              <a:t> </a:t>
            </a:r>
            <a:r>
              <a:rPr lang="ru-RU" sz="2500" b="1" i="1" dirty="0" smtClean="0">
                <a:solidFill>
                  <a:srgbClr val="C00000"/>
                </a:solidFill>
                <a:latin typeface="Arial Nova Cond Light" pitchFamily="34" charset="0"/>
              </a:rPr>
              <a:t>Аппликация из засушенных </a:t>
            </a:r>
            <a:r>
              <a:rPr lang="ru-RU" sz="2500" b="1" i="1" dirty="0" smtClean="0">
                <a:solidFill>
                  <a:srgbClr val="C00000"/>
                </a:solidFill>
                <a:latin typeface="Arial Nova Cond Light" pitchFamily="34" charset="0"/>
              </a:rPr>
              <a:t>растений</a:t>
            </a:r>
            <a:endParaRPr lang="ru-RU" sz="2500" b="1" dirty="0">
              <a:solidFill>
                <a:srgbClr val="C00000"/>
              </a:solidFill>
            </a:endParaRPr>
          </a:p>
        </p:txBody>
      </p:sp>
      <p:pic>
        <p:nvPicPr>
          <p:cNvPr id="52226" name="Picture 2" descr="https://mamamozhetvse.ru/wp-content/uploads/2016/08/sew42.jpg"/>
          <p:cNvPicPr>
            <a:picLocks noChangeAspect="1" noChangeArrowheads="1"/>
          </p:cNvPicPr>
          <p:nvPr/>
        </p:nvPicPr>
        <p:blipFill>
          <a:blip r:embed="rId2" cstate="screen"/>
          <a:srcRect/>
          <a:stretch>
            <a:fillRect/>
          </a:stretch>
        </p:blipFill>
        <p:spPr bwMode="auto">
          <a:xfrm>
            <a:off x="4500562" y="3500438"/>
            <a:ext cx="2476484" cy="3184758"/>
          </a:xfrm>
          <a:prstGeom prst="rect">
            <a:avLst/>
          </a:prstGeom>
          <a:noFill/>
        </p:spPr>
      </p:pic>
      <p:pic>
        <p:nvPicPr>
          <p:cNvPr id="52228" name="Picture 4" descr="https://cs6.livemaster.ru/storage/a4/2f/d082161b78c184b769ecdf2499ht.jpg"/>
          <p:cNvPicPr>
            <a:picLocks noChangeAspect="1" noChangeArrowheads="1"/>
          </p:cNvPicPr>
          <p:nvPr/>
        </p:nvPicPr>
        <p:blipFill>
          <a:blip r:embed="rId3" cstate="screen"/>
          <a:srcRect/>
          <a:stretch>
            <a:fillRect/>
          </a:stretch>
        </p:blipFill>
        <p:spPr bwMode="auto">
          <a:xfrm>
            <a:off x="1714480" y="3500438"/>
            <a:ext cx="2311091" cy="3205396"/>
          </a:xfrm>
          <a:prstGeom prst="rect">
            <a:avLst/>
          </a:prstGeom>
          <a:noFill/>
        </p:spPr>
      </p:pic>
    </p:spTree>
    <p:extLst>
      <p:ext uri="{BB962C8B-B14F-4D97-AF65-F5344CB8AC3E}">
        <p14:creationId xmlns:p14="http://schemas.microsoft.com/office/powerpoint/2010/main" xmlns="" val="3256468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1571612"/>
            <a:ext cx="7358114" cy="2554545"/>
          </a:xfrm>
          <a:prstGeom prst="rect">
            <a:avLst/>
          </a:prstGeom>
          <a:solidFill>
            <a:schemeClr val="bg1"/>
          </a:solidFill>
        </p:spPr>
        <p:txBody>
          <a:bodyPr wrap="square">
            <a:spAutoFit/>
          </a:bodyPr>
          <a:lstStyle/>
          <a:p>
            <a:pPr algn="just"/>
            <a:r>
              <a:rPr lang="ru-RU" sz="1600" b="1" dirty="0" smtClean="0">
                <a:latin typeface="Arial Nova Cond Light" pitchFamily="34" charset="0"/>
              </a:rPr>
              <a:t>       Аппликации </a:t>
            </a:r>
            <a:r>
              <a:rPr lang="ru-RU" sz="1600" b="1" dirty="0">
                <a:latin typeface="Arial Nova Cond Light" pitchFamily="34" charset="0"/>
              </a:rPr>
              <a:t>из тополиного пуха однотонные, они напоминают гризайли. Они нежные, воздушные и изящные.</a:t>
            </a:r>
          </a:p>
          <a:p>
            <a:pPr algn="just"/>
            <a:r>
              <a:rPr lang="ru-RU" sz="1600" b="1" dirty="0" smtClean="0">
                <a:latin typeface="Arial Nova Cond Light" pitchFamily="34" charset="0"/>
              </a:rPr>
              <a:t>      Аппликация </a:t>
            </a:r>
            <a:r>
              <a:rPr lang="ru-RU" sz="1600" b="1" dirty="0">
                <a:latin typeface="Arial Nova Cond Light" pitchFamily="34" charset="0"/>
              </a:rPr>
              <a:t>из тополиного пуха, как и аппликация из бумаги, может быть предметной, сюжетной и декоративной. Темы предметной аппликации разнообразны. Выбирая темы для аппликаций из пуха тополя, надо иметь в виду, что легче работать, если мало деталей и если они не мелкие. Животных, птиц, растения надо выбирать с пушистой фактурой: зайчата, котята, утята, цыплята, плюшевые игрушки, головки одуванчиков. Легче делать аппликации с черно - белых рисунков, контрастных фотографий. В сюжетной аппликации удаются зимние пейзажи, березовые рощи, рыбки в аквариуме, особенно вуалехвосты. Декоративные аппликации необычны, оригинальны. Это могут быть орнаменты, узоры на различных формах</a:t>
            </a:r>
            <a:r>
              <a:rPr lang="ru-RU" sz="1600" b="1" dirty="0" smtClean="0">
                <a:latin typeface="Arial Nova Cond Light" pitchFamily="34" charset="0"/>
              </a:rPr>
              <a:t>.</a:t>
            </a:r>
            <a:endParaRPr lang="ru-RU" sz="1600" b="1" dirty="0">
              <a:latin typeface="Arial Nova Cond Light" pitchFamily="34" charset="0"/>
            </a:endParaRPr>
          </a:p>
        </p:txBody>
      </p:sp>
      <p:sp>
        <p:nvSpPr>
          <p:cNvPr id="3" name="Прямоугольник 2"/>
          <p:cNvSpPr/>
          <p:nvPr/>
        </p:nvSpPr>
        <p:spPr>
          <a:xfrm>
            <a:off x="1714480" y="785794"/>
            <a:ext cx="5786478" cy="461665"/>
          </a:xfrm>
          <a:prstGeom prst="rect">
            <a:avLst/>
          </a:prstGeom>
        </p:spPr>
        <p:txBody>
          <a:bodyPr wrap="square">
            <a:spAutoFit/>
          </a:bodyPr>
          <a:lstStyle/>
          <a:p>
            <a:pPr lvl="0" algn="ctr"/>
            <a:r>
              <a:rPr lang="ru-RU" b="1" i="1" dirty="0" smtClean="0">
                <a:solidFill>
                  <a:srgbClr val="C00000"/>
                </a:solidFill>
                <a:latin typeface="Arial Nova Cond Light" pitchFamily="34" charset="0"/>
              </a:rPr>
              <a:t>Аппликация </a:t>
            </a:r>
            <a:r>
              <a:rPr lang="ru-RU" b="1" i="1" dirty="0" smtClean="0">
                <a:solidFill>
                  <a:srgbClr val="C00000"/>
                </a:solidFill>
                <a:latin typeface="Arial Nova Cond Light" pitchFamily="34" charset="0"/>
              </a:rPr>
              <a:t>из тополиного </a:t>
            </a:r>
            <a:r>
              <a:rPr lang="ru-RU" b="1" i="1" dirty="0" smtClean="0">
                <a:solidFill>
                  <a:srgbClr val="C00000"/>
                </a:solidFill>
                <a:latin typeface="Arial Nova Cond Light" pitchFamily="34" charset="0"/>
              </a:rPr>
              <a:t>пуха</a:t>
            </a:r>
            <a:endParaRPr lang="ru-RU" b="1" dirty="0" smtClean="0">
              <a:solidFill>
                <a:srgbClr val="C00000"/>
              </a:solidFill>
              <a:latin typeface="Arial Nova Cond Light" pitchFamily="34" charset="0"/>
            </a:endParaRPr>
          </a:p>
        </p:txBody>
      </p:sp>
      <p:pic>
        <p:nvPicPr>
          <p:cNvPr id="51202" name="Picture 2" descr="http://amurskdetsad17.ucoz.ru/foto/20140630_134849.jpg"/>
          <p:cNvPicPr>
            <a:picLocks noChangeAspect="1" noChangeArrowheads="1"/>
          </p:cNvPicPr>
          <p:nvPr/>
        </p:nvPicPr>
        <p:blipFill>
          <a:blip r:embed="rId2" cstate="screen"/>
          <a:srcRect/>
          <a:stretch>
            <a:fillRect/>
          </a:stretch>
        </p:blipFill>
        <p:spPr bwMode="auto">
          <a:xfrm>
            <a:off x="2786050" y="4286256"/>
            <a:ext cx="3143272" cy="2357454"/>
          </a:xfrm>
          <a:prstGeom prst="rect">
            <a:avLst/>
          </a:prstGeom>
          <a:noFill/>
        </p:spPr>
      </p:pic>
    </p:spTree>
    <p:extLst>
      <p:ext uri="{BB962C8B-B14F-4D97-AF65-F5344CB8AC3E}">
        <p14:creationId xmlns:p14="http://schemas.microsoft.com/office/powerpoint/2010/main" xmlns="" val="3244289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714356"/>
            <a:ext cx="7143800" cy="2923877"/>
          </a:xfrm>
          <a:prstGeom prst="rect">
            <a:avLst/>
          </a:prstGeom>
          <a:solidFill>
            <a:schemeClr val="bg1"/>
          </a:solidFill>
        </p:spPr>
        <p:txBody>
          <a:bodyPr wrap="square">
            <a:spAutoFit/>
          </a:bodyPr>
          <a:lstStyle/>
          <a:p>
            <a:pPr algn="just"/>
            <a:r>
              <a:rPr lang="ru-RU" b="1" i="1" dirty="0" smtClean="0">
                <a:solidFill>
                  <a:srgbClr val="C00000"/>
                </a:solidFill>
              </a:rPr>
              <a:t> </a:t>
            </a:r>
            <a:r>
              <a:rPr lang="ru-RU" b="1" i="1" dirty="0" smtClean="0">
                <a:solidFill>
                  <a:srgbClr val="C00000"/>
                </a:solidFill>
              </a:rPr>
              <a:t>    </a:t>
            </a:r>
            <a:r>
              <a:rPr lang="ru-RU" sz="1800" b="1" i="1" dirty="0" smtClean="0">
                <a:solidFill>
                  <a:srgbClr val="C00000"/>
                </a:solidFill>
                <a:latin typeface="Arial Nova Cond Light" pitchFamily="34" charset="0"/>
              </a:rPr>
              <a:t>Коллаж</a:t>
            </a:r>
            <a:r>
              <a:rPr lang="ru-RU" b="1" dirty="0" smtClean="0">
                <a:solidFill>
                  <a:srgbClr val="C00000"/>
                </a:solidFill>
              </a:rPr>
              <a:t> </a:t>
            </a:r>
            <a:r>
              <a:rPr lang="ru-RU" sz="1600" b="1" dirty="0">
                <a:latin typeface="Arial Nova Cond Light" pitchFamily="34" charset="0"/>
              </a:rPr>
              <a:t>(от фр. Со11аgе - приклеивание, наклейка) - техника и вид изобразительного искусства, заключается в создании животных и графических произведений путем наклеивания на какую - либо основу, материалов, различных по цвету и фактуре (ткань, веревка, кружево, кожа, бусы, дерево, кора, фольга, металл и др.). </a:t>
            </a:r>
            <a:endParaRPr lang="ru-RU" sz="1600" b="1" dirty="0" smtClean="0">
              <a:latin typeface="Arial Nova Cond Light" pitchFamily="34" charset="0"/>
            </a:endParaRPr>
          </a:p>
          <a:p>
            <a:pPr algn="just"/>
            <a:r>
              <a:rPr lang="ru-RU" sz="1600" b="1" dirty="0" smtClean="0">
                <a:latin typeface="Arial Nova Cond Light" pitchFamily="34" charset="0"/>
              </a:rPr>
              <a:t>В </a:t>
            </a:r>
            <a:r>
              <a:rPr lang="ru-RU" sz="1600" b="1" dirty="0">
                <a:latin typeface="Arial Nova Cond Light" pitchFamily="34" charset="0"/>
              </a:rPr>
              <a:t>отличие от аппликации коллаж допускает возможность применения объемных элементов в композиции, причем как целых объемов, так и их фрагментов (посуды, спортивного инвентаря, часов, монет, пластинок, обуви, перчаток, вееров шляп и др.).</a:t>
            </a:r>
          </a:p>
          <a:p>
            <a:pPr algn="just"/>
            <a:r>
              <a:rPr lang="ru-RU" sz="1600" b="1" dirty="0">
                <a:latin typeface="Arial Nova Cond Light" pitchFamily="34" charset="0"/>
              </a:rPr>
              <a:t>Причем художник может комбинировать разнообразные художественные техники; сочетать аппликацию и коллаж, вводить коллаж в красочный слой живописного полотна и др. И все это делается для того, чтобы создать неповторимый художественный образ, найти наиболее подходящие средства для воплощения замысла художника.</a:t>
            </a:r>
          </a:p>
        </p:txBody>
      </p:sp>
      <p:sp>
        <p:nvSpPr>
          <p:cNvPr id="3" name="Прямоугольник 2"/>
          <p:cNvSpPr/>
          <p:nvPr/>
        </p:nvSpPr>
        <p:spPr>
          <a:xfrm>
            <a:off x="4000496" y="285728"/>
            <a:ext cx="1118832" cy="461665"/>
          </a:xfrm>
          <a:prstGeom prst="rect">
            <a:avLst/>
          </a:prstGeom>
        </p:spPr>
        <p:txBody>
          <a:bodyPr wrap="none">
            <a:spAutoFit/>
          </a:bodyPr>
          <a:lstStyle/>
          <a:p>
            <a:r>
              <a:rPr lang="ru-RU" b="1" i="1" dirty="0" smtClean="0">
                <a:solidFill>
                  <a:srgbClr val="C00000"/>
                </a:solidFill>
                <a:latin typeface="Arial Nova Cond Light" pitchFamily="34" charset="0"/>
              </a:rPr>
              <a:t>Коллаж</a:t>
            </a:r>
            <a:r>
              <a:rPr lang="ru-RU" b="1" dirty="0" smtClean="0">
                <a:solidFill>
                  <a:srgbClr val="C00000"/>
                </a:solidFill>
                <a:latin typeface="Arial Nova Cond Light" pitchFamily="34" charset="0"/>
              </a:rPr>
              <a:t> </a:t>
            </a:r>
            <a:endParaRPr lang="ru-RU" dirty="0">
              <a:latin typeface="Arial Nova Cond Light" pitchFamily="34" charset="0"/>
            </a:endParaRPr>
          </a:p>
        </p:txBody>
      </p:sp>
      <p:pic>
        <p:nvPicPr>
          <p:cNvPr id="50178" name="Picture 2" descr="https://i.pinimg.com/736x/41/57/1e/41571e292409904186a7f8362306579b.jpg"/>
          <p:cNvPicPr>
            <a:picLocks noChangeAspect="1" noChangeArrowheads="1"/>
          </p:cNvPicPr>
          <p:nvPr/>
        </p:nvPicPr>
        <p:blipFill>
          <a:blip r:embed="rId2" cstate="screen"/>
          <a:srcRect/>
          <a:stretch>
            <a:fillRect/>
          </a:stretch>
        </p:blipFill>
        <p:spPr bwMode="auto">
          <a:xfrm>
            <a:off x="2857488" y="3786190"/>
            <a:ext cx="3166653" cy="2783729"/>
          </a:xfrm>
          <a:prstGeom prst="rect">
            <a:avLst/>
          </a:prstGeom>
          <a:noFill/>
        </p:spPr>
      </p:pic>
    </p:spTree>
    <p:extLst>
      <p:ext uri="{BB962C8B-B14F-4D97-AF65-F5344CB8AC3E}">
        <p14:creationId xmlns:p14="http://schemas.microsoft.com/office/powerpoint/2010/main" xmlns="" val="2086240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34" y="142852"/>
            <a:ext cx="5102223"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из </a:t>
            </a:r>
            <a:r>
              <a:rPr lang="ru-RU" b="1" cap="none" spc="0" dirty="0" smtClean="0">
                <a:ln w="11430"/>
                <a:solidFill>
                  <a:srgbClr val="C00000"/>
                </a:solidFill>
                <a:latin typeface="Arial Nova Cond Light" pitchFamily="34" charset="0"/>
              </a:rPr>
              <a:t>цветной </a:t>
            </a:r>
            <a:r>
              <a:rPr lang="ru-RU" b="1" cap="none" spc="0" dirty="0" smtClean="0">
                <a:ln w="11430"/>
                <a:solidFill>
                  <a:srgbClr val="C00000"/>
                </a:solidFill>
                <a:latin typeface="Arial Nova Cond Light" pitchFamily="34" charset="0"/>
              </a:rPr>
              <a:t>бумаги и </a:t>
            </a:r>
            <a:r>
              <a:rPr lang="ru-RU" b="1" cap="none" spc="0" dirty="0" smtClean="0">
                <a:ln w="11430"/>
                <a:solidFill>
                  <a:srgbClr val="C00000"/>
                </a:solidFill>
                <a:latin typeface="Arial Nova Cond Light" pitchFamily="34" charset="0"/>
              </a:rPr>
              <a:t>картона</a:t>
            </a:r>
            <a:endParaRPr lang="ru-RU" b="1" cap="none" spc="0" dirty="0">
              <a:ln w="11430"/>
              <a:solidFill>
                <a:srgbClr val="C00000"/>
              </a:solidFill>
              <a:latin typeface="Arial Nova Cond Light" pitchFamily="34" charset="0"/>
            </a:endParaRPr>
          </a:p>
        </p:txBody>
      </p:sp>
      <p:pic>
        <p:nvPicPr>
          <p:cNvPr id="3" name="Рисунок 2" descr="http://s019.radikal.ru/i641/1206/d2/2e8f127db60f.jpg"/>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214282" y="928670"/>
            <a:ext cx="2571768" cy="2357430"/>
          </a:xfrm>
          <a:prstGeom prst="rect">
            <a:avLst/>
          </a:prstGeom>
          <a:noFill/>
          <a:ln>
            <a:noFill/>
          </a:ln>
        </p:spPr>
      </p:pic>
      <p:pic>
        <p:nvPicPr>
          <p:cNvPr id="5" name="Рисунок 4" descr="http://creative.detsky-mir.com/uploads/images/b/3/7/8/2/2f98fd88c3.jpg"/>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142976" y="3429000"/>
            <a:ext cx="1739448" cy="2857520"/>
          </a:xfrm>
          <a:prstGeom prst="rect">
            <a:avLst/>
          </a:prstGeom>
          <a:noFill/>
          <a:ln>
            <a:noFill/>
          </a:ln>
        </p:spPr>
      </p:pic>
      <p:pic>
        <p:nvPicPr>
          <p:cNvPr id="6" name="Рисунок 5" descr="http://detsky-mir.com/uploads/images/1/f/0/a/2/d56e399f2c.jpg"/>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3929058" y="4429132"/>
            <a:ext cx="2500330" cy="1785926"/>
          </a:xfrm>
          <a:prstGeom prst="rect">
            <a:avLst/>
          </a:prstGeom>
          <a:noFill/>
          <a:ln>
            <a:noFill/>
          </a:ln>
        </p:spPr>
      </p:pic>
      <p:pic>
        <p:nvPicPr>
          <p:cNvPr id="7" name="Рисунок 6" descr="http://stat19.privet.ru/lr/0b16c61bf92ee01dad00c726c6038cdd"/>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3571868" y="1000108"/>
            <a:ext cx="3429024" cy="2857520"/>
          </a:xfrm>
          <a:prstGeom prst="rect">
            <a:avLst/>
          </a:prstGeom>
          <a:noFill/>
          <a:ln>
            <a:noFill/>
          </a:ln>
        </p:spPr>
      </p:pic>
    </p:spTree>
    <p:extLst>
      <p:ext uri="{BB962C8B-B14F-4D97-AF65-F5344CB8AC3E}">
        <p14:creationId xmlns:p14="http://schemas.microsoft.com/office/powerpoint/2010/main" xmlns="" val="1061773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4875570"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Аппликация </a:t>
            </a:r>
            <a:r>
              <a:rPr lang="ru-RU" b="1" dirty="0" smtClean="0">
                <a:ln w="11430"/>
                <a:solidFill>
                  <a:srgbClr val="C00000"/>
                </a:solidFill>
                <a:effectLst>
                  <a:outerShdw blurRad="80000" dist="40000" dir="5040000" algn="tl">
                    <a:srgbClr val="000000">
                      <a:alpha val="30000"/>
                    </a:srgbClr>
                  </a:outerShdw>
                </a:effectLst>
                <a:latin typeface="Arial Nova Cond Light" pitchFamily="34" charset="0"/>
              </a:rPr>
              <a:t>(</a:t>
            </a:r>
            <a:r>
              <a:rPr lang="ru-RU" b="1" dirty="0" smtClean="0">
                <a:ln w="11430"/>
                <a:solidFill>
                  <a:srgbClr val="C00000"/>
                </a:solidFill>
                <a:effectLst>
                  <a:outerShdw blurRad="80000" dist="40000" dir="5040000" algn="tl">
                    <a:srgbClr val="000000">
                      <a:alpha val="30000"/>
                    </a:srgbClr>
                  </a:outerShdw>
                </a:effectLst>
                <a:latin typeface="Arial Nova Cond Light" pitchFamily="34" charset="0"/>
              </a:rPr>
              <a:t>текстильные материалы)</a:t>
            </a:r>
            <a:endParaRPr lang="ru-RU" b="1" cap="none" spc="0" dirty="0">
              <a:ln w="11430"/>
              <a:solidFill>
                <a:srgbClr val="C00000"/>
              </a:solidFill>
              <a:effectLst>
                <a:outerShdw blurRad="80000" dist="40000" dir="5040000" algn="tl">
                  <a:srgbClr val="000000">
                    <a:alpha val="30000"/>
                  </a:srgbClr>
                </a:outerShdw>
              </a:effectLst>
              <a:latin typeface="Arial Nova Cond Light" pitchFamily="34" charset="0"/>
            </a:endParaRPr>
          </a:p>
        </p:txBody>
      </p:sp>
      <p:pic>
        <p:nvPicPr>
          <p:cNvPr id="3" name="Рисунок 2" descr="http://go3.imgsmail.ru/imgpreview?key=41f64887f48a307d&amp;mb=imgdb_preview_523"/>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714480" y="1142984"/>
            <a:ext cx="2500330" cy="2071702"/>
          </a:xfrm>
          <a:prstGeom prst="rect">
            <a:avLst/>
          </a:prstGeom>
          <a:noFill/>
          <a:ln>
            <a:noFill/>
          </a:ln>
        </p:spPr>
      </p:pic>
      <p:pic>
        <p:nvPicPr>
          <p:cNvPr id="4" name="Рисунок 3" descr="http://podelkidetskie.ru/wp-content/uploads/2013/08/2.png"/>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714348" y="3571876"/>
            <a:ext cx="2714612" cy="1857388"/>
          </a:xfrm>
          <a:prstGeom prst="rect">
            <a:avLst/>
          </a:prstGeom>
          <a:noFill/>
          <a:ln>
            <a:noFill/>
          </a:ln>
        </p:spPr>
      </p:pic>
      <p:pic>
        <p:nvPicPr>
          <p:cNvPr id="5" name="Рисунок 4" descr="http://img0.liveinternet.ru/images/attach/c/2/65/387/65387880_photo173.jpg"/>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429256" y="1071546"/>
            <a:ext cx="3357586" cy="2286016"/>
          </a:xfrm>
          <a:prstGeom prst="rect">
            <a:avLst/>
          </a:prstGeom>
          <a:noFill/>
          <a:ln>
            <a:noFill/>
          </a:ln>
        </p:spPr>
      </p:pic>
      <p:pic>
        <p:nvPicPr>
          <p:cNvPr id="6" name="Рисунок 5" descr="http://img1.liveinternet.ru/images/attach/c/2/65/387/65387367_8e47251f3d4af963236b8a01ad9abc88_thumb_640.jpg"/>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3857620" y="4214818"/>
            <a:ext cx="3286116" cy="2357454"/>
          </a:xfrm>
          <a:prstGeom prst="rect">
            <a:avLst/>
          </a:prstGeom>
          <a:noFill/>
          <a:ln>
            <a:noFill/>
          </a:ln>
        </p:spPr>
      </p:pic>
    </p:spTree>
    <p:extLst>
      <p:ext uri="{BB962C8B-B14F-4D97-AF65-F5344CB8AC3E}">
        <p14:creationId xmlns:p14="http://schemas.microsoft.com/office/powerpoint/2010/main" xmlns="" val="1440244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6083481"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Аппликация </a:t>
            </a:r>
            <a:r>
              <a:rPr lang="ru-RU" b="1" dirty="0" smtClean="0">
                <a:ln w="11430"/>
                <a:solidFill>
                  <a:srgbClr val="C00000"/>
                </a:solidFill>
                <a:effectLst>
                  <a:outerShdw blurRad="80000" dist="40000" dir="5040000" algn="tl">
                    <a:srgbClr val="000000">
                      <a:alpha val="30000"/>
                    </a:srgbClr>
                  </a:outerShdw>
                </a:effectLst>
                <a:latin typeface="Arial Nova Cond Light" pitchFamily="34" charset="0"/>
              </a:rPr>
              <a:t>из геометрических </a:t>
            </a: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фигур</a:t>
            </a:r>
            <a:endParaRPr lang="ru-RU" b="1" cap="none" spc="0" dirty="0">
              <a:ln w="11430"/>
              <a:solidFill>
                <a:srgbClr val="C00000"/>
              </a:solidFill>
              <a:effectLst>
                <a:outerShdw blurRad="80000" dist="40000" dir="5040000" algn="tl">
                  <a:srgbClr val="000000">
                    <a:alpha val="30000"/>
                  </a:srgbClr>
                </a:outerShdw>
              </a:effectLst>
              <a:latin typeface="Arial Nova Cond Light" pitchFamily="34" charset="0"/>
            </a:endParaRPr>
          </a:p>
        </p:txBody>
      </p:sp>
      <p:pic>
        <p:nvPicPr>
          <p:cNvPr id="3" name="Рисунок 2" descr="http://ruhandmade.com/uploads/taginator/Feb-2013/podelki_novogodnie_iz_geometricheskih_figur.jpg"/>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42910" y="1500174"/>
            <a:ext cx="1952622" cy="1857364"/>
          </a:xfrm>
          <a:prstGeom prst="rect">
            <a:avLst/>
          </a:prstGeom>
          <a:noFill/>
          <a:ln>
            <a:noFill/>
          </a:ln>
        </p:spPr>
      </p:pic>
      <p:pic>
        <p:nvPicPr>
          <p:cNvPr id="4" name="Рисунок 3" descr="http://luntiki.ru/uploads/images/6/d/2/0/5/9269256bd9.jpg"/>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785786" y="4071942"/>
            <a:ext cx="2214578" cy="1643074"/>
          </a:xfrm>
          <a:prstGeom prst="rect">
            <a:avLst/>
          </a:prstGeom>
          <a:noFill/>
          <a:ln>
            <a:noFill/>
          </a:ln>
        </p:spPr>
      </p:pic>
      <p:pic>
        <p:nvPicPr>
          <p:cNvPr id="5" name="Рисунок 4" descr="http://luntiki.ru/uploads/images/c/b/9/8/5/4a3e1899cb.jpg"/>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6072198" y="1071546"/>
            <a:ext cx="2428892" cy="1643074"/>
          </a:xfrm>
          <a:prstGeom prst="rect">
            <a:avLst/>
          </a:prstGeom>
          <a:noFill/>
          <a:ln>
            <a:noFill/>
          </a:ln>
        </p:spPr>
      </p:pic>
      <p:pic>
        <p:nvPicPr>
          <p:cNvPr id="6" name="Рисунок 5" descr="http://nattik.ru/wp-content/uploads/2010/01/otrew_i_kley4.jpg"/>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3000364" y="1785926"/>
            <a:ext cx="2786050" cy="1714488"/>
          </a:xfrm>
          <a:prstGeom prst="rect">
            <a:avLst/>
          </a:prstGeom>
          <a:noFill/>
          <a:ln>
            <a:noFill/>
          </a:ln>
        </p:spPr>
      </p:pic>
      <p:pic>
        <p:nvPicPr>
          <p:cNvPr id="9" name="Рисунок 8" descr="http://luntiki.ru/uploads/images/7/1/f/c/5/8747e3eb05.jpg"/>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4357686" y="4286256"/>
            <a:ext cx="2737444" cy="2428892"/>
          </a:xfrm>
          <a:prstGeom prst="rect">
            <a:avLst/>
          </a:prstGeom>
          <a:noFill/>
          <a:ln>
            <a:noFill/>
          </a:ln>
        </p:spPr>
      </p:pic>
    </p:spTree>
    <p:extLst>
      <p:ext uri="{BB962C8B-B14F-4D97-AF65-F5344CB8AC3E}">
        <p14:creationId xmlns:p14="http://schemas.microsoft.com/office/powerpoint/2010/main" xmlns="" val="3156051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5715040"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a:t>
            </a:r>
            <a:r>
              <a:rPr lang="ru-RU" b="1" cap="none" spc="0" dirty="0" smtClean="0">
                <a:ln w="11430"/>
                <a:solidFill>
                  <a:srgbClr val="C00000"/>
                </a:solidFill>
                <a:latin typeface="Arial Nova Cond Light" pitchFamily="34" charset="0"/>
              </a:rPr>
              <a:t>из природных материалов</a:t>
            </a:r>
            <a:endParaRPr lang="ru-RU" b="1" cap="none" spc="0" dirty="0">
              <a:ln w="11430"/>
              <a:solidFill>
                <a:srgbClr val="C00000"/>
              </a:solidFill>
              <a:latin typeface="Arial Nova Cond Light" pitchFamily="34" charset="0"/>
            </a:endParaRPr>
          </a:p>
        </p:txBody>
      </p:sp>
      <p:pic>
        <p:nvPicPr>
          <p:cNvPr id="3" name="Picture 2" descr="http://vtemu.by/wp-content/uploads/2014/09/832.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57159" y="1214422"/>
            <a:ext cx="1857388" cy="1393041"/>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descr="Технология выполнения аппликации"/>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571736" y="1214422"/>
            <a:ext cx="1746276" cy="200026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http://img3.imgbb.ru/8/5/8/85810ca45c5a67f9cc92602ad52ee6a8.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357818" y="5000636"/>
            <a:ext cx="1809731" cy="135729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http://062012.imgbb.ru/c/8/6/c8698ad90357c6cbb53b408ff353e67e.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3214678" y="5072074"/>
            <a:ext cx="1714480" cy="128586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http://s58.radikal.ru/i161/0905/7c/c691f8631ca7.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357158" y="2857496"/>
            <a:ext cx="1905014" cy="142876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http://go1.imgsmail.ru/imgpreview?key=5091515f46ff3c52&amp;mb=imgdb_preview_230"/>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428596" y="4572008"/>
            <a:ext cx="2381267" cy="178595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http://ejka.ru/uploads/images/f/6/c/b/42/0673131f02.jpg"/>
          <p:cNvPicPr>
            <a:picLocks noChangeAspect="1" noChangeArrowheads="1"/>
          </p:cNvPicPr>
          <p:nvPr/>
        </p:nvPicPr>
        <p:blipFill>
          <a:blip r:embed="rId8" cstate="screen">
            <a:extLst>
              <a:ext uri="{28A0092B-C50C-407E-A947-70E740481C1C}">
                <a14:useLocalDpi xmlns:a14="http://schemas.microsoft.com/office/drawing/2010/main" xmlns="" val="0"/>
              </a:ext>
            </a:extLst>
          </a:blip>
          <a:srcRect/>
          <a:stretch>
            <a:fillRect/>
          </a:stretch>
        </p:blipFill>
        <p:spPr bwMode="auto">
          <a:xfrm>
            <a:off x="4714876" y="1785926"/>
            <a:ext cx="1904982" cy="1428736"/>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http://radugamaster.ru/images/OlgaKrivoryhko/%20%20%20%2028.jpg"/>
          <p:cNvPicPr>
            <a:picLocks noChangeAspect="1" noChangeArrowheads="1"/>
          </p:cNvPicPr>
          <p:nvPr/>
        </p:nvPicPr>
        <p:blipFill>
          <a:blip r:embed="rId9" cstate="screen">
            <a:extLst>
              <a:ext uri="{28A0092B-C50C-407E-A947-70E740481C1C}">
                <a14:useLocalDpi xmlns:a14="http://schemas.microsoft.com/office/drawing/2010/main" xmlns="" val="0"/>
              </a:ext>
            </a:extLst>
          </a:blip>
          <a:srcRect/>
          <a:stretch>
            <a:fillRect/>
          </a:stretch>
        </p:blipFill>
        <p:spPr bwMode="auto">
          <a:xfrm>
            <a:off x="6858016" y="3071810"/>
            <a:ext cx="2143108" cy="16073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2166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6768751"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из бросового материала</a:t>
            </a:r>
            <a:endParaRPr lang="ru-RU" b="1" cap="none" spc="0" dirty="0">
              <a:ln w="11430"/>
              <a:solidFill>
                <a:srgbClr val="C00000"/>
              </a:solidFill>
              <a:latin typeface="Arial Nova Cond Light" pitchFamily="34" charset="0"/>
            </a:endParaRPr>
          </a:p>
        </p:txBody>
      </p:sp>
      <p:pic>
        <p:nvPicPr>
          <p:cNvPr id="4" name="Picture 2" descr="http://uchisonline.ru/wp-content/uploads/2014/06/75827085098679811.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214282" y="1071546"/>
            <a:ext cx="2476485" cy="185736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http://stranamasterov.ru/files/imagecache/orig_with_logo/i1006/Risunok1_1.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85720" y="3143248"/>
            <a:ext cx="2285984" cy="171448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4" descr="http://cluclu.ru/uploads/images/00/00/03/2011/01/03/9ec99e.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2928926" y="1071546"/>
            <a:ext cx="2476517" cy="185738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http://img0.liveinternet.ru/images/attach/c/7/94/850/94850954_Foto214.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714348" y="5000636"/>
            <a:ext cx="2190765" cy="164307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http://luntiki.ru/uploads/images/d/f/2/1/181/9950c56faf.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6715140" y="1428736"/>
            <a:ext cx="2263418" cy="190766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http://go1.imgsmail.ru/imgpreview?key=39ef5f0f7f0eb1c9&amp;mb=imgdb_preview_182"/>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3357554" y="4429132"/>
            <a:ext cx="2606905" cy="2231076"/>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http://ped-kopilka.ru/upload/blogs/2017_3a2b1205da6505d8464cea46c1fb68d9.jpg.jpg"/>
          <p:cNvPicPr>
            <a:picLocks noChangeAspect="1" noChangeArrowheads="1"/>
          </p:cNvPicPr>
          <p:nvPr/>
        </p:nvPicPr>
        <p:blipFill>
          <a:blip r:embed="rId8" cstate="screen">
            <a:extLst>
              <a:ext uri="{28A0092B-C50C-407E-A947-70E740481C1C}">
                <a14:useLocalDpi xmlns:a14="http://schemas.microsoft.com/office/drawing/2010/main" xmlns="" val="0"/>
              </a:ext>
            </a:extLst>
          </a:blip>
          <a:srcRect/>
          <a:stretch>
            <a:fillRect/>
          </a:stretch>
        </p:blipFill>
        <p:spPr bwMode="auto">
          <a:xfrm>
            <a:off x="7000892" y="3500438"/>
            <a:ext cx="1878190" cy="1695637"/>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2" descr="http://luntiki.ru/uploads/images/d/7/b/9/117/bccbf5d926.jpg"/>
          <p:cNvPicPr>
            <a:picLocks noChangeAspect="1" noChangeArrowheads="1"/>
          </p:cNvPicPr>
          <p:nvPr/>
        </p:nvPicPr>
        <p:blipFill>
          <a:blip r:embed="rId9" cstate="screen">
            <a:extLst>
              <a:ext uri="{28A0092B-C50C-407E-A947-70E740481C1C}">
                <a14:useLocalDpi xmlns:a14="http://schemas.microsoft.com/office/drawing/2010/main" xmlns="" val="0"/>
              </a:ext>
            </a:extLst>
          </a:blip>
          <a:srcRect/>
          <a:stretch>
            <a:fillRect/>
          </a:stretch>
        </p:blipFill>
        <p:spPr bwMode="auto">
          <a:xfrm>
            <a:off x="4929190" y="3000372"/>
            <a:ext cx="1648843" cy="13829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80501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33251" y="980728"/>
            <a:ext cx="8424936" cy="3539430"/>
          </a:xfrm>
          <a:prstGeom prst="rect">
            <a:avLst/>
          </a:prstGeom>
          <a:solidFill>
            <a:schemeClr val="bg1"/>
          </a:solidFill>
        </p:spPr>
        <p:txBody>
          <a:bodyPr wrap="square">
            <a:spAutoFit/>
          </a:bodyPr>
          <a:lstStyle/>
          <a:p>
            <a:r>
              <a:rPr lang="ru-RU" sz="3200" b="1" dirty="0">
                <a:latin typeface="Arial Nova Cond Light" pitchFamily="34" charset="0"/>
              </a:rPr>
              <a:t>Аппликация (от латинского applicatio - накладывание) - это способ создания художественных изображений из различных форм, фигур, вырезанных из какого-либо материала и наклеенных или нашитых на соответствующий фон. </a:t>
            </a:r>
            <a:endParaRPr lang="ru-RU" sz="3200" b="1" dirty="0" smtClean="0">
              <a:latin typeface="Arial Nova Cond Light" pitchFamily="34" charset="0"/>
            </a:endParaRPr>
          </a:p>
          <a:p>
            <a:endParaRPr lang="ru-RU" sz="3200" b="1" dirty="0"/>
          </a:p>
          <a:p>
            <a:endParaRPr lang="ru-RU" sz="3200" b="1" dirty="0"/>
          </a:p>
        </p:txBody>
      </p:sp>
    </p:spTree>
    <p:extLst>
      <p:ext uri="{BB962C8B-B14F-4D97-AF65-F5344CB8AC3E}">
        <p14:creationId xmlns:p14="http://schemas.microsoft.com/office/powerpoint/2010/main" xmlns="" val="2685242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86808" cy="3539430"/>
          </a:xfrm>
          <a:prstGeom prst="rect">
            <a:avLst/>
          </a:prstGeom>
          <a:solidFill>
            <a:schemeClr val="bg1"/>
          </a:solidFill>
        </p:spPr>
        <p:txBody>
          <a:bodyPr wrap="square">
            <a:spAutoFit/>
          </a:bodyPr>
          <a:lstStyle/>
          <a:p>
            <a:r>
              <a:rPr lang="ru-RU" sz="1600" b="1" i="1" u="sng" dirty="0">
                <a:solidFill>
                  <a:srgbClr val="C00000"/>
                </a:solidFill>
                <a:latin typeface="Arial Nova Cond Light" pitchFamily="34" charset="0"/>
              </a:rPr>
              <a:t>В предметной</a:t>
            </a:r>
            <a:r>
              <a:rPr lang="ru-RU" sz="1600" b="1" i="1" dirty="0">
                <a:latin typeface="Arial Nova Cond Light" pitchFamily="34" charset="0"/>
              </a:rPr>
              <a:t> </a:t>
            </a:r>
            <a:r>
              <a:rPr lang="ru-RU" sz="1600" b="1" dirty="0">
                <a:latin typeface="Arial Nova Cond Light" pitchFamily="34" charset="0"/>
              </a:rPr>
              <a:t>аппликации дети овладевают умением вырезать из бумаги и наклеивать на фон отдельные предметные изображения, которые в силу специфики деятельности передают несколько обобщенный, даже условный образ окружающих предметов или их отображений в игрушках, картинках, образцах народного </a:t>
            </a:r>
            <a:r>
              <a:rPr lang="ru-RU" sz="1600" b="1" dirty="0" smtClean="0">
                <a:latin typeface="Arial Nova Cond Light" pitchFamily="34" charset="0"/>
              </a:rPr>
              <a:t>искусства (1).</a:t>
            </a:r>
            <a:endParaRPr lang="ru-RU" sz="1600" b="1" dirty="0">
              <a:latin typeface="Arial Nova Cond Light" pitchFamily="34" charset="0"/>
            </a:endParaRPr>
          </a:p>
          <a:p>
            <a:r>
              <a:rPr lang="ru-RU" sz="1600" b="1" i="1" u="sng" dirty="0">
                <a:solidFill>
                  <a:srgbClr val="C00000"/>
                </a:solidFill>
                <a:latin typeface="Arial Nova Cond Light" pitchFamily="34" charset="0"/>
              </a:rPr>
              <a:t>Сюжетно-тематическая</a:t>
            </a:r>
            <a:r>
              <a:rPr lang="ru-RU" sz="1600" b="1" i="1" u="sng" dirty="0">
                <a:latin typeface="Arial Nova Cond Light" pitchFamily="34" charset="0"/>
              </a:rPr>
              <a:t> </a:t>
            </a:r>
            <a:r>
              <a:rPr lang="ru-RU" sz="1600" b="1" dirty="0">
                <a:latin typeface="Arial Nova Cond Light" pitchFamily="34" charset="0"/>
              </a:rPr>
              <a:t>аппликация предполагает наличие умения вырезать и наклеивать различные предметы во взаимосвязи в соответствии с темой или сюжетом (“цыпленок клюет зерна”, “рыбки плавают в аквариуме</a:t>
            </a:r>
            <a:r>
              <a:rPr lang="ru-RU" sz="1600" b="1" dirty="0" smtClean="0">
                <a:latin typeface="Arial Nova Cond Light" pitchFamily="34" charset="0"/>
              </a:rPr>
              <a:t>”).</a:t>
            </a:r>
          </a:p>
          <a:p>
            <a:r>
              <a:rPr lang="ru-RU" sz="1600" b="1" i="1" u="sng" dirty="0" smtClean="0">
                <a:solidFill>
                  <a:srgbClr val="C00000"/>
                </a:solidFill>
                <a:latin typeface="Arial Nova Cond Light" pitchFamily="34" charset="0"/>
              </a:rPr>
              <a:t>Декоративная</a:t>
            </a:r>
            <a:r>
              <a:rPr lang="ru-RU" sz="1600" b="1" i="1" dirty="0" smtClean="0">
                <a:solidFill>
                  <a:srgbClr val="C00000"/>
                </a:solidFill>
                <a:latin typeface="Arial Nova Cond Light" pitchFamily="34" charset="0"/>
              </a:rPr>
              <a:t> </a:t>
            </a:r>
            <a:r>
              <a:rPr lang="ru-RU" sz="1600" b="1" dirty="0" smtClean="0">
                <a:latin typeface="Arial Nova Cond Light" pitchFamily="34" charset="0"/>
              </a:rPr>
              <a:t>аппликация вид орнаментальной деятельности, во время которой дети овладевают умением вырезать и объединять различные элементы украшения (геометрические, растительные формы, обобщенные фигуры птиц, животных, человека) по законам ритма симметрии, используя яркие цветовые сопоставления. Здесь ребенок учится стилизовать, декоративно преобразовать реальные предметы, обобщать их строение, наделять образцы новыми качествами.</a:t>
            </a:r>
          </a:p>
          <a:p>
            <a:r>
              <a:rPr lang="ru-RU" sz="1600" b="1" dirty="0" smtClean="0">
                <a:latin typeface="Arial Nova Cond Light" pitchFamily="34" charset="0"/>
              </a:rPr>
              <a:t>Аппликация имеет большое значение для всестороннего развития и воспитания дошкольника.</a:t>
            </a:r>
          </a:p>
          <a:p>
            <a:endParaRPr lang="ru-RU" sz="1600" b="1" dirty="0">
              <a:latin typeface="Arial Nova Cond Light" pitchFamily="34" charset="0"/>
            </a:endParaRPr>
          </a:p>
        </p:txBody>
      </p:sp>
      <p:pic>
        <p:nvPicPr>
          <p:cNvPr id="66562" name="Picture 2" descr="https://i.pinimg.com/736x/9e/8c/6a/9e8c6ac9bd8ff92e21a7b3969270739b.jpg"/>
          <p:cNvPicPr>
            <a:picLocks noChangeAspect="1" noChangeArrowheads="1"/>
          </p:cNvPicPr>
          <p:nvPr/>
        </p:nvPicPr>
        <p:blipFill>
          <a:blip r:embed="rId2" cstate="screen"/>
          <a:srcRect/>
          <a:stretch>
            <a:fillRect/>
          </a:stretch>
        </p:blipFill>
        <p:spPr bwMode="auto">
          <a:xfrm>
            <a:off x="428596" y="4000504"/>
            <a:ext cx="1733009" cy="2309893"/>
          </a:xfrm>
          <a:prstGeom prst="rect">
            <a:avLst/>
          </a:prstGeom>
          <a:noFill/>
        </p:spPr>
      </p:pic>
      <p:sp>
        <p:nvSpPr>
          <p:cNvPr id="4" name="TextBox 3"/>
          <p:cNvSpPr txBox="1"/>
          <p:nvPr/>
        </p:nvSpPr>
        <p:spPr>
          <a:xfrm>
            <a:off x="214282" y="6357958"/>
            <a:ext cx="2214546"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предметная аппликация</a:t>
            </a:r>
            <a:endParaRPr lang="ru-RU" sz="1600" b="1" dirty="0">
              <a:solidFill>
                <a:srgbClr val="002060"/>
              </a:solidFill>
              <a:latin typeface="Arial Nova Cond Light" pitchFamily="34" charset="0"/>
            </a:endParaRPr>
          </a:p>
        </p:txBody>
      </p:sp>
      <p:pic>
        <p:nvPicPr>
          <p:cNvPr id="66564" name="Picture 4" descr="https://ds05.infourok.ru/uploads/ex/00c7/00133aa6-2df9162c/hello_html_6ed9aefa.jpg"/>
          <p:cNvPicPr>
            <a:picLocks noChangeAspect="1" noChangeArrowheads="1"/>
          </p:cNvPicPr>
          <p:nvPr/>
        </p:nvPicPr>
        <p:blipFill>
          <a:blip r:embed="rId3" cstate="screen"/>
          <a:srcRect/>
          <a:stretch>
            <a:fillRect/>
          </a:stretch>
        </p:blipFill>
        <p:spPr bwMode="auto">
          <a:xfrm>
            <a:off x="2285984" y="4143380"/>
            <a:ext cx="2786082" cy="2000264"/>
          </a:xfrm>
          <a:prstGeom prst="rect">
            <a:avLst/>
          </a:prstGeom>
          <a:noFill/>
        </p:spPr>
      </p:pic>
      <p:sp>
        <p:nvSpPr>
          <p:cNvPr id="6" name="TextBox 5"/>
          <p:cNvSpPr txBox="1"/>
          <p:nvPr/>
        </p:nvSpPr>
        <p:spPr>
          <a:xfrm>
            <a:off x="2285984" y="6286520"/>
            <a:ext cx="2857520"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сюжетно-тематическая аппликация</a:t>
            </a:r>
            <a:endParaRPr lang="ru-RU" sz="1600" b="1" dirty="0">
              <a:solidFill>
                <a:srgbClr val="002060"/>
              </a:solidFill>
              <a:latin typeface="Arial Nova Cond Light" pitchFamily="34" charset="0"/>
            </a:endParaRPr>
          </a:p>
        </p:txBody>
      </p:sp>
      <p:pic>
        <p:nvPicPr>
          <p:cNvPr id="66566" name="Picture 6" descr="https://fsd.multiurok.ru/html/2017/08/22/s_599c459e3023a/675912_6.jpeg"/>
          <p:cNvPicPr>
            <a:picLocks noChangeAspect="1" noChangeArrowheads="1"/>
          </p:cNvPicPr>
          <p:nvPr/>
        </p:nvPicPr>
        <p:blipFill>
          <a:blip r:embed="rId4" cstate="screen"/>
          <a:srcRect/>
          <a:stretch>
            <a:fillRect/>
          </a:stretch>
        </p:blipFill>
        <p:spPr bwMode="auto">
          <a:xfrm>
            <a:off x="5214942" y="4143380"/>
            <a:ext cx="2120389" cy="2143140"/>
          </a:xfrm>
          <a:prstGeom prst="rect">
            <a:avLst/>
          </a:prstGeom>
          <a:noFill/>
        </p:spPr>
      </p:pic>
      <p:sp>
        <p:nvSpPr>
          <p:cNvPr id="8" name="TextBox 7"/>
          <p:cNvSpPr txBox="1"/>
          <p:nvPr/>
        </p:nvSpPr>
        <p:spPr>
          <a:xfrm>
            <a:off x="5143504" y="6429396"/>
            <a:ext cx="2214578"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декоративная аппликация</a:t>
            </a:r>
            <a:endParaRPr lang="ru-RU" sz="1600" b="1" dirty="0">
              <a:solidFill>
                <a:srgbClr val="002060"/>
              </a:solidFill>
              <a:latin typeface="Arial Nova Cond Light" pitchFamily="34" charset="0"/>
            </a:endParaRPr>
          </a:p>
        </p:txBody>
      </p:sp>
    </p:spTree>
    <p:extLst>
      <p:ext uri="{BB962C8B-B14F-4D97-AF65-F5344CB8AC3E}">
        <p14:creationId xmlns:p14="http://schemas.microsoft.com/office/powerpoint/2010/main" xmlns="" val="2767233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785794"/>
            <a:ext cx="7772400" cy="1143000"/>
          </a:xfrm>
        </p:spPr>
        <p:txBody>
          <a:bodyPr/>
          <a:lstStyle/>
          <a:p>
            <a:r>
              <a:rPr lang="ru-RU" sz="3600" b="1" dirty="0" smtClean="0">
                <a:solidFill>
                  <a:srgbClr val="FF0000"/>
                </a:solidFill>
                <a:latin typeface="Arial Nova Cond Light" pitchFamily="34" charset="0"/>
              </a:rPr>
              <a:t>В обучении аппликации решаются следующие задачи:</a:t>
            </a:r>
            <a:endParaRPr lang="ru-RU" sz="3600" b="1" dirty="0">
              <a:solidFill>
                <a:srgbClr val="FF0000"/>
              </a:solidFill>
              <a:latin typeface="Arial Nova Cond Light" pitchFamily="34" charset="0"/>
            </a:endParaRPr>
          </a:p>
        </p:txBody>
      </p:sp>
      <p:sp>
        <p:nvSpPr>
          <p:cNvPr id="3" name="Прямоугольник 2"/>
          <p:cNvSpPr/>
          <p:nvPr/>
        </p:nvSpPr>
        <p:spPr>
          <a:xfrm>
            <a:off x="714348" y="2214554"/>
            <a:ext cx="8001057" cy="2954655"/>
          </a:xfrm>
          <a:prstGeom prst="rect">
            <a:avLst/>
          </a:prstGeom>
          <a:solidFill>
            <a:schemeClr val="bg1"/>
          </a:solidFill>
        </p:spPr>
        <p:txBody>
          <a:bodyPr wrap="square">
            <a:spAutoFit/>
          </a:bodyPr>
          <a:lstStyle/>
          <a:p>
            <a:pPr lvl="0"/>
            <a:r>
              <a:rPr lang="ru-RU" b="1" dirty="0" smtClean="0">
                <a:latin typeface="Arial Nova Cond Light" pitchFamily="34" charset="0"/>
              </a:rPr>
              <a:t>- </a:t>
            </a:r>
            <a:r>
              <a:rPr lang="ru-RU" sz="1800" b="1" dirty="0" smtClean="0">
                <a:latin typeface="Arial Nova Cond Light" pitchFamily="34" charset="0"/>
              </a:rPr>
              <a:t>составлять </a:t>
            </a:r>
            <a:r>
              <a:rPr lang="ru-RU" sz="1800" b="1" dirty="0">
                <a:latin typeface="Arial Nova Cond Light" pitchFamily="34" charset="0"/>
              </a:rPr>
              <a:t>декоративный узор из различных геометрических форм и растительных (листок, цветок) деталей, располагая их в определенном ритме на картонной или тканевой основе различной формы;</a:t>
            </a:r>
          </a:p>
          <a:p>
            <a:pPr lvl="0"/>
            <a:r>
              <a:rPr lang="ru-RU" sz="1800" b="1" dirty="0" smtClean="0">
                <a:latin typeface="Arial Nova Cond Light" pitchFamily="34" charset="0"/>
              </a:rPr>
              <a:t>- составлять </a:t>
            </a:r>
            <a:r>
              <a:rPr lang="ru-RU" sz="1800" b="1" dirty="0">
                <a:latin typeface="Arial Nova Cond Light" pitchFamily="34" charset="0"/>
              </a:rPr>
              <a:t>изображения предмета из отдельных частей; изображать сюжет;</a:t>
            </a:r>
          </a:p>
          <a:p>
            <a:pPr lvl="0"/>
            <a:r>
              <a:rPr lang="ru-RU" sz="1800" b="1" dirty="0" smtClean="0">
                <a:latin typeface="Arial Nova Cond Light" pitchFamily="34" charset="0"/>
              </a:rPr>
              <a:t>- овладевать </a:t>
            </a:r>
            <a:r>
              <a:rPr lang="ru-RU" sz="1800" b="1" dirty="0">
                <a:latin typeface="Arial Nova Cond Light" pitchFamily="34" charset="0"/>
              </a:rPr>
              <a:t>различной техникой получения деталей для аппликации из разных материалов: вырезание разными приемами, обрывание, плетение; а также техникой приклеивания, пришивания;</a:t>
            </a:r>
          </a:p>
          <a:p>
            <a:pPr lvl="0"/>
            <a:r>
              <a:rPr lang="ru-RU" sz="1800" b="1" dirty="0" smtClean="0">
                <a:latin typeface="Arial Nova Cond Light" pitchFamily="34" charset="0"/>
              </a:rPr>
              <a:t>- формировать </a:t>
            </a:r>
            <a:r>
              <a:rPr lang="ru-RU" sz="1800" b="1" dirty="0">
                <a:latin typeface="Arial Nova Cond Light" pitchFamily="34" charset="0"/>
              </a:rPr>
              <a:t>чувства цвета и их оттенки, овладевать умениями, составлять гармоничные цветовые сочетания;</a:t>
            </a:r>
          </a:p>
          <a:p>
            <a:pPr lvl="0"/>
            <a:r>
              <a:rPr lang="ru-RU" sz="1800" b="1" dirty="0" smtClean="0">
                <a:latin typeface="Arial Nova Cond Light" pitchFamily="34" charset="0"/>
              </a:rPr>
              <a:t>- формировать </a:t>
            </a:r>
            <a:r>
              <a:rPr lang="ru-RU" sz="1800" b="1" dirty="0">
                <a:latin typeface="Arial Nova Cond Light" pitchFamily="34" charset="0"/>
              </a:rPr>
              <a:t>чувство формы, пропорций, композиции.</a:t>
            </a:r>
          </a:p>
        </p:txBody>
      </p:sp>
    </p:spTree>
    <p:extLst>
      <p:ext uri="{BB962C8B-B14F-4D97-AF65-F5344CB8AC3E}">
        <p14:creationId xmlns:p14="http://schemas.microsoft.com/office/powerpoint/2010/main" xmlns="" val="2719101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642918"/>
            <a:ext cx="7772400" cy="548680"/>
          </a:xfrm>
        </p:spPr>
        <p:txBody>
          <a:bodyPr/>
          <a:lstStyle/>
          <a:p>
            <a:r>
              <a:rPr lang="ru-RU" sz="3600" b="1" dirty="0" smtClean="0">
                <a:solidFill>
                  <a:srgbClr val="C00000"/>
                </a:solidFill>
                <a:latin typeface="Arial Nova Cond Light" pitchFamily="34" charset="0"/>
              </a:rPr>
              <a:t>Задачи первой младшей группы:</a:t>
            </a:r>
            <a:endParaRPr lang="ru-RU" sz="3600" b="1" dirty="0">
              <a:solidFill>
                <a:srgbClr val="C00000"/>
              </a:solidFill>
              <a:latin typeface="Arial Nova Cond Light" pitchFamily="34" charset="0"/>
            </a:endParaRPr>
          </a:p>
        </p:txBody>
      </p:sp>
      <p:sp>
        <p:nvSpPr>
          <p:cNvPr id="3" name="Прямоугольник 2"/>
          <p:cNvSpPr/>
          <p:nvPr/>
        </p:nvSpPr>
        <p:spPr>
          <a:xfrm>
            <a:off x="571472" y="1571612"/>
            <a:ext cx="8215370" cy="3416320"/>
          </a:xfrm>
          <a:prstGeom prst="rect">
            <a:avLst/>
          </a:prstGeom>
          <a:solidFill>
            <a:schemeClr val="bg1"/>
          </a:solidFill>
        </p:spPr>
        <p:txBody>
          <a:bodyPr wrap="square">
            <a:spAutoFit/>
          </a:bodyPr>
          <a:lstStyle/>
          <a:p>
            <a:pPr lvl="0"/>
            <a:r>
              <a:rPr lang="ru-RU" sz="1800" b="1" dirty="0" smtClean="0">
                <a:latin typeface="Arial Nova Cond Light" pitchFamily="34" charset="0"/>
              </a:rPr>
              <a:t>- учить </a:t>
            </a:r>
            <a:r>
              <a:rPr lang="ru-RU" sz="1800" b="1" dirty="0">
                <a:latin typeface="Arial Nova Cond Light" pitchFamily="34" charset="0"/>
              </a:rPr>
              <a:t>действиям с бумагой (отрывать, сминать, скатывать, отрезать), помочь детям увидеть в бумаге материал, который поддается преобразованию и имеет свои свойства и качества: мягкая, плотная, гладкая, шероховатая, блестящая, матовая; бумага разного цвета, мнется, рвется, разрезается по-разному шуршит;</a:t>
            </a:r>
          </a:p>
          <a:p>
            <a:pPr lvl="0"/>
            <a:r>
              <a:rPr lang="ru-RU" sz="1800" b="1" dirty="0" smtClean="0">
                <a:latin typeface="Arial Nova Cond Light" pitchFamily="34" charset="0"/>
              </a:rPr>
              <a:t>- развивать </a:t>
            </a:r>
            <a:r>
              <a:rPr lang="ru-RU" sz="1800" b="1" dirty="0">
                <a:latin typeface="Arial Nova Cond Light" pitchFamily="34" charset="0"/>
              </a:rPr>
              <a:t>эмоциональную отзывчивость на предложение взрослого сделать что-либо, готовность соучаствовать с ним в создании элементарных художественных поделок;</a:t>
            </a:r>
          </a:p>
          <a:p>
            <a:pPr lvl="0"/>
            <a:r>
              <a:rPr lang="ru-RU" sz="1800" b="1" dirty="0" smtClean="0">
                <a:latin typeface="Arial Nova Cond Light" pitchFamily="34" charset="0"/>
              </a:rPr>
              <a:t>- дать </a:t>
            </a:r>
            <a:r>
              <a:rPr lang="ru-RU" sz="1800" b="1" dirty="0">
                <a:latin typeface="Arial Nova Cond Light" pitchFamily="34" charset="0"/>
              </a:rPr>
              <a:t>малышам представление о необходимых инструментах и оборудовании для аппликации: ножницы, кисточка, клей, клеенка;</a:t>
            </a:r>
          </a:p>
          <a:p>
            <a:pPr lvl="0"/>
            <a:r>
              <a:rPr lang="ru-RU" sz="1800" b="1" dirty="0">
                <a:latin typeface="Arial Nova Cond Light" pitchFamily="34" charset="0"/>
              </a:rPr>
              <a:t>развивать интерес, эмоционально положительное отношение к элементарным действиям с бумагой, стремление самостоятельно их выполнять;</a:t>
            </a:r>
          </a:p>
          <a:p>
            <a:pPr lvl="0"/>
            <a:r>
              <a:rPr lang="ru-RU" sz="1800" b="1" dirty="0" smtClean="0">
                <a:latin typeface="Arial Nova Cond Light" pitchFamily="34" charset="0"/>
              </a:rPr>
              <a:t>- развивать </a:t>
            </a:r>
            <a:r>
              <a:rPr lang="ru-RU" sz="1800" b="1" dirty="0">
                <a:latin typeface="Arial Nova Cond Light" pitchFamily="34" charset="0"/>
              </a:rPr>
              <a:t>эстетическое восприятие и чувства: узнавать полученное изображение, любоваться, радоваться “вслед” за взрослыми.</a:t>
            </a:r>
          </a:p>
        </p:txBody>
      </p:sp>
    </p:spTree>
    <p:extLst>
      <p:ext uri="{BB962C8B-B14F-4D97-AF65-F5344CB8AC3E}">
        <p14:creationId xmlns:p14="http://schemas.microsoft.com/office/powerpoint/2010/main" xmlns="" val="4265526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642918"/>
            <a:ext cx="7772400" cy="548680"/>
          </a:xfrm>
        </p:spPr>
        <p:txBody>
          <a:bodyPr/>
          <a:lstStyle/>
          <a:p>
            <a:r>
              <a:rPr lang="ru-RU" sz="3600" b="1" dirty="0" smtClean="0">
                <a:solidFill>
                  <a:srgbClr val="C00000"/>
                </a:solidFill>
                <a:latin typeface="Arial Nova Cond Light" pitchFamily="34" charset="0"/>
              </a:rPr>
              <a:t>Задачи второй младшей группы:</a:t>
            </a:r>
            <a:endParaRPr lang="ru-RU" sz="3600" b="1" dirty="0">
              <a:solidFill>
                <a:srgbClr val="C00000"/>
              </a:solidFill>
              <a:latin typeface="Arial Nova Cond Light" pitchFamily="34" charset="0"/>
            </a:endParaRPr>
          </a:p>
        </p:txBody>
      </p:sp>
      <p:sp>
        <p:nvSpPr>
          <p:cNvPr id="4" name="Прямоугольник 3"/>
          <p:cNvSpPr/>
          <p:nvPr/>
        </p:nvSpPr>
        <p:spPr>
          <a:xfrm>
            <a:off x="642910" y="1428736"/>
            <a:ext cx="8001056" cy="3785652"/>
          </a:xfrm>
          <a:prstGeom prst="rect">
            <a:avLst/>
          </a:prstGeom>
          <a:solidFill>
            <a:schemeClr val="bg1"/>
          </a:solidFill>
        </p:spPr>
        <p:txBody>
          <a:bodyPr wrap="square">
            <a:spAutoFit/>
          </a:bodyPr>
          <a:lstStyle/>
          <a:p>
            <a:pPr lvl="0"/>
            <a:r>
              <a:rPr lang="ru-RU" sz="2000" b="1" dirty="0" smtClean="0">
                <a:latin typeface="Arial Nova Cond Light" pitchFamily="34" charset="0"/>
              </a:rPr>
              <a:t>- учить </a:t>
            </a:r>
            <a:r>
              <a:rPr lang="ru-RU" sz="2000" b="1" dirty="0">
                <a:latin typeface="Arial Nova Cond Light" pitchFamily="34" charset="0"/>
              </a:rPr>
              <a:t>детей составлять узоры из геометрических форм на полосе, </a:t>
            </a:r>
            <a:r>
              <a:rPr lang="ru-RU" sz="2000" b="1" dirty="0" smtClean="0">
                <a:latin typeface="Arial Nova Cond Light" pitchFamily="34" charset="0"/>
              </a:rPr>
              <a:t>квадрате</a:t>
            </a:r>
            <a:r>
              <a:rPr lang="ru-RU" sz="2000" b="1" dirty="0">
                <a:latin typeface="Arial Nova Cond Light" pitchFamily="34" charset="0"/>
              </a:rPr>
              <a:t>, прямоугольнике, равнобедренном треугольнике;</a:t>
            </a:r>
          </a:p>
          <a:p>
            <a:pPr lvl="0"/>
            <a:r>
              <a:rPr lang="ru-RU" sz="2000" b="1" dirty="0" smtClean="0">
                <a:latin typeface="Arial Nova Cond Light" pitchFamily="34" charset="0"/>
              </a:rPr>
              <a:t>- учить </a:t>
            </a:r>
            <a:r>
              <a:rPr lang="ru-RU" sz="2000" b="1" dirty="0">
                <a:latin typeface="Arial Nova Cond Light" pitchFamily="34" charset="0"/>
              </a:rPr>
              <a:t>дошкольников составлять из готовых форм простые предметы (елочка, домик, снеговик ...), и элементарные сюжеты из знакомых предметов (паровозик с вагончиками ...);</a:t>
            </a:r>
          </a:p>
          <a:p>
            <a:pPr lvl="0"/>
            <a:r>
              <a:rPr lang="ru-RU" sz="2000" b="1" dirty="0" smtClean="0">
                <a:latin typeface="Arial Nova Cond Light" pitchFamily="34" charset="0"/>
              </a:rPr>
              <a:t>- учить </a:t>
            </a:r>
            <a:r>
              <a:rPr lang="ru-RU" sz="2000" b="1" dirty="0">
                <a:latin typeface="Arial Nova Cond Light" pitchFamily="34" charset="0"/>
              </a:rPr>
              <a:t>правильно держать ножницы, разрезать узкие полоски по сгибу, а затем более широкие; учить технике намазывания бумажных деталей клеем: по контуру, обрисовывания кисточкой с клеем ее края;</a:t>
            </a:r>
          </a:p>
          <a:p>
            <a:pPr lvl="0"/>
            <a:r>
              <a:rPr lang="ru-RU" sz="2000" b="1" dirty="0" smtClean="0">
                <a:latin typeface="Arial Nova Cond Light" pitchFamily="34" charset="0"/>
              </a:rPr>
              <a:t>- формировать </a:t>
            </a:r>
            <a:r>
              <a:rPr lang="ru-RU" sz="2000" b="1" dirty="0">
                <a:latin typeface="Arial Nova Cond Light" pitchFamily="34" charset="0"/>
              </a:rPr>
              <a:t>у детей осознанное отношение к порядку выполнения работы: с начало выложить узор (предмет, сюжет) на листе, а затем поочередно брать и наклеивать каждую деталь;</a:t>
            </a:r>
          </a:p>
          <a:p>
            <a:pPr marL="342900" lvl="0" indent="-342900">
              <a:buFontTx/>
              <a:buChar char="-"/>
            </a:pPr>
            <a:r>
              <a:rPr lang="ru-RU" sz="2000" b="1" dirty="0" smtClean="0">
                <a:latin typeface="Arial Nova Cond Light" pitchFamily="34" charset="0"/>
              </a:rPr>
              <a:t>воспитывать </a:t>
            </a:r>
            <a:r>
              <a:rPr lang="ru-RU" sz="2000" b="1" dirty="0">
                <a:latin typeface="Arial Nova Cond Light" pitchFamily="34" charset="0"/>
              </a:rPr>
              <a:t>художественный вкус</a:t>
            </a:r>
            <a:r>
              <a:rPr lang="ru-RU" sz="2000" b="1" dirty="0" smtClean="0">
                <a:latin typeface="Arial Nova Cond Light" pitchFamily="34" charset="0"/>
              </a:rPr>
              <a:t>.</a:t>
            </a:r>
            <a:endParaRPr lang="ru-RU" sz="2000" b="1" dirty="0">
              <a:latin typeface="Arial Nova Cond Light" pitchFamily="34" charset="0"/>
            </a:endParaRPr>
          </a:p>
        </p:txBody>
      </p:sp>
    </p:spTree>
    <p:extLst>
      <p:ext uri="{BB962C8B-B14F-4D97-AF65-F5344CB8AC3E}">
        <p14:creationId xmlns:p14="http://schemas.microsoft.com/office/powerpoint/2010/main" xmlns="" val="2407683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5786" y="857232"/>
            <a:ext cx="7772400" cy="360040"/>
          </a:xfrm>
        </p:spPr>
        <p:txBody>
          <a:bodyPr/>
          <a:lstStyle/>
          <a:p>
            <a:r>
              <a:rPr lang="ru-RU" sz="4000" b="1" dirty="0" smtClean="0">
                <a:solidFill>
                  <a:srgbClr val="C00000"/>
                </a:solidFill>
                <a:latin typeface="Arial Nova Cond Light" pitchFamily="34" charset="0"/>
              </a:rPr>
              <a:t>Средняя группа</a:t>
            </a:r>
            <a:endParaRPr lang="ru-RU" sz="4000" b="1" dirty="0">
              <a:solidFill>
                <a:srgbClr val="C00000"/>
              </a:solidFill>
              <a:latin typeface="Arial Nova Cond Light" pitchFamily="34" charset="0"/>
            </a:endParaRPr>
          </a:p>
        </p:txBody>
      </p:sp>
      <p:sp>
        <p:nvSpPr>
          <p:cNvPr id="5" name="Прямоугольник 4"/>
          <p:cNvSpPr/>
          <p:nvPr/>
        </p:nvSpPr>
        <p:spPr>
          <a:xfrm>
            <a:off x="785786" y="1857364"/>
            <a:ext cx="7929619" cy="2308324"/>
          </a:xfrm>
          <a:prstGeom prst="rect">
            <a:avLst/>
          </a:prstGeom>
          <a:solidFill>
            <a:schemeClr val="bg1"/>
          </a:solidFill>
        </p:spPr>
        <p:txBody>
          <a:bodyPr wrap="square">
            <a:spAutoFit/>
          </a:bodyPr>
          <a:lstStyle/>
          <a:p>
            <a:pPr marL="342900" lvl="0" indent="-342900">
              <a:buFont typeface="Wingdings" panose="05000000000000000000" pitchFamily="2" charset="2"/>
              <a:buChar char="Ø"/>
            </a:pPr>
            <a:r>
              <a:rPr lang="ru-RU" sz="1800" b="1" dirty="0">
                <a:latin typeface="Arial Nova Cond Light" pitchFamily="34" charset="0"/>
              </a:rPr>
              <a:t>учить вырезать детали для аппликации из разных материалов (бумага, ткань) простыми способами - отрезать, разрезать, вырезать по контуру;</a:t>
            </a:r>
          </a:p>
          <a:p>
            <a:pPr marL="342900" lvl="0" indent="-342900">
              <a:buFont typeface="Wingdings" panose="05000000000000000000" pitchFamily="2" charset="2"/>
              <a:buChar char="Ø"/>
            </a:pPr>
            <a:r>
              <a:rPr lang="ru-RU" sz="1800" b="1" dirty="0">
                <a:latin typeface="Arial Nova Cond Light" pitchFamily="34" charset="0"/>
              </a:rPr>
              <a:t>приобщить детей к созданию аппликации из сухих листьев, скорректировать способы приклеивания листьев на основу;</a:t>
            </a:r>
          </a:p>
          <a:p>
            <a:pPr marL="342900" lvl="0" indent="-342900">
              <a:buFont typeface="Wingdings" panose="05000000000000000000" pitchFamily="2" charset="2"/>
              <a:buChar char="Ø"/>
            </a:pPr>
            <a:r>
              <a:rPr lang="ru-RU" sz="1800" b="1" dirty="0">
                <a:latin typeface="Arial Nova Cond Light" pitchFamily="34" charset="0"/>
              </a:rPr>
              <a:t>обогатить содержание аппликаций, обеспечив более широкое ознакомление детей с миром природы, предметами народного искусства и т.п., а также разнообразие используемых деталей (геометрических и растительных форм);</a:t>
            </a:r>
          </a:p>
          <a:p>
            <a:pPr marL="342900" lvl="0" indent="-342900">
              <a:buFont typeface="Wingdings" panose="05000000000000000000" pitchFamily="2" charset="2"/>
              <a:buChar char="Ø"/>
            </a:pPr>
            <a:r>
              <a:rPr lang="ru-RU" sz="1800" b="1" dirty="0">
                <a:latin typeface="Arial Nova Cond Light" pitchFamily="34" charset="0"/>
              </a:rPr>
              <a:t>учить располагать детали на округлых формах: овале, круге, розетке.</a:t>
            </a:r>
          </a:p>
        </p:txBody>
      </p:sp>
    </p:spTree>
    <p:extLst>
      <p:ext uri="{BB962C8B-B14F-4D97-AF65-F5344CB8AC3E}">
        <p14:creationId xmlns:p14="http://schemas.microsoft.com/office/powerpoint/2010/main" xmlns="" val="1297525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7772400" cy="504056"/>
          </a:xfrm>
        </p:spPr>
        <p:txBody>
          <a:bodyPr/>
          <a:lstStyle/>
          <a:p>
            <a:r>
              <a:rPr lang="ru-RU" sz="800" b="1" dirty="0" smtClean="0">
                <a:solidFill>
                  <a:srgbClr val="C00000"/>
                </a:solidFill>
              </a:rPr>
              <a:t/>
            </a:r>
            <a:br>
              <a:rPr lang="ru-RU" sz="800" b="1" dirty="0" smtClean="0">
                <a:solidFill>
                  <a:srgbClr val="C00000"/>
                </a:solidFill>
              </a:rPr>
            </a:br>
            <a:r>
              <a:rPr lang="ru-RU" sz="4000" b="1" dirty="0" smtClean="0">
                <a:solidFill>
                  <a:srgbClr val="C00000"/>
                </a:solidFill>
                <a:latin typeface="Arial Nova Cond Light" pitchFamily="34" charset="0"/>
              </a:rPr>
              <a:t>Старшая группа</a:t>
            </a:r>
            <a:r>
              <a:rPr lang="ru-RU" sz="4000" b="1" dirty="0" smtClean="0">
                <a:solidFill>
                  <a:srgbClr val="C00000"/>
                </a:solidFill>
              </a:rPr>
              <a:t/>
            </a:r>
            <a:br>
              <a:rPr lang="ru-RU" sz="4000" b="1" dirty="0" smtClean="0">
                <a:solidFill>
                  <a:srgbClr val="C00000"/>
                </a:solidFill>
              </a:rPr>
            </a:br>
            <a:endParaRPr lang="ru-RU" sz="4000" b="1" dirty="0">
              <a:solidFill>
                <a:srgbClr val="C00000"/>
              </a:solidFill>
            </a:endParaRPr>
          </a:p>
        </p:txBody>
      </p:sp>
      <p:sp>
        <p:nvSpPr>
          <p:cNvPr id="3" name="Прямоугольник 2"/>
          <p:cNvSpPr/>
          <p:nvPr/>
        </p:nvSpPr>
        <p:spPr>
          <a:xfrm>
            <a:off x="428596" y="642918"/>
            <a:ext cx="8215370" cy="5262979"/>
          </a:xfrm>
          <a:prstGeom prst="rect">
            <a:avLst/>
          </a:prstGeom>
          <a:solidFill>
            <a:schemeClr val="bg1"/>
          </a:solidFill>
        </p:spPr>
        <p:txBody>
          <a:bodyPr wrap="square">
            <a:spAutoFit/>
          </a:bodyPr>
          <a:lstStyle/>
          <a:p>
            <a:pPr marL="342900" indent="-342900">
              <a:buFontTx/>
              <a:buChar char="-"/>
            </a:pPr>
            <a:r>
              <a:rPr lang="ru-RU" b="1" dirty="0" smtClean="0">
                <a:latin typeface="Arial Nova Cond Light" pitchFamily="34" charset="0"/>
              </a:rPr>
              <a:t>закреплять </a:t>
            </a:r>
            <a:r>
              <a:rPr lang="ru-RU" b="1" dirty="0">
                <a:latin typeface="Arial Nova Cond Light" pitchFamily="34" charset="0"/>
              </a:rPr>
              <a:t>умение создавать изображения (разрезать бумагу на короткие и длинные полоски; вырезать круги из квадратов, овалы из прямоугольников, преобразовывать одни геометрические фигуры в другие: квадрат — в два–четыре треугольника, прямоугольник — в полоски, квадраты или маленькие прямоугольники), создавать из этих фигур изображения разных предметов или декоративные </a:t>
            </a:r>
            <a:r>
              <a:rPr lang="ru-RU" b="1" dirty="0" smtClean="0">
                <a:latin typeface="Arial Nova Cond Light" pitchFamily="34" charset="0"/>
              </a:rPr>
              <a:t>композиции;</a:t>
            </a:r>
          </a:p>
          <a:p>
            <a:pPr marL="342900" indent="-342900">
              <a:buFontTx/>
              <a:buChar char="-"/>
            </a:pPr>
            <a:r>
              <a:rPr lang="ru-RU" b="1" dirty="0" smtClean="0">
                <a:latin typeface="Arial Nova Cond Light" pitchFamily="34" charset="0"/>
              </a:rPr>
              <a:t>учить </a:t>
            </a:r>
            <a:r>
              <a:rPr lang="ru-RU" b="1" dirty="0">
                <a:latin typeface="Arial Nova Cond Light" pitchFamily="34" charset="0"/>
              </a:rPr>
              <a:t>вырезать одинаковые фигуры или их детали из бумаги, сложенной гармошкой, а симметричные изображения — из бумаги, сложенной пополам (стакан, ваза, цветок и др.). С целью создания выразительного образа учить приему </a:t>
            </a:r>
            <a:r>
              <a:rPr lang="ru-RU" b="1" dirty="0" smtClean="0">
                <a:latin typeface="Arial Nova Cond Light" pitchFamily="34" charset="0"/>
              </a:rPr>
              <a:t>обрывания;</a:t>
            </a:r>
          </a:p>
          <a:p>
            <a:pPr marL="342900" indent="-342900">
              <a:buFontTx/>
              <a:buChar char="-"/>
            </a:pPr>
            <a:r>
              <a:rPr lang="ru-RU" b="1" dirty="0" smtClean="0">
                <a:latin typeface="Arial Nova Cond Light" pitchFamily="34" charset="0"/>
              </a:rPr>
              <a:t>побуждать </a:t>
            </a:r>
            <a:r>
              <a:rPr lang="ru-RU" b="1" dirty="0">
                <a:latin typeface="Arial Nova Cond Light" pitchFamily="34" charset="0"/>
              </a:rPr>
              <a:t>создавать предметные и сюжетные композиции, дополнять их деталями, обогащающими изображения. Формировать аккуратное и бережное отношение к материалам.</a:t>
            </a:r>
          </a:p>
        </p:txBody>
      </p:sp>
    </p:spTree>
    <p:extLst>
      <p:ext uri="{BB962C8B-B14F-4D97-AF65-F5344CB8AC3E}">
        <p14:creationId xmlns:p14="http://schemas.microsoft.com/office/powerpoint/2010/main" xmlns="" val="1673175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7772400" cy="576064"/>
          </a:xfrm>
        </p:spPr>
        <p:txBody>
          <a:bodyPr/>
          <a:lstStyle/>
          <a:p>
            <a:r>
              <a:rPr lang="ru-RU" sz="3600" b="1" dirty="0" smtClean="0">
                <a:solidFill>
                  <a:srgbClr val="C00000"/>
                </a:solidFill>
                <a:latin typeface="Arial Nova Cond Light" pitchFamily="34" charset="0"/>
              </a:rPr>
              <a:t>Подготовительная к школе группа</a:t>
            </a:r>
            <a:endParaRPr lang="ru-RU" sz="3600" b="1" dirty="0">
              <a:solidFill>
                <a:srgbClr val="C00000"/>
              </a:solidFill>
              <a:latin typeface="Arial Nova Cond Light" pitchFamily="34" charset="0"/>
            </a:endParaRPr>
          </a:p>
        </p:txBody>
      </p:sp>
      <p:sp>
        <p:nvSpPr>
          <p:cNvPr id="3" name="Прямоугольник 2"/>
          <p:cNvSpPr/>
          <p:nvPr/>
        </p:nvSpPr>
        <p:spPr>
          <a:xfrm>
            <a:off x="857224" y="1214422"/>
            <a:ext cx="7929619" cy="3785652"/>
          </a:xfrm>
          <a:prstGeom prst="rect">
            <a:avLst/>
          </a:prstGeom>
          <a:solidFill>
            <a:schemeClr val="bg1"/>
          </a:solidFill>
        </p:spPr>
        <p:txBody>
          <a:bodyPr wrap="square">
            <a:spAutoFit/>
          </a:bodyPr>
          <a:lstStyle/>
          <a:p>
            <a:pPr marL="342900" indent="-342900">
              <a:buFont typeface="Wingdings" panose="05000000000000000000" pitchFamily="2" charset="2"/>
              <a:buChar char="Ø"/>
            </a:pPr>
            <a:r>
              <a:rPr lang="ru-RU" sz="1600" b="1" dirty="0">
                <a:latin typeface="Arial Nova Cond Light" pitchFamily="34" charset="0"/>
              </a:rPr>
              <a:t>Продолжать учить создавать предметные и сюжетные изображения с натуры и по представлению: развивать чувство композиции (учить красиво располагать фигуры на листе бумаги формата, соответствующего пропорциям изображаемых предметов). </a:t>
            </a:r>
            <a:endParaRPr lang="ru-RU" sz="1600" b="1" dirty="0" smtClean="0">
              <a:latin typeface="Arial Nova Cond Light" pitchFamily="34" charset="0"/>
            </a:endParaRPr>
          </a:p>
          <a:p>
            <a:pPr marL="342900" indent="-342900">
              <a:buFont typeface="Wingdings" panose="05000000000000000000" pitchFamily="2" charset="2"/>
              <a:buChar char="Ø"/>
            </a:pPr>
            <a:r>
              <a:rPr lang="ru-RU" sz="1600" b="1" dirty="0" smtClean="0">
                <a:latin typeface="Arial Nova Cond Light" pitchFamily="34" charset="0"/>
              </a:rPr>
              <a:t>Развивать </a:t>
            </a:r>
            <a:r>
              <a:rPr lang="ru-RU" sz="1600" b="1" dirty="0">
                <a:latin typeface="Arial Nova Cond Light" pitchFamily="34" charset="0"/>
              </a:rPr>
              <a:t>умение составлять узоры и декоративные композиции из геометрических и растительных элементов на листах бумаги разной  формы; изображать птиц, животных по замыслу детей и по мотивам народного искусства. </a:t>
            </a:r>
            <a:endParaRPr lang="ru-RU" sz="1600" b="1" dirty="0" smtClean="0">
              <a:latin typeface="Arial Nova Cond Light" pitchFamily="34" charset="0"/>
            </a:endParaRPr>
          </a:p>
          <a:p>
            <a:pPr marL="342900" indent="-342900">
              <a:buFont typeface="Wingdings" panose="05000000000000000000" pitchFamily="2" charset="2"/>
              <a:buChar char="Ø"/>
            </a:pPr>
            <a:r>
              <a:rPr lang="ru-RU" sz="1600" b="1" dirty="0" smtClean="0">
                <a:latin typeface="Arial Nova Cond Light" pitchFamily="34" charset="0"/>
              </a:rPr>
              <a:t>Закреплять приемы вырезания симметричных предметов из бумаги, сложенной вдвое; несколько предметов или их частей из бумаги, сложенной гармошкой. </a:t>
            </a:r>
          </a:p>
          <a:p>
            <a:pPr marL="342900" indent="-342900">
              <a:buFont typeface="Wingdings" panose="05000000000000000000" pitchFamily="2" charset="2"/>
              <a:buChar char="Ø"/>
            </a:pPr>
            <a:r>
              <a:rPr lang="ru-RU" sz="1600" b="1" dirty="0" smtClean="0">
                <a:latin typeface="Arial Nova Cond Light" pitchFamily="34" charset="0"/>
              </a:rPr>
              <a:t>При создании образов поощрять применение разных приемов вырезания, обрывания бумаги, наклеивания изображений (намазывая их клеем полностью или частично, создавая иллюзию передачи объема); учить мозаичному способу изображения с предварительным легким обозначением карандашом формы частей и деталей картинки. </a:t>
            </a:r>
          </a:p>
          <a:p>
            <a:pPr marL="342900" indent="-342900">
              <a:buFont typeface="Wingdings" panose="05000000000000000000" pitchFamily="2" charset="2"/>
              <a:buChar char="Ø"/>
            </a:pPr>
            <a:r>
              <a:rPr lang="ru-RU" sz="1600" b="1" dirty="0" smtClean="0">
                <a:latin typeface="Arial Nova Cond Light" pitchFamily="34" charset="0"/>
              </a:rPr>
              <a:t>Продолжать развивать чувство цвета, колорита, композиции. </a:t>
            </a:r>
          </a:p>
          <a:p>
            <a:pPr marL="342900" indent="-342900">
              <a:buFont typeface="Wingdings" panose="05000000000000000000" pitchFamily="2" charset="2"/>
              <a:buChar char="Ø"/>
            </a:pPr>
            <a:r>
              <a:rPr lang="ru-RU" sz="1600" b="1" dirty="0" smtClean="0">
                <a:latin typeface="Arial Nova Cond Light" pitchFamily="34" charset="0"/>
              </a:rPr>
              <a:t>Поощрять проявления творчества.</a:t>
            </a:r>
          </a:p>
          <a:p>
            <a:pPr marL="342900" indent="-342900">
              <a:buFont typeface="Wingdings" panose="05000000000000000000" pitchFamily="2" charset="2"/>
              <a:buChar char="Ø"/>
            </a:pPr>
            <a:endParaRPr lang="ru-RU" sz="1600" b="1" dirty="0">
              <a:latin typeface="Arial Nova Cond Light" pitchFamily="34" charset="0"/>
            </a:endParaRPr>
          </a:p>
        </p:txBody>
      </p:sp>
    </p:spTree>
    <p:extLst>
      <p:ext uri="{BB962C8B-B14F-4D97-AF65-F5344CB8AC3E}">
        <p14:creationId xmlns:p14="http://schemas.microsoft.com/office/powerpoint/2010/main" xmlns="" val="1629620071"/>
      </p:ext>
    </p:extLst>
  </p:cSld>
  <p:clrMapOvr>
    <a:masterClrMapping/>
  </p:clrMapOvr>
</p:sld>
</file>

<file path=ppt/theme/theme1.xml><?xml version="1.0" encoding="utf-8"?>
<a:theme xmlns:a="http://schemas.openxmlformats.org/drawingml/2006/main" name="SomethingFishy">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Тема Office">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SomethingFishy</Template>
  <TotalTime>455</TotalTime>
  <Words>1447</Words>
  <Application>Microsoft Office PowerPoint</Application>
  <PresentationFormat>Экран (4:3)</PresentationFormat>
  <Paragraphs>68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SomethingFishy</vt:lpstr>
      <vt:lpstr>АППЛИКАЦИЯ КАК ВИД ИЗОБРАЗИТЕЛЬНОЙ ДЕЯТЕЛЬНОСТИ</vt:lpstr>
      <vt:lpstr>Слайд 2</vt:lpstr>
      <vt:lpstr>Слайд 3</vt:lpstr>
      <vt:lpstr>В обучении аппликации решаются следующие задачи:</vt:lpstr>
      <vt:lpstr>Задачи первой младшей группы:</vt:lpstr>
      <vt:lpstr>Задачи второй младшей группы:</vt:lpstr>
      <vt:lpstr>Средняя группа</vt:lpstr>
      <vt:lpstr> Старшая группа </vt:lpstr>
      <vt:lpstr>Подготовительная к школе группа</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dc:creator>
  <cp:lastModifiedBy>Ириночка</cp:lastModifiedBy>
  <cp:revision>14</cp:revision>
  <dcterms:created xsi:type="dcterms:W3CDTF">2011-09-03T16:00:20Z</dcterms:created>
  <dcterms:modified xsi:type="dcterms:W3CDTF">2020-11-23T10:21:08Z</dcterms:modified>
</cp:coreProperties>
</file>