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5"/>
  </p:handoutMasterIdLst>
  <p:sldIdLst>
    <p:sldId id="256" r:id="rId3"/>
    <p:sldId id="278" r:id="rId4"/>
    <p:sldId id="279" r:id="rId5"/>
    <p:sldId id="269" r:id="rId6"/>
    <p:sldId id="280" r:id="rId7"/>
    <p:sldId id="270" r:id="rId8"/>
    <p:sldId id="271" r:id="rId9"/>
    <p:sldId id="272" r:id="rId10"/>
    <p:sldId id="273" r:id="rId11"/>
    <p:sldId id="276" r:id="rId12"/>
    <p:sldId id="277" r:id="rId13"/>
    <p:sldId id="282" r:id="rId14"/>
  </p:sldIdLst>
  <p:sldSz cx="9144000" cy="6858000" type="screen4x3"/>
  <p:notesSz cx="6858000" cy="9945688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05" autoAdjust="0"/>
    <p:restoredTop sz="94660"/>
  </p:normalViewPr>
  <p:slideViewPr>
    <p:cSldViewPr>
      <p:cViewPr varScale="1">
        <p:scale>
          <a:sx n="52" d="100"/>
          <a:sy n="52" d="100"/>
        </p:scale>
        <p:origin x="-123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C42B0-FDF1-4E1F-8D09-2E01BABA7174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47471-859A-4724-A06C-58B29269F815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ED768-BA5F-4148-8F27-1B058D7680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8475E-0249-4A5B-808E-D15FBBCEB5A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10A14-28A0-45AF-A030-7DFC7AA3BB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6B31D-170B-4D43-B047-FE1F89244D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29C0F-5787-4D85-ACD1-539B4C6623D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5B601-4FFE-47D6-97D3-93AAD2FB82C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3DD50-A77B-4F62-BA2C-4A715A315F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89779-64C5-4E82-B170-24BB67179FE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99D02-D83C-42CB-8167-F6EC8FFCB7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6D402-8DF5-4F5B-A7A3-BDC3331836A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65910-9C42-47A2-B78B-6B7C1441C51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41CDFC-0B2B-418B-9134-025DE09ECA7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245745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seasons – 4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времени года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d-ID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id-ID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onths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12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месяцев</a:t>
            </a:r>
            <a:endParaRPr lang="id-ID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3 </a:t>
            </a:r>
            <a:r>
              <a:rPr lang="ru-RU" b="1" dirty="0" smtClean="0"/>
              <a:t>класс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05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8006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sz="1800" dirty="0" smtClean="0"/>
              <a:t>На этом слайде</a:t>
            </a:r>
            <a:r>
              <a:rPr lang="en-US" sz="1800" dirty="0" smtClean="0"/>
              <a:t> </a:t>
            </a:r>
            <a:r>
              <a:rPr lang="ru-RU" sz="1800" dirty="0" smtClean="0"/>
              <a:t>вы видите объяснение каждого задания </a:t>
            </a:r>
            <a:r>
              <a:rPr lang="en-US" sz="1800" dirty="0" smtClean="0"/>
              <a:t> </a:t>
            </a:r>
            <a:r>
              <a:rPr lang="ru-RU" sz="1800" dirty="0" smtClean="0"/>
              <a:t>с примерами.</a:t>
            </a:r>
          </a:p>
          <a:p>
            <a:pPr algn="just">
              <a:buNone/>
            </a:pPr>
            <a:r>
              <a:rPr lang="ru-RU" sz="2400" b="1" dirty="0" smtClean="0"/>
              <a:t>№1 </a:t>
            </a:r>
            <a:r>
              <a:rPr lang="ru-RU" sz="2200" dirty="0" smtClean="0"/>
              <a:t>Вставь пропущенные буквы в слова </a:t>
            </a:r>
            <a:r>
              <a:rPr lang="en-US" sz="2200" dirty="0" smtClean="0"/>
              <a:t>(</a:t>
            </a:r>
            <a:r>
              <a:rPr lang="ru-RU" sz="2200" dirty="0" smtClean="0"/>
              <a:t> </a:t>
            </a:r>
            <a:r>
              <a:rPr lang="en-US" sz="2200" dirty="0" smtClean="0"/>
              <a:t>1 </a:t>
            </a:r>
            <a:r>
              <a:rPr lang="ru-RU" sz="2200" dirty="0" smtClean="0"/>
              <a:t>буква в слове)</a:t>
            </a:r>
          </a:p>
          <a:p>
            <a:pPr algn="just">
              <a:buNone/>
            </a:pPr>
            <a:r>
              <a:rPr lang="en-US" sz="2400" dirty="0" smtClean="0"/>
              <a:t>Ja</a:t>
            </a:r>
            <a:r>
              <a:rPr lang="en-US" sz="2400" dirty="0" smtClean="0">
                <a:solidFill>
                  <a:srgbClr val="FF0000"/>
                </a:solidFill>
              </a:rPr>
              <a:t>n</a:t>
            </a:r>
            <a:r>
              <a:rPr lang="en-US" sz="2400" dirty="0" smtClean="0"/>
              <a:t>uary, M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y</a:t>
            </a:r>
            <a:r>
              <a:rPr lang="ru-RU" sz="2400" dirty="0" smtClean="0"/>
              <a:t>……..</a:t>
            </a:r>
          </a:p>
          <a:p>
            <a:pPr algn="just">
              <a:buNone/>
            </a:pPr>
            <a:r>
              <a:rPr lang="ru-RU" sz="2400" b="1" dirty="0" smtClean="0"/>
              <a:t>№2 </a:t>
            </a:r>
            <a:r>
              <a:rPr lang="ru-RU" sz="2400" dirty="0" smtClean="0"/>
              <a:t>Зачеркни  только 1 лишнее слово в каждой строке.</a:t>
            </a:r>
          </a:p>
          <a:p>
            <a:pPr algn="just">
              <a:buNone/>
            </a:pPr>
            <a:r>
              <a:rPr lang="en-US" sz="2400" dirty="0" smtClean="0"/>
              <a:t>(</a:t>
            </a:r>
            <a:r>
              <a:rPr lang="ru-RU" sz="2400" dirty="0" smtClean="0"/>
              <a:t>подсказка: по временам года)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algn="just">
              <a:buNone/>
            </a:pPr>
            <a:r>
              <a:rPr lang="en-US" sz="2400" dirty="0" smtClean="0"/>
              <a:t>October, </a:t>
            </a:r>
            <a:r>
              <a:rPr lang="en-US" sz="2400" strike="sngStrike" dirty="0" smtClean="0"/>
              <a:t>December</a:t>
            </a:r>
            <a:r>
              <a:rPr lang="en-US" sz="2400" dirty="0" smtClean="0"/>
              <a:t>, September</a:t>
            </a:r>
            <a:r>
              <a:rPr lang="ru-RU" sz="2400" dirty="0" smtClean="0"/>
              <a:t>,</a:t>
            </a:r>
            <a:r>
              <a:rPr lang="en-US" sz="2400" dirty="0" smtClean="0"/>
              <a:t> November</a:t>
            </a:r>
            <a:endParaRPr lang="ru-RU" sz="2400" dirty="0" smtClean="0"/>
          </a:p>
          <a:p>
            <a:pPr algn="just">
              <a:buNone/>
            </a:pPr>
            <a:r>
              <a:rPr lang="ru-RU" sz="2400" b="1" dirty="0" smtClean="0"/>
              <a:t>№3  </a:t>
            </a:r>
            <a:r>
              <a:rPr lang="ru-RU" sz="2400" dirty="0" smtClean="0"/>
              <a:t>Запиши месяца по порядковым номерам.</a:t>
            </a:r>
          </a:p>
          <a:p>
            <a:pPr algn="just">
              <a:buAutoNum type="alphaLcParenR"/>
            </a:pPr>
            <a:r>
              <a:rPr lang="en-US" sz="2400" dirty="0" smtClean="0"/>
              <a:t>2</a:t>
            </a:r>
            <a:r>
              <a:rPr lang="ru-RU" sz="2400" dirty="0" smtClean="0"/>
              <a:t>:</a:t>
            </a:r>
            <a:r>
              <a:rPr lang="en-US" sz="2400" dirty="0" smtClean="0"/>
              <a:t> February</a:t>
            </a:r>
          </a:p>
          <a:p>
            <a:pPr algn="just">
              <a:buNone/>
            </a:pPr>
            <a:r>
              <a:rPr lang="en-US" sz="2400" dirty="0" smtClean="0"/>
              <a:t>b)  9: September</a:t>
            </a:r>
            <a:endParaRPr lang="ru-RU" sz="2400" dirty="0" smtClean="0"/>
          </a:p>
          <a:p>
            <a:pPr algn="just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. 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715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 </a:t>
            </a:r>
            <a:r>
              <a:rPr lang="ru-RU" sz="2000" b="1" dirty="0" smtClean="0"/>
              <a:t>№1 </a:t>
            </a:r>
            <a:r>
              <a:rPr lang="en-US" sz="2000" dirty="0" smtClean="0"/>
              <a:t>Complete the words</a:t>
            </a:r>
            <a:r>
              <a:rPr lang="ru-RU" sz="2000" dirty="0" smtClean="0"/>
              <a:t>. Вставь пропущенные буквы в слова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en-US" sz="2000" dirty="0" smtClean="0"/>
              <a:t>(</a:t>
            </a:r>
            <a:r>
              <a:rPr lang="ru-RU" sz="2000" dirty="0" smtClean="0"/>
              <a:t> </a:t>
            </a:r>
            <a:r>
              <a:rPr lang="en-US" sz="2000" dirty="0" smtClean="0"/>
              <a:t>1 </a:t>
            </a:r>
            <a:r>
              <a:rPr lang="ru-RU" sz="2000" dirty="0" smtClean="0"/>
              <a:t>буква в слове)</a:t>
            </a:r>
          </a:p>
          <a:p>
            <a:pPr>
              <a:buNone/>
            </a:pPr>
            <a:r>
              <a:rPr lang="en-US" sz="2000" dirty="0" smtClean="0"/>
              <a:t>Ma</a:t>
            </a:r>
            <a:r>
              <a:rPr lang="ru-RU" sz="2000" dirty="0" smtClean="0"/>
              <a:t>_</a:t>
            </a:r>
            <a:r>
              <a:rPr lang="en-US" sz="2000" dirty="0" err="1" smtClean="0"/>
              <a:t>ch</a:t>
            </a:r>
            <a:r>
              <a:rPr lang="ru-RU" sz="2000" dirty="0" smtClean="0"/>
              <a:t>,  </a:t>
            </a:r>
            <a:r>
              <a:rPr lang="en-US" sz="2000" dirty="0" smtClean="0"/>
              <a:t>A</a:t>
            </a:r>
            <a:r>
              <a:rPr lang="ru-RU" sz="2000" dirty="0" smtClean="0"/>
              <a:t>_</a:t>
            </a:r>
            <a:r>
              <a:rPr lang="en-US" sz="2000" dirty="0" err="1" smtClean="0"/>
              <a:t>ril</a:t>
            </a:r>
            <a:r>
              <a:rPr lang="ru-RU" sz="2000" dirty="0" smtClean="0"/>
              <a:t>,  </a:t>
            </a:r>
            <a:r>
              <a:rPr lang="en-US" sz="2000" dirty="0" smtClean="0"/>
              <a:t>Jun</a:t>
            </a:r>
            <a:r>
              <a:rPr lang="ru-RU" sz="2000" dirty="0" smtClean="0"/>
              <a:t>_, </a:t>
            </a:r>
            <a:r>
              <a:rPr lang="en-US" sz="2000" dirty="0" smtClean="0"/>
              <a:t> </a:t>
            </a:r>
            <a:r>
              <a:rPr lang="en-US" sz="2000" dirty="0" err="1" smtClean="0"/>
              <a:t>Ju</a:t>
            </a:r>
            <a:r>
              <a:rPr lang="ru-RU" sz="2000" dirty="0" smtClean="0"/>
              <a:t>_</a:t>
            </a:r>
            <a:r>
              <a:rPr lang="en-US" sz="2000" dirty="0" smtClean="0"/>
              <a:t>y</a:t>
            </a:r>
            <a:r>
              <a:rPr lang="ru-RU" sz="2000" dirty="0" smtClean="0"/>
              <a:t>, </a:t>
            </a:r>
            <a:r>
              <a:rPr lang="en-US" sz="2000" dirty="0" smtClean="0"/>
              <a:t>Au</a:t>
            </a:r>
            <a:r>
              <a:rPr lang="ru-RU" sz="2000" dirty="0" smtClean="0"/>
              <a:t>_</a:t>
            </a:r>
            <a:r>
              <a:rPr lang="en-US" sz="2000" dirty="0" err="1" smtClean="0"/>
              <a:t>ust</a:t>
            </a:r>
            <a:r>
              <a:rPr lang="ru-RU" sz="2000" dirty="0" smtClean="0"/>
              <a:t>,</a:t>
            </a:r>
            <a:r>
              <a:rPr lang="en-US" sz="2000" dirty="0" smtClean="0"/>
              <a:t> </a:t>
            </a:r>
            <a:r>
              <a:rPr lang="en-US" sz="2000" dirty="0" err="1" smtClean="0"/>
              <a:t>Septem</a:t>
            </a:r>
            <a:r>
              <a:rPr lang="ru-RU" sz="2000" dirty="0" smtClean="0"/>
              <a:t>_</a:t>
            </a:r>
            <a:r>
              <a:rPr lang="en-US" sz="2000" dirty="0" err="1" smtClean="0"/>
              <a:t>er</a:t>
            </a:r>
            <a:r>
              <a:rPr lang="ru-RU" sz="2000" dirty="0" smtClean="0"/>
              <a:t>, </a:t>
            </a:r>
            <a:r>
              <a:rPr lang="en-US" sz="2000" dirty="0" err="1" smtClean="0"/>
              <a:t>Oc</a:t>
            </a:r>
            <a:r>
              <a:rPr lang="ru-RU" sz="2000" dirty="0" smtClean="0"/>
              <a:t>_</a:t>
            </a:r>
            <a:r>
              <a:rPr lang="en-US" sz="2000" dirty="0" err="1" smtClean="0"/>
              <a:t>ober</a:t>
            </a:r>
            <a:r>
              <a:rPr lang="ru-RU" sz="2000" dirty="0" smtClean="0"/>
              <a:t>,  </a:t>
            </a:r>
            <a:r>
              <a:rPr lang="en-US" sz="2000" dirty="0" err="1" smtClean="0"/>
              <a:t>Nove</a:t>
            </a:r>
            <a:r>
              <a:rPr lang="ru-RU" sz="2000" dirty="0" smtClean="0"/>
              <a:t>_</a:t>
            </a:r>
            <a:r>
              <a:rPr lang="en-US" sz="2000" dirty="0" err="1" smtClean="0"/>
              <a:t>ber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b="1" dirty="0" smtClean="0"/>
              <a:t>№2 </a:t>
            </a:r>
            <a:r>
              <a:rPr lang="ru-RU" sz="2000" dirty="0" smtClean="0"/>
              <a:t>Зачеркни  только 1 лишнее слово в каждой строке.</a:t>
            </a:r>
          </a:p>
          <a:p>
            <a:pPr algn="just">
              <a:buNone/>
            </a:pPr>
            <a:r>
              <a:rPr lang="en-US" sz="2000" dirty="0" smtClean="0"/>
              <a:t>(</a:t>
            </a:r>
            <a:r>
              <a:rPr lang="ru-RU" sz="2000" dirty="0" smtClean="0"/>
              <a:t>подсказка: по временам года)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1)</a:t>
            </a:r>
            <a:r>
              <a:rPr lang="en-US" sz="2000" dirty="0" smtClean="0"/>
              <a:t>August – January – July – June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2)</a:t>
            </a:r>
            <a:r>
              <a:rPr lang="en-US" sz="2000" dirty="0" smtClean="0"/>
              <a:t> June</a:t>
            </a:r>
            <a:r>
              <a:rPr lang="ru-RU" sz="2000" dirty="0" smtClean="0"/>
              <a:t>,</a:t>
            </a:r>
            <a:r>
              <a:rPr lang="en-US" sz="2000" dirty="0" smtClean="0"/>
              <a:t> March</a:t>
            </a:r>
            <a:r>
              <a:rPr lang="ru-RU" sz="2000" dirty="0" smtClean="0"/>
              <a:t>,  </a:t>
            </a:r>
            <a:r>
              <a:rPr lang="en-US" sz="2000" dirty="0" smtClean="0"/>
              <a:t>April</a:t>
            </a:r>
            <a:r>
              <a:rPr lang="ru-RU" sz="2000" dirty="0" smtClean="0"/>
              <a:t>,  </a:t>
            </a:r>
            <a:r>
              <a:rPr lang="en-US" sz="2000" dirty="0" smtClean="0"/>
              <a:t>May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3)</a:t>
            </a:r>
            <a:r>
              <a:rPr lang="en-US" sz="2000" dirty="0" smtClean="0"/>
              <a:t> December January</a:t>
            </a:r>
            <a:r>
              <a:rPr lang="ru-RU" sz="2000" dirty="0" smtClean="0"/>
              <a:t>, </a:t>
            </a:r>
            <a:r>
              <a:rPr lang="en-US" sz="2000" dirty="0" smtClean="0"/>
              <a:t>March</a:t>
            </a:r>
            <a:r>
              <a:rPr lang="ru-RU" sz="2000" dirty="0" smtClean="0"/>
              <a:t>, </a:t>
            </a:r>
            <a:r>
              <a:rPr lang="en-US" sz="2000" dirty="0" smtClean="0"/>
              <a:t>February</a:t>
            </a:r>
            <a:r>
              <a:rPr lang="ru-RU" sz="2000" dirty="0" smtClean="0"/>
              <a:t> </a:t>
            </a:r>
          </a:p>
          <a:p>
            <a:pPr lvl="0"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№3</a:t>
            </a:r>
            <a:r>
              <a:rPr lang="en-US" sz="2000" b="1" dirty="0" smtClean="0"/>
              <a:t> </a:t>
            </a:r>
            <a:r>
              <a:rPr lang="en-US" sz="2000" dirty="0" smtClean="0"/>
              <a:t>Write the correct month of the year.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        </a:t>
            </a:r>
            <a:r>
              <a:rPr lang="ru-RU" sz="2000" dirty="0" smtClean="0"/>
              <a:t>Запиши месяца по порядковым номерам.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sz="2000" b="1" dirty="0" smtClean="0"/>
              <a:t>a)  </a:t>
            </a:r>
            <a:r>
              <a:rPr lang="en-US" sz="2000" dirty="0" smtClean="0"/>
              <a:t>4: _________         </a:t>
            </a:r>
            <a:r>
              <a:rPr lang="en-US" sz="2000" b="1" dirty="0" smtClean="0"/>
              <a:t>b)</a:t>
            </a:r>
            <a:r>
              <a:rPr lang="en-US" sz="2000" dirty="0" smtClean="0"/>
              <a:t> 12: ________             </a:t>
            </a:r>
            <a:r>
              <a:rPr lang="en-US" sz="2000" b="1" dirty="0" smtClean="0"/>
              <a:t>c)</a:t>
            </a:r>
            <a:r>
              <a:rPr lang="en-US" sz="2000" dirty="0" smtClean="0"/>
              <a:t>  8: _________         </a:t>
            </a:r>
            <a:r>
              <a:rPr lang="ru-RU" sz="2000" dirty="0" smtClean="0"/>
              <a:t> </a:t>
            </a:r>
            <a:r>
              <a:rPr lang="en-US" sz="2000" b="1" dirty="0" smtClean="0"/>
              <a:t>d)</a:t>
            </a:r>
            <a:r>
              <a:rPr lang="en-US" sz="2000" dirty="0" smtClean="0"/>
              <a:t> 3: _________          </a:t>
            </a:r>
            <a:r>
              <a:rPr lang="en-US" sz="2000" b="1" dirty="0" smtClean="0"/>
              <a:t>e)</a:t>
            </a:r>
            <a:r>
              <a:rPr lang="en-US" sz="2000" dirty="0" smtClean="0"/>
              <a:t> 11: ________              </a:t>
            </a:r>
            <a:r>
              <a:rPr lang="en-US" sz="2000" b="1" dirty="0" smtClean="0"/>
              <a:t>f)</a:t>
            </a:r>
            <a:r>
              <a:rPr lang="en-US" sz="2000" dirty="0" smtClean="0"/>
              <a:t> 6: _________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73362"/>
          </a:xfrm>
          <a:solidFill>
            <a:srgbClr val="FF99FF"/>
          </a:solidFill>
        </p:spPr>
        <p:txBody>
          <a:bodyPr/>
          <a:lstStyle/>
          <a:p>
            <a:r>
              <a:rPr lang="en-US" sz="6600" b="1" dirty="0" smtClean="0">
                <a:latin typeface="Arial Black" pitchFamily="34" charset="0"/>
              </a:rPr>
              <a:t>Thank you</a:t>
            </a:r>
            <a:r>
              <a:rPr lang="ru-RU" sz="6600" b="1" dirty="0" smtClean="0">
                <a:latin typeface="Arial Black" pitchFamily="34" charset="0"/>
              </a:rPr>
              <a:t>!</a:t>
            </a:r>
            <a:r>
              <a:rPr lang="en-US" sz="6600" b="1" dirty="0" smtClean="0">
                <a:latin typeface="Arial Black" pitchFamily="34" charset="0"/>
              </a:rPr>
              <a:t> </a:t>
            </a:r>
            <a:endParaRPr lang="ru-RU" sz="6600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2773363"/>
          </a:xfrm>
          <a:solidFill>
            <a:schemeClr val="accent1">
              <a:lumMod val="90000"/>
            </a:schemeClr>
          </a:solidFill>
        </p:spPr>
        <p:txBody>
          <a:bodyPr/>
          <a:lstStyle/>
          <a:p>
            <a:pPr algn="ctr">
              <a:buNone/>
            </a:pPr>
            <a:endParaRPr lang="ru-RU" sz="7200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7200" smtClean="0">
                <a:latin typeface="Arial Black" pitchFamily="34" charset="0"/>
              </a:rPr>
              <a:t>Спасибо!</a:t>
            </a:r>
            <a:endParaRPr lang="ru-RU" sz="7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32556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0292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1800" dirty="0" smtClean="0"/>
              <a:t>new </a:t>
            </a:r>
            <a:r>
              <a:rPr lang="en-US" sz="1800" dirty="0" smtClean="0"/>
              <a:t>words</a:t>
            </a:r>
            <a:r>
              <a:rPr lang="ru-RU" sz="1800" dirty="0" smtClean="0"/>
              <a:t>:</a:t>
            </a:r>
          </a:p>
          <a:p>
            <a:pPr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seasons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 smtClean="0"/>
              <a:t>(</a:t>
            </a:r>
            <a:r>
              <a:rPr lang="en-US" sz="1800" dirty="0" smtClean="0"/>
              <a:t>winter, spring, summer, autumn)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id-ID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id-ID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onths</a:t>
            </a:r>
            <a:r>
              <a:rPr lang="en-US" sz="1800" b="1" dirty="0" smtClean="0"/>
              <a:t> </a:t>
            </a:r>
            <a:r>
              <a:rPr lang="ru-RU" sz="1800" dirty="0" smtClean="0"/>
              <a:t>(</a:t>
            </a:r>
            <a:r>
              <a:rPr lang="en-US" sz="1800" dirty="0" smtClean="0"/>
              <a:t>December January</a:t>
            </a:r>
            <a:r>
              <a:rPr lang="ru-RU" sz="1800" dirty="0" smtClean="0"/>
              <a:t>, </a:t>
            </a:r>
            <a:r>
              <a:rPr lang="en-US" sz="1800" dirty="0" smtClean="0"/>
              <a:t>February</a:t>
            </a:r>
            <a:r>
              <a:rPr lang="ru-RU" sz="1800" dirty="0" smtClean="0"/>
              <a:t> ;</a:t>
            </a:r>
            <a:r>
              <a:rPr lang="en-US" sz="1800" dirty="0" smtClean="0"/>
              <a:t>March</a:t>
            </a:r>
            <a:r>
              <a:rPr lang="ru-RU" sz="1800" dirty="0" smtClean="0"/>
              <a:t>,  </a:t>
            </a:r>
            <a:r>
              <a:rPr lang="en-US" sz="1800" dirty="0" smtClean="0"/>
              <a:t>April</a:t>
            </a:r>
            <a:r>
              <a:rPr lang="ru-RU" sz="1800" dirty="0" smtClean="0"/>
              <a:t>,  </a:t>
            </a:r>
            <a:r>
              <a:rPr lang="en-US" sz="1800" dirty="0" smtClean="0"/>
              <a:t>May</a:t>
            </a:r>
            <a:r>
              <a:rPr lang="ru-RU" sz="1800" dirty="0" smtClean="0"/>
              <a:t>; </a:t>
            </a:r>
            <a:r>
              <a:rPr lang="en-US" sz="1800" dirty="0" smtClean="0"/>
              <a:t>June</a:t>
            </a:r>
            <a:r>
              <a:rPr lang="ru-RU" sz="1800" dirty="0" smtClean="0"/>
              <a:t>, </a:t>
            </a:r>
            <a:r>
              <a:rPr lang="en-US" sz="1800" dirty="0" smtClean="0"/>
              <a:t> July</a:t>
            </a:r>
            <a:r>
              <a:rPr lang="ru-RU" sz="1800" dirty="0" smtClean="0"/>
              <a:t>, </a:t>
            </a:r>
            <a:r>
              <a:rPr lang="en-US" sz="1800" dirty="0" smtClean="0"/>
              <a:t>August</a:t>
            </a:r>
            <a:r>
              <a:rPr lang="ru-RU" sz="1800" dirty="0" smtClean="0"/>
              <a:t>;</a:t>
            </a:r>
            <a:r>
              <a:rPr lang="en-US" sz="1800" dirty="0" smtClean="0"/>
              <a:t> September</a:t>
            </a:r>
            <a:r>
              <a:rPr lang="ru-RU" sz="1800" dirty="0" smtClean="0"/>
              <a:t>, </a:t>
            </a:r>
            <a:r>
              <a:rPr lang="en-US" sz="1800" dirty="0" smtClean="0"/>
              <a:t>October</a:t>
            </a:r>
            <a:r>
              <a:rPr lang="ru-RU" sz="1800" dirty="0" smtClean="0"/>
              <a:t>,  </a:t>
            </a:r>
            <a:r>
              <a:rPr lang="en-US" sz="1800" dirty="0" smtClean="0"/>
              <a:t>November</a:t>
            </a:r>
            <a:r>
              <a:rPr lang="ru-RU" sz="1800" dirty="0" smtClean="0"/>
              <a:t>).</a:t>
            </a:r>
            <a:endParaRPr lang="en-US" sz="1800" dirty="0" smtClean="0"/>
          </a:p>
          <a:p>
            <a:pPr>
              <a:buNone/>
            </a:pP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времени года </a:t>
            </a:r>
            <a:r>
              <a:rPr lang="ru-RU" sz="1800" dirty="0" smtClean="0"/>
              <a:t>(зима, весна, лето, осень)</a:t>
            </a:r>
          </a:p>
          <a:p>
            <a:pPr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12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месяцев </a:t>
            </a:r>
            <a:r>
              <a:rPr lang="ru-RU" sz="1800" dirty="0" smtClean="0"/>
              <a:t>( декабрь, январь, февраль; март, апрель, май; июнь,июль,август; сентябрь, октябрь, ноябрь).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ATTENTION! </a:t>
            </a:r>
            <a:r>
              <a:rPr lang="ru-RU" sz="1800" b="1" dirty="0" smtClean="0">
                <a:solidFill>
                  <a:srgbClr val="FF0000"/>
                </a:solidFill>
              </a:rPr>
              <a:t>ВНИМАНИЕ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Месяца в английском языке всегда пишутся с </a:t>
            </a:r>
            <a:r>
              <a:rPr lang="ru-RU" sz="1800" b="1" u="sng" dirty="0" smtClean="0">
                <a:solidFill>
                  <a:srgbClr val="FF0000"/>
                </a:solidFill>
              </a:rPr>
              <a:t>заглавной (большой) буквы, </a:t>
            </a:r>
            <a:r>
              <a:rPr lang="ru-RU" sz="1800" b="1" dirty="0" smtClean="0">
                <a:solidFill>
                  <a:srgbClr val="FF0000"/>
                </a:solidFill>
              </a:rPr>
              <a:t>независимо от места в предложении</a:t>
            </a:r>
            <a:r>
              <a:rPr lang="ru-RU" sz="2000" dirty="0" smtClean="0">
                <a:solidFill>
                  <a:srgbClr val="FF0000"/>
                </a:solidFill>
              </a:rPr>
              <a:t>!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I like </a:t>
            </a:r>
            <a:r>
              <a:rPr lang="en-US" sz="2000" b="1" u="sng" dirty="0" smtClean="0">
                <a:solidFill>
                  <a:schemeClr val="tx2"/>
                </a:solidFill>
              </a:rPr>
              <a:t>May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22098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alt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en-US" altLang="ru-RU" sz="3200" b="1" dirty="0" smtClean="0">
                <a:latin typeface="Arial" pitchFamily="34" charset="0"/>
                <a:cs typeface="Arial" pitchFamily="34" charset="0"/>
              </a:rPr>
              <a:t>Seasons and months.</a:t>
            </a:r>
            <a:br>
              <a:rPr lang="en-US" alt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sz="3200" b="1" dirty="0" smtClean="0">
                <a:latin typeface="Arial" pitchFamily="34" charset="0"/>
                <a:cs typeface="Arial" pitchFamily="34" charset="0"/>
              </a:rPr>
              <a:t>Времена года и месяца</a:t>
            </a:r>
            <a:r>
              <a:rPr lang="en-US" altLang="ru-RU" sz="32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2438400"/>
            <a:ext cx="8686800" cy="41148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400" dirty="0" smtClean="0"/>
              <a:t>  </a:t>
            </a:r>
            <a:r>
              <a:rPr lang="en-US" sz="2400" dirty="0" smtClean="0"/>
              <a:t>Every month has got his ordinary number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F.ex</a:t>
            </a:r>
            <a:r>
              <a:rPr lang="ru-RU" sz="2400" dirty="0" smtClean="0"/>
              <a:t>:</a:t>
            </a:r>
            <a:r>
              <a:rPr lang="en-US" sz="2400" dirty="0" smtClean="0"/>
              <a:t> January is  the first</a:t>
            </a:r>
            <a:r>
              <a:rPr lang="ru-RU" sz="2400" dirty="0" smtClean="0"/>
              <a:t> (1)</a:t>
            </a:r>
            <a:r>
              <a:rPr lang="en-US" sz="2400" dirty="0" smtClean="0"/>
              <a:t> and December</a:t>
            </a:r>
            <a:r>
              <a:rPr lang="ru-RU" sz="2400" dirty="0" smtClean="0"/>
              <a:t> (12)</a:t>
            </a:r>
            <a:r>
              <a:rPr lang="en-US" sz="2400" dirty="0" smtClean="0"/>
              <a:t> is the twelfth.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Каждый месяц имеет свой порядковый номер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>
              <a:buNone/>
            </a:pPr>
            <a:r>
              <a:rPr lang="ru-RU" sz="2000" dirty="0" smtClean="0"/>
              <a:t>Например: январь (1) идёт под цифрой 1( с него начинается год), а декабрь(12)  под цифрой 12 (им заканчивается год).</a:t>
            </a:r>
          </a:p>
          <a:p>
            <a:pPr>
              <a:buNone/>
            </a:pPr>
            <a:r>
              <a:rPr lang="en-US" sz="2000" dirty="0" smtClean="0"/>
              <a:t>Let’s remember together </a:t>
            </a:r>
            <a:r>
              <a:rPr lang="ru-RU" sz="2000" dirty="0" smtClean="0"/>
              <a:t> </a:t>
            </a:r>
            <a:r>
              <a:rPr lang="en-US" sz="2000" dirty="0" smtClean="0"/>
              <a:t>ordinal numbers in English.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Давайте</a:t>
            </a:r>
            <a:r>
              <a:rPr lang="en-US" sz="2000" dirty="0" smtClean="0"/>
              <a:t> </a:t>
            </a:r>
            <a:r>
              <a:rPr lang="ru-RU" sz="2000" dirty="0" smtClean="0"/>
              <a:t>, вспомним вместе</a:t>
            </a:r>
            <a:r>
              <a:rPr lang="en-US" sz="2000" dirty="0" smtClean="0"/>
              <a:t> </a:t>
            </a:r>
            <a:r>
              <a:rPr lang="ru-RU" sz="2000" dirty="0" smtClean="0"/>
              <a:t>порядковые числительные на английском языке</a:t>
            </a:r>
            <a:r>
              <a:rPr lang="en-US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1265238"/>
          </a:xfr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id-ID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ORDINAL NUMBERS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Порядковые числительные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334000"/>
          </a:xfrm>
          <a:solidFill>
            <a:schemeClr val="accent1">
              <a:lumMod val="75000"/>
            </a:schemeClr>
          </a:solidFill>
        </p:spPr>
        <p:txBody>
          <a:bodyPr numCol="1"/>
          <a:lstStyle/>
          <a:p>
            <a:pPr>
              <a:buNone/>
            </a:pPr>
            <a:r>
              <a:rPr lang="id-ID" sz="2400" b="1" dirty="0" smtClean="0"/>
              <a:t>1st = </a:t>
            </a:r>
            <a:r>
              <a:rPr lang="en-US" sz="2400" b="1" dirty="0" smtClean="0"/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r>
              <a:rPr lang="id-ID" sz="2400" b="1" dirty="0" smtClean="0">
                <a:solidFill>
                  <a:srgbClr val="FF0000"/>
                </a:solidFill>
              </a:rPr>
              <a:t>irst</a:t>
            </a:r>
            <a:r>
              <a:rPr lang="en-US" sz="2400" b="1" dirty="0" smtClean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(первый)</a:t>
            </a:r>
            <a:r>
              <a:rPr lang="en-US" sz="2400" b="1" dirty="0" smtClean="0"/>
              <a:t>                 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2nd =</a:t>
            </a:r>
            <a:r>
              <a:rPr lang="en-US" sz="2400" b="1" dirty="0" smtClean="0"/>
              <a:t> the</a:t>
            </a:r>
            <a:r>
              <a:rPr lang="id-ID" sz="2400" b="1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r>
              <a:rPr lang="id-ID" sz="2400" b="1" dirty="0" smtClean="0">
                <a:solidFill>
                  <a:srgbClr val="FF0000"/>
                </a:solidFill>
              </a:rPr>
              <a:t>econd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(второй)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3rd =</a:t>
            </a:r>
            <a:r>
              <a:rPr lang="en-US" sz="2400" b="1" dirty="0" smtClean="0"/>
              <a:t> the</a:t>
            </a:r>
            <a:r>
              <a:rPr lang="id-ID" sz="2400" b="1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r>
              <a:rPr lang="id-ID" sz="2400" b="1" dirty="0" smtClean="0">
                <a:solidFill>
                  <a:srgbClr val="FF0000"/>
                </a:solidFill>
              </a:rPr>
              <a:t>hird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(третий)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4th = </a:t>
            </a:r>
            <a:r>
              <a:rPr lang="en-US" sz="2400" b="1" dirty="0" smtClean="0"/>
              <a:t>the f</a:t>
            </a:r>
            <a:r>
              <a:rPr lang="id-ID" sz="2400" b="1" dirty="0" smtClean="0"/>
              <a:t>our</a:t>
            </a:r>
            <a:r>
              <a:rPr lang="id-ID" sz="2400" b="1" dirty="0" smtClean="0">
                <a:solidFill>
                  <a:srgbClr val="FF0000"/>
                </a:solidFill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(четвертый)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5th =</a:t>
            </a:r>
            <a:r>
              <a:rPr lang="en-US" sz="2400" b="1" dirty="0" smtClean="0"/>
              <a:t> the</a:t>
            </a:r>
            <a:r>
              <a:rPr lang="id-ID" sz="2400" b="1" dirty="0" smtClean="0"/>
              <a:t> </a:t>
            </a:r>
            <a:r>
              <a:rPr lang="en-US" sz="2400" b="1" dirty="0" smtClean="0"/>
              <a:t>f</a:t>
            </a:r>
            <a:r>
              <a:rPr lang="id-ID" sz="2400" b="1" dirty="0" smtClean="0"/>
              <a:t>if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(пятый)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6th = </a:t>
            </a:r>
            <a:r>
              <a:rPr lang="en-US" sz="2400" b="1" dirty="0" smtClean="0"/>
              <a:t>the s</a:t>
            </a:r>
            <a:r>
              <a:rPr lang="id-ID" sz="2400" b="1" dirty="0" smtClean="0"/>
              <a:t>ix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(шестой)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7th = </a:t>
            </a:r>
            <a:r>
              <a:rPr lang="en-US" sz="2400" b="1" dirty="0" smtClean="0"/>
              <a:t>the s</a:t>
            </a:r>
            <a:r>
              <a:rPr lang="id-ID" sz="2400" b="1" dirty="0" smtClean="0"/>
              <a:t>even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(седьмой)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8th = </a:t>
            </a:r>
            <a:r>
              <a:rPr lang="en-US" sz="2400" b="1" dirty="0" smtClean="0"/>
              <a:t>the e</a:t>
            </a:r>
            <a:r>
              <a:rPr lang="id-ID" sz="2400" b="1" dirty="0" smtClean="0"/>
              <a:t>igh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(восьмой)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9th = </a:t>
            </a:r>
            <a:r>
              <a:rPr lang="en-US" sz="2400" b="1" dirty="0" smtClean="0"/>
              <a:t>the n</a:t>
            </a:r>
            <a:r>
              <a:rPr lang="id-ID" sz="2400" b="1" dirty="0" smtClean="0"/>
              <a:t>in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(девятый)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10th =</a:t>
            </a:r>
            <a:r>
              <a:rPr lang="en-US" sz="2400" b="1" dirty="0" smtClean="0"/>
              <a:t> the</a:t>
            </a:r>
            <a:r>
              <a:rPr lang="id-ID" sz="2400" b="1" dirty="0" smtClean="0"/>
              <a:t> ten</a:t>
            </a:r>
            <a:r>
              <a:rPr lang="id-ID" sz="2400" b="1" dirty="0" smtClean="0">
                <a:solidFill>
                  <a:srgbClr val="FF0000"/>
                </a:solidFill>
              </a:rPr>
              <a:t>th </a:t>
            </a:r>
            <a:r>
              <a:rPr lang="id-ID" sz="2400" b="1" dirty="0" smtClean="0"/>
              <a:t> </a:t>
            </a:r>
            <a:r>
              <a:rPr lang="ru-RU" sz="2400" b="1" dirty="0" smtClean="0"/>
              <a:t>(десятый)</a:t>
            </a:r>
          </a:p>
          <a:p>
            <a:pPr>
              <a:buNone/>
            </a:pPr>
            <a:r>
              <a:rPr lang="en-US" sz="2400" b="1" dirty="0" smtClean="0"/>
              <a:t>11 </a:t>
            </a:r>
            <a:r>
              <a:rPr lang="id-ID" sz="2400" b="1" dirty="0" smtClean="0"/>
              <a:t>th =</a:t>
            </a:r>
            <a:r>
              <a:rPr lang="ru-RU" sz="2400" b="1" dirty="0" smtClean="0"/>
              <a:t> </a:t>
            </a:r>
            <a:r>
              <a:rPr lang="en-US" sz="2400" b="1" dirty="0" smtClean="0"/>
              <a:t>the eleven</a:t>
            </a:r>
            <a:r>
              <a:rPr lang="en-US" sz="2400" b="1" dirty="0" smtClean="0">
                <a:solidFill>
                  <a:srgbClr val="FF0000"/>
                </a:solidFill>
              </a:rPr>
              <a:t>th</a:t>
            </a:r>
            <a:r>
              <a:rPr lang="id-ID" sz="2400" b="1" dirty="0" smtClean="0"/>
              <a:t> </a:t>
            </a:r>
            <a:r>
              <a:rPr lang="ru-RU" sz="2400" b="1" dirty="0" smtClean="0"/>
              <a:t>(одиннадцатый)</a:t>
            </a:r>
          </a:p>
          <a:p>
            <a:pPr>
              <a:buNone/>
            </a:pPr>
            <a:r>
              <a:rPr lang="en-US" sz="2400" b="1" dirty="0" smtClean="0"/>
              <a:t>1</a:t>
            </a:r>
            <a:r>
              <a:rPr lang="ru-RU" sz="2400" b="1" dirty="0" smtClean="0"/>
              <a:t>2</a:t>
            </a:r>
            <a:r>
              <a:rPr lang="en-US" sz="2400" b="1" dirty="0" smtClean="0"/>
              <a:t> </a:t>
            </a:r>
            <a:r>
              <a:rPr lang="id-ID" sz="2400" b="1" dirty="0" smtClean="0"/>
              <a:t>th =</a:t>
            </a:r>
            <a:r>
              <a:rPr lang="en-US" sz="2400" b="1" dirty="0" smtClean="0"/>
              <a:t> the twelf</a:t>
            </a:r>
            <a:r>
              <a:rPr lang="en-US" sz="2400" b="1" dirty="0" smtClean="0">
                <a:solidFill>
                  <a:srgbClr val="FF0000"/>
                </a:solidFill>
              </a:rPr>
              <a:t>th</a:t>
            </a:r>
            <a:r>
              <a:rPr lang="en-US" sz="2400" b="1" dirty="0" smtClean="0"/>
              <a:t> </a:t>
            </a:r>
            <a:r>
              <a:rPr lang="id-ID" sz="2400" b="1" dirty="0" smtClean="0"/>
              <a:t> </a:t>
            </a:r>
            <a:r>
              <a:rPr lang="ru-RU" sz="2400" b="1" dirty="0" smtClean="0"/>
              <a:t>(двенадцатый)</a:t>
            </a:r>
            <a:endParaRPr lang="id-ID" sz="2400" dirty="0" smtClean="0"/>
          </a:p>
          <a:p>
            <a:endParaRPr lang="id-ID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40176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2800" dirty="0" smtClean="0"/>
              <a:t>In each season there are 3 months.</a:t>
            </a:r>
            <a:br>
              <a:rPr lang="en-US" sz="2800" dirty="0" smtClean="0"/>
            </a:br>
            <a:r>
              <a:rPr lang="ru-RU" sz="2800" dirty="0" smtClean="0"/>
              <a:t>В каждом времени года есть 3 месяца.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dirty="0" smtClean="0"/>
              <a:t>Now</a:t>
            </a:r>
            <a:r>
              <a:rPr lang="ru-RU" dirty="0" smtClean="0"/>
              <a:t>  </a:t>
            </a:r>
            <a:r>
              <a:rPr lang="en-US" dirty="0" smtClean="0"/>
              <a:t>write</a:t>
            </a:r>
            <a:r>
              <a:rPr lang="ru-RU" dirty="0" smtClean="0"/>
              <a:t> </a:t>
            </a:r>
            <a:r>
              <a:rPr lang="en-US" dirty="0" smtClean="0"/>
              <a:t>them down in a copybook.</a:t>
            </a:r>
          </a:p>
          <a:p>
            <a:r>
              <a:rPr lang="ru-RU" dirty="0" smtClean="0"/>
              <a:t>Сейчас запишите их в тетрадь.</a:t>
            </a:r>
          </a:p>
          <a:p>
            <a:pPr>
              <a:buNone/>
            </a:pPr>
            <a:r>
              <a:rPr lang="ru-RU" dirty="0" smtClean="0"/>
              <a:t>Слайд №6,7,8,9 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  <a:solidFill>
            <a:srgbClr val="00B0F0"/>
          </a:solidFill>
        </p:spPr>
        <p:txBody>
          <a:bodyPr/>
          <a:lstStyle/>
          <a:p>
            <a:pPr algn="l"/>
            <a:r>
              <a:rPr lang="en-US" sz="7200" b="1" dirty="0" smtClean="0"/>
              <a:t>winter-</a:t>
            </a:r>
            <a:r>
              <a:rPr lang="ru-RU" sz="7200" b="1" dirty="0" smtClean="0"/>
              <a:t> зима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5400" b="1" dirty="0" smtClean="0"/>
          </a:p>
          <a:p>
            <a:pPr>
              <a:buNone/>
            </a:pPr>
            <a:r>
              <a:rPr lang="ru-RU" sz="5400" b="1" dirty="0" smtClean="0"/>
              <a:t>12 </a:t>
            </a:r>
            <a:r>
              <a:rPr lang="en-GB" sz="5400" b="1" dirty="0" smtClean="0"/>
              <a:t>December</a:t>
            </a:r>
            <a:r>
              <a:rPr lang="ru-RU" sz="5400" b="1" dirty="0" smtClean="0"/>
              <a:t>-декабрь</a:t>
            </a:r>
          </a:p>
          <a:p>
            <a:pPr>
              <a:buNone/>
            </a:pPr>
            <a:r>
              <a:rPr lang="ru-RU" sz="5400" b="1" dirty="0" smtClean="0"/>
              <a:t>1  </a:t>
            </a:r>
            <a:r>
              <a:rPr lang="en-GB" sz="5400" b="1" dirty="0" smtClean="0"/>
              <a:t>January</a:t>
            </a:r>
            <a:r>
              <a:rPr lang="ru-RU" sz="5400" b="1" dirty="0" smtClean="0"/>
              <a:t>- январь </a:t>
            </a:r>
          </a:p>
          <a:p>
            <a:pPr>
              <a:buNone/>
            </a:pPr>
            <a:r>
              <a:rPr lang="ru-RU" sz="5400" b="1" dirty="0" smtClean="0"/>
              <a:t>2  </a:t>
            </a:r>
            <a:r>
              <a:rPr lang="en-GB" sz="5400" b="1" dirty="0" smtClean="0"/>
              <a:t>February</a:t>
            </a:r>
            <a:r>
              <a:rPr lang="ru-RU" sz="5400" b="1" dirty="0" smtClean="0"/>
              <a:t>- февраль</a:t>
            </a:r>
          </a:p>
          <a:p>
            <a:endParaRPr lang="ru-RU" dirty="0"/>
          </a:p>
        </p:txBody>
      </p:sp>
      <p:pic>
        <p:nvPicPr>
          <p:cNvPr id="4" name="il_fi" descr="http://franto.com/wallpaper/wallpaper_winter_smal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23095">
            <a:off x="6350035" y="101398"/>
            <a:ext cx="1661507" cy="174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sz="7200" b="1" dirty="0" smtClean="0"/>
              <a:t>Spring</a:t>
            </a:r>
            <a:r>
              <a:rPr lang="ru-RU" sz="7200" b="1" dirty="0" smtClean="0"/>
              <a:t>- весна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7200" b="1" dirty="0" smtClean="0"/>
              <a:t>3 March</a:t>
            </a:r>
            <a:r>
              <a:rPr lang="ru-RU" sz="7200" b="1" dirty="0" smtClean="0"/>
              <a:t>- март</a:t>
            </a:r>
            <a:endParaRPr lang="ru-RU" sz="7200" dirty="0" smtClean="0"/>
          </a:p>
          <a:p>
            <a:pPr>
              <a:buNone/>
            </a:pPr>
            <a:r>
              <a:rPr lang="en-GB" sz="7200" b="1" dirty="0" smtClean="0"/>
              <a:t>4 April</a:t>
            </a:r>
            <a:r>
              <a:rPr lang="ru-RU" sz="7200" b="1" dirty="0" smtClean="0"/>
              <a:t>- апрель</a:t>
            </a:r>
            <a:endParaRPr lang="ru-RU" sz="7200" dirty="0" smtClean="0"/>
          </a:p>
          <a:p>
            <a:pPr>
              <a:buNone/>
            </a:pPr>
            <a:r>
              <a:rPr lang="en-GB" sz="7200" b="1" dirty="0" smtClean="0"/>
              <a:t>5 May</a:t>
            </a:r>
            <a:r>
              <a:rPr lang="ru-RU" sz="7200" b="1" dirty="0" smtClean="0"/>
              <a:t> -май</a:t>
            </a:r>
            <a:endParaRPr lang="ru-RU" sz="7200" dirty="0" smtClean="0"/>
          </a:p>
          <a:p>
            <a:endParaRPr lang="ru-RU" dirty="0"/>
          </a:p>
        </p:txBody>
      </p:sp>
      <p:pic>
        <p:nvPicPr>
          <p:cNvPr id="4" name="il_fi" descr="http://img.dailymail.co.uk/i/pix/2008/02_01/springAUSTIN0702_468x5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54724">
            <a:off x="7016823" y="4997359"/>
            <a:ext cx="1919598" cy="138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en-US" sz="7200" b="1" dirty="0" smtClean="0">
                <a:latin typeface="+mn-lt"/>
                <a:cs typeface="Times New Roman" pitchFamily="18" charset="0"/>
              </a:rPr>
              <a:t>Summer-</a:t>
            </a:r>
            <a:r>
              <a:rPr lang="ru-RU" sz="7200" b="1" dirty="0" smtClean="0">
                <a:latin typeface="+mn-lt"/>
                <a:cs typeface="Times New Roman" pitchFamily="18" charset="0"/>
              </a:rPr>
              <a:t> лето</a:t>
            </a:r>
            <a:endParaRPr lang="ru-RU" sz="7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z="7200" b="1" dirty="0" smtClean="0">
                <a:cs typeface="Times New Roman" pitchFamily="18" charset="0"/>
              </a:rPr>
              <a:t>6 June</a:t>
            </a:r>
            <a:r>
              <a:rPr lang="ru-RU" sz="7200" b="1" dirty="0" smtClean="0">
                <a:cs typeface="Times New Roman" pitchFamily="18" charset="0"/>
              </a:rPr>
              <a:t>- июнь</a:t>
            </a:r>
            <a:endParaRPr lang="ru-RU" sz="7200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GB" sz="7200" b="1" dirty="0" smtClean="0">
                <a:cs typeface="Times New Roman" pitchFamily="18" charset="0"/>
              </a:rPr>
              <a:t>7 July</a:t>
            </a:r>
            <a:r>
              <a:rPr lang="ru-RU" sz="7200" b="1" dirty="0" smtClean="0">
                <a:cs typeface="Times New Roman" pitchFamily="18" charset="0"/>
              </a:rPr>
              <a:t>- июль</a:t>
            </a:r>
            <a:endParaRPr lang="ru-RU" sz="7200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GB" sz="7200" b="1" dirty="0" smtClean="0">
                <a:cs typeface="Times New Roman" pitchFamily="18" charset="0"/>
              </a:rPr>
              <a:t>8 Au</a:t>
            </a:r>
            <a:r>
              <a:rPr lang="en-US" sz="7200" b="1" dirty="0" smtClean="0"/>
              <a:t>g</a:t>
            </a:r>
            <a:r>
              <a:rPr lang="en-GB" sz="7200" b="1" dirty="0" err="1" smtClean="0">
                <a:cs typeface="Times New Roman" pitchFamily="18" charset="0"/>
              </a:rPr>
              <a:t>ust</a:t>
            </a:r>
            <a:r>
              <a:rPr lang="ru-RU" sz="7200" b="1" dirty="0" smtClean="0">
                <a:cs typeface="Times New Roman" pitchFamily="18" charset="0"/>
              </a:rPr>
              <a:t>- август</a:t>
            </a:r>
          </a:p>
          <a:p>
            <a:endParaRPr lang="ru-RU" dirty="0"/>
          </a:p>
        </p:txBody>
      </p:sp>
      <p:pic>
        <p:nvPicPr>
          <p:cNvPr id="4" name="il_fi" descr="http://deals.org.uk/wp-content/themes/couponpress/thumbs/holidays-summ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00173">
            <a:off x="6954716" y="2034505"/>
            <a:ext cx="1197225" cy="149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600200"/>
          </a:xfrm>
          <a:solidFill>
            <a:srgbClr val="FFC000"/>
          </a:solidFill>
        </p:spPr>
        <p:txBody>
          <a:bodyPr/>
          <a:lstStyle/>
          <a:p>
            <a:r>
              <a:rPr lang="en-US" sz="7200" b="1" dirty="0" smtClean="0">
                <a:latin typeface="+mn-lt"/>
                <a:cs typeface="Times New Roman" pitchFamily="18" charset="0"/>
              </a:rPr>
              <a:t>Autumn- </a:t>
            </a:r>
            <a:r>
              <a:rPr lang="ru-RU" sz="7200" b="1" dirty="0" smtClean="0">
                <a:latin typeface="+mn-lt"/>
                <a:cs typeface="Times New Roman" pitchFamily="18" charset="0"/>
              </a:rPr>
              <a:t>осень</a:t>
            </a:r>
            <a:endParaRPr lang="ru-RU" sz="72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5400" b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GB" sz="5400" b="1" dirty="0" smtClean="0">
                <a:cs typeface="Times New Roman" pitchFamily="18" charset="0"/>
              </a:rPr>
              <a:t>9   September</a:t>
            </a:r>
            <a:r>
              <a:rPr lang="ru-RU" sz="5400" b="1" dirty="0" smtClean="0">
                <a:cs typeface="Times New Roman" pitchFamily="18" charset="0"/>
              </a:rPr>
              <a:t>-сентябрь</a:t>
            </a:r>
          </a:p>
          <a:p>
            <a:pPr>
              <a:buNone/>
            </a:pPr>
            <a:r>
              <a:rPr lang="en-GB" sz="5400" b="1" dirty="0" smtClean="0">
                <a:cs typeface="Times New Roman" pitchFamily="18" charset="0"/>
              </a:rPr>
              <a:t>10 October</a:t>
            </a:r>
            <a:r>
              <a:rPr lang="ru-RU" sz="5400" b="1" dirty="0" smtClean="0">
                <a:cs typeface="Times New Roman" pitchFamily="18" charset="0"/>
              </a:rPr>
              <a:t>- октябрь</a:t>
            </a:r>
          </a:p>
          <a:p>
            <a:pPr>
              <a:buNone/>
            </a:pPr>
            <a:r>
              <a:rPr lang="en-GB" sz="5400" b="1" dirty="0" smtClean="0">
                <a:cs typeface="Times New Roman" pitchFamily="18" charset="0"/>
              </a:rPr>
              <a:t>11 November</a:t>
            </a:r>
            <a:r>
              <a:rPr lang="ru-RU" sz="5400" b="1" dirty="0" smtClean="0">
                <a:cs typeface="Times New Roman" pitchFamily="18" charset="0"/>
              </a:rPr>
              <a:t>- ноябрь</a:t>
            </a:r>
          </a:p>
          <a:p>
            <a:endParaRPr lang="ru-RU" dirty="0"/>
          </a:p>
        </p:txBody>
      </p:sp>
      <p:pic>
        <p:nvPicPr>
          <p:cNvPr id="4" name="il_fi" descr="http://stepbystepcc.com/autumntre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76318">
            <a:off x="8205240" y="4539790"/>
            <a:ext cx="453928" cy="97882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587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Default Design</vt:lpstr>
      <vt:lpstr>4 seasons – 4 времени года 12 months – 12 месяцев</vt:lpstr>
      <vt:lpstr>Слайд 2</vt:lpstr>
      <vt:lpstr>  Seasons and months. Времена года и месяца. </vt:lpstr>
      <vt:lpstr>ORDINAL NUMBERS Порядковые числительные</vt:lpstr>
      <vt:lpstr>In each season there are 3 months. В каждом времени года есть 3 месяца.</vt:lpstr>
      <vt:lpstr>winter- зима</vt:lpstr>
      <vt:lpstr>Spring- весна</vt:lpstr>
      <vt:lpstr>Summer- лето</vt:lpstr>
      <vt:lpstr>Autumn- осень</vt:lpstr>
      <vt:lpstr>    </vt:lpstr>
      <vt:lpstr>Слайд 11</vt:lpstr>
      <vt:lpstr>Thank you!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Months of the Year</dc:title>
  <dc:creator>owner</dc:creator>
  <cp:lastModifiedBy>Пользователь Windows</cp:lastModifiedBy>
  <cp:revision>45</cp:revision>
  <dcterms:created xsi:type="dcterms:W3CDTF">2011-06-22T19:51:42Z</dcterms:created>
  <dcterms:modified xsi:type="dcterms:W3CDTF">2020-11-23T17:07:35Z</dcterms:modified>
</cp:coreProperties>
</file>