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77" r:id="rId3"/>
    <p:sldId id="257" r:id="rId4"/>
    <p:sldId id="258" r:id="rId5"/>
    <p:sldId id="268" r:id="rId6"/>
    <p:sldId id="259" r:id="rId7"/>
    <p:sldId id="260" r:id="rId8"/>
    <p:sldId id="261" r:id="rId9"/>
    <p:sldId id="262" r:id="rId10"/>
    <p:sldId id="263" r:id="rId11"/>
    <p:sldId id="264" r:id="rId12"/>
    <p:sldId id="266" r:id="rId13"/>
    <p:sldId id="267" r:id="rId14"/>
    <p:sldId id="270" r:id="rId15"/>
    <p:sldId id="276" r:id="rId16"/>
    <p:sldId id="275"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E5EF0EB-6972-4A37-B216-750A79BFA912}" type="datetimeFigureOut">
              <a:rPr lang="ru-RU" smtClean="0"/>
              <a:pPr/>
              <a:t>11.03.2020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A9D2D1-84A4-4885-85B1-EEDB24092E6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5EF0EB-6972-4A37-B216-750A79BFA912}" type="datetimeFigureOut">
              <a:rPr lang="ru-RU" smtClean="0"/>
              <a:pPr/>
              <a:t>11.03.2020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A9D2D1-84A4-4885-85B1-EEDB24092E6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vyzhivaj.ru/wp-content/uploads/2016/02/i_033.jpg" TargetMode="Externa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0"/>
            <a:ext cx="8186766" cy="6011882"/>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sz="2200" b="1" dirty="0" smtClean="0">
                <a:latin typeface="Times New Roman" pitchFamily="18" charset="0"/>
                <a:cs typeface="Times New Roman" pitchFamily="18" charset="0"/>
              </a:rPr>
              <a:t>МБОУ "</a:t>
            </a:r>
            <a:r>
              <a:rPr lang="ru-RU" sz="2200" b="1" dirty="0" err="1" smtClean="0">
                <a:latin typeface="Times New Roman" pitchFamily="18" charset="0"/>
                <a:cs typeface="Times New Roman" pitchFamily="18" charset="0"/>
              </a:rPr>
              <a:t>Гостищевская</a:t>
            </a:r>
            <a:r>
              <a:rPr lang="ru-RU" sz="2200" b="1" dirty="0" smtClean="0">
                <a:latin typeface="Times New Roman" pitchFamily="18" charset="0"/>
                <a:cs typeface="Times New Roman" pitchFamily="18" charset="0"/>
              </a:rPr>
              <a:t> средняя общеобразовательная школа " </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b="1" dirty="0" err="1" smtClean="0">
                <a:latin typeface="Times New Roman" pitchFamily="18" charset="0"/>
                <a:cs typeface="Times New Roman" pitchFamily="18" charset="0"/>
              </a:rPr>
              <a:t>Яковлевский</a:t>
            </a:r>
            <a:r>
              <a:rPr lang="ru-RU" sz="2200" b="1" dirty="0" smtClean="0">
                <a:latin typeface="Times New Roman" pitchFamily="18" charset="0"/>
                <a:cs typeface="Times New Roman" pitchFamily="18" charset="0"/>
              </a:rPr>
              <a:t> городской округ</a:t>
            </a:r>
            <a:br>
              <a:rPr lang="ru-RU" sz="2200" b="1"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Проектная работа по учебной дисциплине:</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математика</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Тема:</a:t>
            </a:r>
            <a:r>
              <a:rPr lang="ru-RU" sz="3600"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«Как измерить время» </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a:t>
            </a:r>
            <a:r>
              <a:rPr lang="ru-RU" sz="1800" u="sng" dirty="0" smtClean="0">
                <a:latin typeface="Times New Roman" pitchFamily="18" charset="0"/>
                <a:cs typeface="Times New Roman" pitchFamily="18" charset="0"/>
              </a:rPr>
              <a:t>Выполнили</a:t>
            </a:r>
            <a:r>
              <a:rPr lang="ru-RU" sz="1800" dirty="0" smtClean="0">
                <a:latin typeface="Times New Roman" pitchFamily="18" charset="0"/>
                <a:cs typeface="Times New Roman" pitchFamily="18" charset="0"/>
              </a:rPr>
              <a:t>: </a:t>
            </a:r>
            <a:r>
              <a:rPr lang="ru-RU" sz="1800" b="1" dirty="0" err="1" smtClean="0">
                <a:latin typeface="Times New Roman" pitchFamily="18" charset="0"/>
                <a:cs typeface="Times New Roman" pitchFamily="18" charset="0"/>
              </a:rPr>
              <a:t>Шерстянкин</a:t>
            </a:r>
            <a:r>
              <a:rPr lang="ru-RU" sz="1800" b="1" dirty="0" smtClean="0">
                <a:latin typeface="Times New Roman" pitchFamily="18" charset="0"/>
                <a:cs typeface="Times New Roman" pitchFamily="18" charset="0"/>
              </a:rPr>
              <a:t> Дмитрий Андреевич,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b="1" dirty="0" err="1" smtClean="0">
                <a:latin typeface="Times New Roman" pitchFamily="18" charset="0"/>
                <a:cs typeface="Times New Roman" pitchFamily="18" charset="0"/>
              </a:rPr>
              <a:t>Стрельникова</a:t>
            </a:r>
            <a:r>
              <a:rPr lang="ru-RU" sz="1800" b="1" dirty="0" smtClean="0">
                <a:latin typeface="Times New Roman" pitchFamily="18" charset="0"/>
                <a:cs typeface="Times New Roman" pitchFamily="18" charset="0"/>
              </a:rPr>
              <a:t> Анастасия Максимовна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учащиеся  1«а»  класса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u="sng" dirty="0" smtClean="0">
                <a:latin typeface="Times New Roman" pitchFamily="18" charset="0"/>
                <a:cs typeface="Times New Roman" pitchFamily="18" charset="0"/>
              </a:rPr>
              <a:t>Руководитель</a:t>
            </a:r>
            <a:r>
              <a:rPr lang="ru-RU" sz="1800"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Птицына Валентина Ивановна</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учитель начальных классов</a:t>
            </a:r>
            <a:r>
              <a:rPr lang="ru-RU" sz="1800"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endParaRPr lang="ru-RU" dirty="0"/>
          </a:p>
        </p:txBody>
      </p:sp>
      <p:pic>
        <p:nvPicPr>
          <p:cNvPr id="5" name="Рисунок 4" descr="D:\Desktop\Рабочая\Алеша\время\фото\image.jpg"/>
          <p:cNvPicPr/>
          <p:nvPr/>
        </p:nvPicPr>
        <p:blipFill>
          <a:blip r:embed="rId2" cstate="print"/>
          <a:srcRect/>
          <a:stretch>
            <a:fillRect/>
          </a:stretch>
        </p:blipFill>
        <p:spPr bwMode="auto">
          <a:xfrm>
            <a:off x="785786" y="3500438"/>
            <a:ext cx="2500330" cy="2500330"/>
          </a:xfrm>
          <a:prstGeom prst="rect">
            <a:avLst/>
          </a:prstGeom>
          <a:noFill/>
          <a:ln w="9525">
            <a:noFill/>
            <a:miter lim="800000"/>
            <a:headEnd/>
            <a:tailEnd/>
          </a:ln>
          <a:scene3d>
            <a:camera prst="perspectiveRight"/>
            <a:lightRig rig="threePt" dir="t"/>
          </a:scene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www.syl.ru/misc/i/ai/194215/838766.jpg"/>
          <p:cNvPicPr/>
          <p:nvPr/>
        </p:nvPicPr>
        <p:blipFill>
          <a:blip r:embed="rId2" cstate="print"/>
          <a:srcRect/>
          <a:stretch>
            <a:fillRect/>
          </a:stretch>
        </p:blipFill>
        <p:spPr bwMode="auto">
          <a:xfrm>
            <a:off x="1928794" y="928670"/>
            <a:ext cx="4286280" cy="5143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271490_large"/>
          <p:cNvPicPr/>
          <p:nvPr/>
        </p:nvPicPr>
        <p:blipFill>
          <a:blip r:embed="rId2" cstate="print"/>
          <a:srcRect/>
          <a:stretch>
            <a:fillRect/>
          </a:stretch>
        </p:blipFill>
        <p:spPr bwMode="auto">
          <a:xfrm>
            <a:off x="2214546" y="642918"/>
            <a:ext cx="4143404" cy="5429288"/>
          </a:xfrm>
          <a:prstGeom prst="rect">
            <a:avLst/>
          </a:prstGeom>
          <a:noFill/>
          <a:ln w="9525">
            <a:noFill/>
            <a:miter lim="800000"/>
            <a:headEnd/>
            <a:tailEnd/>
          </a:ln>
          <a:effectLst>
            <a:softEdge rad="3175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media.istockphoto.com/vectors/clock-and-watch-collection-black-vector-id133404777"/>
          <p:cNvPicPr/>
          <p:nvPr/>
        </p:nvPicPr>
        <p:blipFill>
          <a:blip r:embed="rId2" cstate="print"/>
          <a:srcRect/>
          <a:stretch>
            <a:fillRect/>
          </a:stretch>
        </p:blipFill>
        <p:spPr bwMode="auto">
          <a:xfrm>
            <a:off x="1428728" y="500042"/>
            <a:ext cx="6072230" cy="5715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ttps://assets.oxu.az/uploads/W1siZiIsIjIwMTYvMTAvMjcvMTYvMzMvMDIvNTUyLzE0Nzc1Njk2MDRfMS5qcGciXV0?sha=c1645cdd6e4d7b66"/>
          <p:cNvPicPr/>
          <p:nvPr/>
        </p:nvPicPr>
        <p:blipFill>
          <a:blip r:embed="rId2"/>
          <a:srcRect/>
          <a:stretch>
            <a:fillRect/>
          </a:stretch>
        </p:blipFill>
        <p:spPr bwMode="auto">
          <a:xfrm>
            <a:off x="142844" y="357166"/>
            <a:ext cx="8858312" cy="5572164"/>
          </a:xfrm>
          <a:prstGeom prst="rect">
            <a:avLst/>
          </a:prstGeom>
          <a:noFill/>
          <a:ln w="9525">
            <a:noFill/>
            <a:miter lim="800000"/>
            <a:headEnd/>
            <a:tailEnd/>
          </a:ln>
          <a:effectLst>
            <a:softEdge rad="63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AppData\Local\Microsoft\Windows\Temporary Internet Files\Content.Word\20191220_104744.jpg"/>
          <p:cNvPicPr/>
          <p:nvPr/>
        </p:nvPicPr>
        <p:blipFill>
          <a:blip r:embed="rId2" cstate="print">
            <a:lum bright="10000"/>
          </a:blip>
          <a:srcRect/>
          <a:stretch>
            <a:fillRect/>
          </a:stretch>
        </p:blipFill>
        <p:spPr bwMode="auto">
          <a:xfrm rot="5400000">
            <a:off x="-196309" y="2196517"/>
            <a:ext cx="4643470" cy="3250785"/>
          </a:xfrm>
          <a:prstGeom prst="rect">
            <a:avLst/>
          </a:prstGeom>
          <a:noFill/>
          <a:ln w="9525">
            <a:noFill/>
            <a:miter lim="800000"/>
            <a:headEnd/>
            <a:tailEnd/>
          </a:ln>
        </p:spPr>
      </p:pic>
      <p:pic>
        <p:nvPicPr>
          <p:cNvPr id="3" name="Рисунок 2" descr="C:\Users\User\AppData\Local\Microsoft\Windows\Temporary Internet Files\Content.Word\20191220_104739.jpg"/>
          <p:cNvPicPr/>
          <p:nvPr/>
        </p:nvPicPr>
        <p:blipFill>
          <a:blip r:embed="rId3" cstate="print">
            <a:lum bright="10000"/>
          </a:blip>
          <a:srcRect/>
          <a:stretch>
            <a:fillRect/>
          </a:stretch>
        </p:blipFill>
        <p:spPr bwMode="auto">
          <a:xfrm rot="5400000">
            <a:off x="3893339" y="1678769"/>
            <a:ext cx="4572032" cy="4357718"/>
          </a:xfrm>
          <a:prstGeom prst="rect">
            <a:avLst/>
          </a:prstGeom>
          <a:noFill/>
          <a:ln w="9525">
            <a:noFill/>
            <a:miter lim="800000"/>
            <a:headEnd/>
            <a:tailEnd/>
          </a:ln>
        </p:spPr>
      </p:pic>
      <p:sp>
        <p:nvSpPr>
          <p:cNvPr id="4" name="Заголовок 3"/>
          <p:cNvSpPr>
            <a:spLocks noGrp="1"/>
          </p:cNvSpPr>
          <p:nvPr>
            <p:ph type="title"/>
          </p:nvPr>
        </p:nvSpPr>
        <p:spPr>
          <a:xfrm>
            <a:off x="457200" y="274638"/>
            <a:ext cx="7329510" cy="654032"/>
          </a:xfrm>
        </p:spPr>
        <p:txBody>
          <a:bodyPr>
            <a:normAutofit fontScale="90000"/>
          </a:bodyPr>
          <a:lstStyle/>
          <a:p>
            <a:r>
              <a:rPr lang="ru-RU" b="1" dirty="0" smtClean="0">
                <a:solidFill>
                  <a:schemeClr val="accent5">
                    <a:lumMod val="75000"/>
                  </a:schemeClr>
                </a:solidFill>
                <a:latin typeface="Times New Roman" pitchFamily="18" charset="0"/>
                <a:cs typeface="Times New Roman" pitchFamily="18" charset="0"/>
              </a:rPr>
              <a:t> АНКЕТИРОВАНИЕ</a:t>
            </a:r>
            <a:endParaRPr lang="ru-RU" b="1" dirty="0">
              <a:solidFill>
                <a:schemeClr val="accent5">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AppData\Local\Microsoft\Windows\Temporary Internet Files\Content.Word\20200210_125221.jpg"/>
          <p:cNvPicPr/>
          <p:nvPr/>
        </p:nvPicPr>
        <p:blipFill>
          <a:blip r:embed="rId2" cstate="print">
            <a:lum bright="20000"/>
          </a:blip>
          <a:srcRect/>
          <a:stretch>
            <a:fillRect/>
          </a:stretch>
        </p:blipFill>
        <p:spPr bwMode="auto">
          <a:xfrm rot="5400000">
            <a:off x="4864887" y="492907"/>
            <a:ext cx="3786214" cy="3228980"/>
          </a:xfrm>
          <a:prstGeom prst="rect">
            <a:avLst/>
          </a:prstGeom>
          <a:noFill/>
          <a:ln w="9525">
            <a:noFill/>
            <a:miter lim="800000"/>
            <a:headEnd/>
            <a:tailEnd/>
          </a:ln>
        </p:spPr>
      </p:pic>
      <p:pic>
        <p:nvPicPr>
          <p:cNvPr id="3" name="Рисунок 2" descr="C:\Users\User\AppData\Local\Microsoft\Windows\Temporary Internet Files\Content.Word\20200210_125228.jpg"/>
          <p:cNvPicPr/>
          <p:nvPr/>
        </p:nvPicPr>
        <p:blipFill>
          <a:blip r:embed="rId3" cstate="print">
            <a:lum bright="20000"/>
          </a:blip>
          <a:srcRect t="-752" b="-3759"/>
          <a:stretch>
            <a:fillRect/>
          </a:stretch>
        </p:blipFill>
        <p:spPr bwMode="auto">
          <a:xfrm rot="5400000">
            <a:off x="286713" y="427610"/>
            <a:ext cx="3643338" cy="3502449"/>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l="-35"/>
          <a:stretch>
            <a:fillRect/>
          </a:stretch>
        </p:blipFill>
        <p:spPr bwMode="auto">
          <a:xfrm>
            <a:off x="1204061" y="4286256"/>
            <a:ext cx="2120362" cy="2286016"/>
          </a:xfrm>
          <a:prstGeom prst="rect">
            <a:avLst/>
          </a:prstGeom>
          <a:noFill/>
          <a:ln w="9525">
            <a:noFill/>
            <a:miter lim="800000"/>
            <a:headEnd/>
            <a:tailEnd/>
          </a:ln>
          <a:effectLst/>
        </p:spPr>
      </p:pic>
      <p:pic>
        <p:nvPicPr>
          <p:cNvPr id="5" name="Рисунок 4" descr="C:\Users\User\AppData\Local\Microsoft\Windows\Temporary Internet Files\Content.Word\IMG-1340dc52c2fdba16a1557771ac9f6bd6-V.JPG"/>
          <p:cNvPicPr/>
          <p:nvPr/>
        </p:nvPicPr>
        <p:blipFill>
          <a:blip r:embed="rId5" cstate="print"/>
          <a:srcRect r="-2157"/>
          <a:stretch>
            <a:fillRect/>
          </a:stretch>
        </p:blipFill>
        <p:spPr bwMode="auto">
          <a:xfrm>
            <a:off x="5929322" y="4286256"/>
            <a:ext cx="2000264" cy="2143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Users\User\AppData\Local\Microsoft\Windows\Temporary Internet Files\Content.Word\IMG-87f371f701d7377f06bb773ac0de8c00-V.JPG"/>
          <p:cNvPicPr/>
          <p:nvPr/>
        </p:nvPicPr>
        <p:blipFill>
          <a:blip r:embed="rId2"/>
          <a:srcRect/>
          <a:stretch>
            <a:fillRect/>
          </a:stretch>
        </p:blipFill>
        <p:spPr bwMode="auto">
          <a:xfrm>
            <a:off x="4857752" y="2500306"/>
            <a:ext cx="3643338" cy="3357586"/>
          </a:xfrm>
          <a:prstGeom prst="rect">
            <a:avLst/>
          </a:prstGeom>
          <a:noFill/>
          <a:ln w="9525">
            <a:noFill/>
            <a:miter lim="800000"/>
            <a:headEnd/>
            <a:tailEnd/>
          </a:ln>
        </p:spPr>
      </p:pic>
      <p:pic>
        <p:nvPicPr>
          <p:cNvPr id="1026" name="Picture 2"/>
          <p:cNvPicPr>
            <a:picLocks noChangeAspect="1" noChangeArrowheads="1"/>
          </p:cNvPicPr>
          <p:nvPr/>
        </p:nvPicPr>
        <p:blipFill>
          <a:blip r:embed="rId3"/>
          <a:srcRect l="24107"/>
          <a:stretch>
            <a:fillRect/>
          </a:stretch>
        </p:blipFill>
        <p:spPr bwMode="auto">
          <a:xfrm>
            <a:off x="357158" y="1714488"/>
            <a:ext cx="4144537" cy="3071834"/>
          </a:xfrm>
          <a:prstGeom prst="rect">
            <a:avLst/>
          </a:prstGeom>
          <a:noFill/>
          <a:ln w="9525">
            <a:noFill/>
            <a:miter lim="800000"/>
            <a:headEnd/>
            <a:tailEnd/>
          </a:ln>
          <a:effectLst/>
        </p:spPr>
      </p:pic>
      <p:sp>
        <p:nvSpPr>
          <p:cNvPr id="5" name="Заголовок 4"/>
          <p:cNvSpPr>
            <a:spLocks noGrp="1"/>
          </p:cNvSpPr>
          <p:nvPr>
            <p:ph type="title"/>
          </p:nvPr>
        </p:nvSpPr>
        <p:spPr/>
        <p:txBody>
          <a:bodyPr>
            <a:normAutofit/>
          </a:bodyPr>
          <a:lstStyle/>
          <a:p>
            <a:r>
              <a:rPr lang="ru-RU" sz="3600" b="1" dirty="0" smtClean="0">
                <a:solidFill>
                  <a:schemeClr val="accent5">
                    <a:lumMod val="75000"/>
                  </a:schemeClr>
                </a:solidFill>
                <a:latin typeface="Times New Roman" pitchFamily="18" charset="0"/>
                <a:cs typeface="Times New Roman" pitchFamily="18" charset="0"/>
              </a:rPr>
              <a:t>НАШИ «ДИЗАЙНЕРСКИЕ  ЧАСЫ»</a:t>
            </a:r>
            <a:endParaRPr lang="ru-RU" sz="3600" b="1" dirty="0">
              <a:solidFill>
                <a:schemeClr val="accent5">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472518" cy="5940444"/>
          </a:xfrm>
        </p:spPr>
        <p:txBody>
          <a:bodyPr>
            <a:normAutofit fontScale="90000"/>
          </a:bodyPr>
          <a:lstStyle/>
          <a:p>
            <a:pPr algn="l"/>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2200" dirty="0" smtClean="0">
                <a:latin typeface="Times New Roman" pitchFamily="18" charset="0"/>
                <a:cs typeface="Times New Roman" pitchFamily="18" charset="0"/>
              </a:rPr>
              <a:t>Часы бывают разные                                         Вдруг кто-то остановится,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Есть детские, есть важные.                               Идти перестают.</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Будильники пузатые,                                         Но нам винить не стоит</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Настенные глазастые,                                        Помощников  своих</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Карманные почтенные,                                      За их порой неточности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Наручные надменные,                                        Ведь нет часов плохих.</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Настольные серьёзные                                       Прошу вас оглянуться</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И башенные грозные.                                          И убедиться нам,</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Бегут часы по кругу                                            Что жизнь вокруг налажена</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И всё им нипочём.                                               И мчится по часам.</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Шаги часы-минуты                                              Приносят пользу всякие</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Чеканят день за днём.                                          Нам ходики – друзья.</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Но ход часов бывает                                            Жить помогают собрано</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По важности причин                                            Секундами звеня.</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Неверным и неточным,                                        Песочные </a:t>
            </a:r>
            <a:r>
              <a:rPr lang="ru-RU" sz="2200" dirty="0" err="1" smtClean="0">
                <a:latin typeface="Times New Roman" pitchFamily="18" charset="0"/>
                <a:cs typeface="Times New Roman" pitchFamily="18" charset="0"/>
              </a:rPr>
              <a:t>стройняшки</a:t>
            </a:r>
            <a:r>
              <a:rPr lang="ru-RU" sz="2200" dirty="0" smtClean="0">
                <a:latin typeface="Times New Roman" pitchFamily="18" charset="0"/>
                <a:cs typeface="Times New Roman" pitchFamily="18" charset="0"/>
              </a:rPr>
              <a:t>,</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Мы это им простим.                                             Спортивные близняшки,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Одни бегут торопятся,                                          Скромняги электронные,</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Другие отстают.                                                     Да солнечные сонные.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Абоимов</a:t>
            </a:r>
            <a:r>
              <a:rPr lang="ru-RU" sz="2200" dirty="0" smtClean="0">
                <a:latin typeface="Times New Roman" pitchFamily="18" charset="0"/>
                <a:cs typeface="Times New Roman" pitchFamily="18" charset="0"/>
              </a:rPr>
              <a:t> К.</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i="1" dirty="0" smtClean="0"/>
              <a:t/>
            </a:r>
            <a:br>
              <a:rPr lang="ru-RU" sz="1300" i="1" dirty="0" smtClean="0"/>
            </a:br>
            <a:r>
              <a:rPr lang="ru-RU" sz="1300" i="1" dirty="0" smtClean="0"/>
              <a:t> </a:t>
            </a:r>
            <a:r>
              <a:rPr lang="ru-RU" sz="1300" dirty="0" smtClean="0"/>
              <a:t/>
            </a:r>
            <a:br>
              <a:rPr lang="ru-RU" sz="1300" dirty="0" smtClean="0"/>
            </a:br>
            <a:r>
              <a:rPr lang="ru-RU" sz="1300" dirty="0" err="1" smtClean="0"/>
              <a:t>ы</a:t>
            </a:r>
            <a:r>
              <a:rPr lang="ru-RU" sz="1300" dirty="0" smtClean="0"/>
              <a:t> бывают разные</a:t>
            </a:r>
            <a:endParaRPr lang="ru-RU" sz="13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8258204" cy="6226196"/>
          </a:xfrm>
        </p:spPr>
        <p:txBody>
          <a:bodyPr>
            <a:normAutofit/>
          </a:bodyPr>
          <a:lstStyle/>
          <a:p>
            <a:pPr algn="l"/>
            <a:r>
              <a:rPr lang="ru-RU" sz="4000" b="1" dirty="0">
                <a:latin typeface="Times New Roman" pitchFamily="18" charset="0"/>
                <a:cs typeface="Times New Roman" pitchFamily="18" charset="0"/>
              </a:rPr>
              <a:t>Задачи: </a:t>
            </a:r>
            <a:r>
              <a:rPr lang="ru-RU" sz="4000" dirty="0">
                <a:latin typeface="Times New Roman" pitchFamily="18" charset="0"/>
                <a:cs typeface="Times New Roman" pitchFamily="18" charset="0"/>
              </a:rPr>
              <a:t/>
            </a:r>
            <a:br>
              <a:rPr lang="ru-RU" sz="4000" dirty="0">
                <a:latin typeface="Times New Roman" pitchFamily="18" charset="0"/>
                <a:cs typeface="Times New Roman" pitchFamily="18" charset="0"/>
              </a:rPr>
            </a:br>
            <a:r>
              <a:rPr lang="ru-RU" sz="4000" dirty="0">
                <a:latin typeface="Times New Roman" pitchFamily="18" charset="0"/>
                <a:cs typeface="Times New Roman" pitchFamily="18" charset="0"/>
              </a:rPr>
              <a:t>- собрать материал по теме проекта; </a:t>
            </a:r>
            <a:br>
              <a:rPr lang="ru-RU" sz="4000" dirty="0">
                <a:latin typeface="Times New Roman" pitchFamily="18" charset="0"/>
                <a:cs typeface="Times New Roman" pitchFamily="18" charset="0"/>
              </a:rPr>
            </a:br>
            <a:r>
              <a:rPr lang="ru-RU" sz="4000" dirty="0">
                <a:latin typeface="Times New Roman" pitchFamily="18" charset="0"/>
                <a:cs typeface="Times New Roman" pitchFamily="18" charset="0"/>
              </a:rPr>
              <a:t>- изучить единицы измерения </a:t>
            </a:r>
            <a:r>
              <a:rPr lang="ru-RU" sz="4000" dirty="0" smtClean="0">
                <a:latin typeface="Times New Roman" pitchFamily="18" charset="0"/>
                <a:cs typeface="Times New Roman" pitchFamily="18" charset="0"/>
              </a:rPr>
              <a:t>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времени</a:t>
            </a:r>
            <a:r>
              <a:rPr lang="ru-RU" sz="4000" dirty="0">
                <a:latin typeface="Times New Roman" pitchFamily="18" charset="0"/>
                <a:cs typeface="Times New Roman" pitchFamily="18" charset="0"/>
              </a:rPr>
              <a:t>; </a:t>
            </a:r>
            <a:br>
              <a:rPr lang="ru-RU" sz="4000" dirty="0">
                <a:latin typeface="Times New Roman" pitchFamily="18" charset="0"/>
                <a:cs typeface="Times New Roman" pitchFamily="18" charset="0"/>
              </a:rPr>
            </a:br>
            <a:r>
              <a:rPr lang="ru-RU" sz="4000" dirty="0">
                <a:latin typeface="Times New Roman" pitchFamily="18" charset="0"/>
                <a:cs typeface="Times New Roman" pitchFamily="18" charset="0"/>
              </a:rPr>
              <a:t>- создать часы из подручного </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материала (отхода фанеры,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остатков костей домино)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с </a:t>
            </a:r>
            <a:r>
              <a:rPr lang="ru-RU" sz="4000" dirty="0">
                <a:latin typeface="Times New Roman" pitchFamily="18" charset="0"/>
                <a:cs typeface="Times New Roman" pitchFamily="18" charset="0"/>
              </a:rPr>
              <a:t>помощью часового механизма.</a:t>
            </a:r>
            <a:br>
              <a:rPr lang="ru-RU" sz="4000" dirty="0">
                <a:latin typeface="Times New Roman" pitchFamily="18" charset="0"/>
                <a:cs typeface="Times New Roman" pitchFamily="18" charset="0"/>
              </a:rPr>
            </a:b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4638"/>
            <a:ext cx="8329642" cy="6011882"/>
          </a:xfrm>
        </p:spPr>
        <p:txBody>
          <a:bodyPr>
            <a:normAutofit/>
          </a:bodyPr>
          <a:lstStyle/>
          <a:p>
            <a:pPr algn="l"/>
            <a:r>
              <a:rPr lang="ru-RU" sz="4000" b="1" dirty="0" smtClean="0">
                <a:latin typeface="Times New Roman" pitchFamily="18" charset="0"/>
                <a:cs typeface="Times New Roman" pitchFamily="18" charset="0"/>
              </a:rPr>
              <a:t>    План </a:t>
            </a:r>
            <a:r>
              <a:rPr lang="ru-RU" sz="4000" b="1" dirty="0">
                <a:latin typeface="Times New Roman" pitchFamily="18" charset="0"/>
                <a:cs typeface="Times New Roman" pitchFamily="18" charset="0"/>
              </a:rPr>
              <a:t>работы:</a:t>
            </a:r>
            <a:r>
              <a:rPr lang="ru-RU" sz="4000" dirty="0">
                <a:latin typeface="Times New Roman" pitchFamily="18" charset="0"/>
                <a:cs typeface="Times New Roman" pitchFamily="18" charset="0"/>
              </a:rPr>
              <a:t/>
            </a:r>
            <a:br>
              <a:rPr lang="ru-RU" sz="4000" dirty="0">
                <a:latin typeface="Times New Roman" pitchFamily="18" charset="0"/>
                <a:cs typeface="Times New Roman" pitchFamily="18" charset="0"/>
              </a:rPr>
            </a:br>
            <a:r>
              <a:rPr lang="ru-RU" sz="4000" dirty="0">
                <a:latin typeface="Times New Roman" pitchFamily="18" charset="0"/>
                <a:cs typeface="Times New Roman" pitchFamily="18" charset="0"/>
              </a:rPr>
              <a:t>1. Поисковая работа </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по теме  проекта</a:t>
            </a:r>
            <a:r>
              <a:rPr lang="ru-RU" sz="4000" dirty="0">
                <a:latin typeface="Times New Roman" pitchFamily="18" charset="0"/>
                <a:cs typeface="Times New Roman" pitchFamily="18" charset="0"/>
              </a:rPr>
              <a:t>.</a:t>
            </a:r>
            <a:br>
              <a:rPr lang="ru-RU" sz="4000" dirty="0">
                <a:latin typeface="Times New Roman" pitchFamily="18" charset="0"/>
                <a:cs typeface="Times New Roman" pitchFamily="18" charset="0"/>
              </a:rPr>
            </a:br>
            <a:r>
              <a:rPr lang="ru-RU" sz="4000" dirty="0">
                <a:latin typeface="Times New Roman" pitchFamily="18" charset="0"/>
                <a:cs typeface="Times New Roman" pitchFamily="18" charset="0"/>
              </a:rPr>
              <a:t>2. Виды часов.</a:t>
            </a:r>
            <a:br>
              <a:rPr lang="ru-RU" sz="4000" dirty="0">
                <a:latin typeface="Times New Roman" pitchFamily="18" charset="0"/>
                <a:cs typeface="Times New Roman" pitchFamily="18" charset="0"/>
              </a:rPr>
            </a:br>
            <a:r>
              <a:rPr lang="ru-RU" sz="4000" dirty="0">
                <a:latin typeface="Times New Roman" pitchFamily="18" charset="0"/>
                <a:cs typeface="Times New Roman" pitchFamily="18" charset="0"/>
              </a:rPr>
              <a:t>3. Мини – исследование.</a:t>
            </a:r>
            <a:br>
              <a:rPr lang="ru-RU" sz="4000" dirty="0">
                <a:latin typeface="Times New Roman" pitchFamily="18" charset="0"/>
                <a:cs typeface="Times New Roman" pitchFamily="18" charset="0"/>
              </a:rPr>
            </a:br>
            <a:r>
              <a:rPr lang="ru-RU" sz="4000" dirty="0">
                <a:latin typeface="Times New Roman" pitchFamily="18" charset="0"/>
                <a:cs typeface="Times New Roman" pitchFamily="18" charset="0"/>
              </a:rPr>
              <a:t>4. Создание </a:t>
            </a:r>
            <a:r>
              <a:rPr lang="ru-RU" sz="4000" dirty="0" smtClean="0">
                <a:latin typeface="Times New Roman" pitchFamily="18" charset="0"/>
                <a:cs typeface="Times New Roman" pitchFamily="18" charset="0"/>
              </a:rPr>
              <a:t> часов.</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pic>
        <p:nvPicPr>
          <p:cNvPr id="3" name="Рисунок 2" descr="C:\Users\User\AppData\Local\Microsoft\Windows\Temporary Internet Files\Content.Word\20200210_125245.jpg"/>
          <p:cNvPicPr/>
          <p:nvPr/>
        </p:nvPicPr>
        <p:blipFill>
          <a:blip r:embed="rId2" cstate="print"/>
          <a:srcRect/>
          <a:stretch>
            <a:fillRect/>
          </a:stretch>
        </p:blipFill>
        <p:spPr bwMode="auto">
          <a:xfrm rot="5400000">
            <a:off x="5341838" y="954911"/>
            <a:ext cx="3666265" cy="26136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ttp://clipart-library.com/images/8ix8qj4xT.jpg"/>
          <p:cNvPicPr/>
          <p:nvPr/>
        </p:nvPicPr>
        <p:blipFill>
          <a:blip r:embed="rId2" cstate="print"/>
          <a:srcRect/>
          <a:stretch>
            <a:fillRect/>
          </a:stretch>
        </p:blipFill>
        <p:spPr bwMode="auto">
          <a:xfrm>
            <a:off x="2214546" y="1071546"/>
            <a:ext cx="4786346" cy="4714908"/>
          </a:xfrm>
          <a:prstGeom prst="roundRect">
            <a:avLst/>
          </a:prstGeom>
          <a:noFill/>
          <a:ln w="9525">
            <a:noFill/>
            <a:miter lim="800000"/>
            <a:headEnd/>
            <a:tailEnd/>
          </a:ln>
        </p:spPr>
      </p:pic>
      <p:pic>
        <p:nvPicPr>
          <p:cNvPr id="4" name="Рисунок 3" descr="https://d2gg9evh47fn9z.cloudfront.net/800px_COLOURBOX2942228.jpg"/>
          <p:cNvPicPr/>
          <p:nvPr/>
        </p:nvPicPr>
        <p:blipFill>
          <a:blip r:embed="rId3" cstate="print"/>
          <a:srcRect/>
          <a:stretch>
            <a:fillRect/>
          </a:stretch>
        </p:blipFill>
        <p:spPr bwMode="auto">
          <a:xfrm>
            <a:off x="4143372" y="0"/>
            <a:ext cx="1285884" cy="1143008"/>
          </a:xfrm>
          <a:prstGeom prst="rect">
            <a:avLst/>
          </a:prstGeom>
          <a:noFill/>
          <a:ln w="9525">
            <a:noFill/>
            <a:miter lim="800000"/>
            <a:headEnd/>
            <a:tailEnd/>
          </a:ln>
        </p:spPr>
      </p:pic>
      <p:pic>
        <p:nvPicPr>
          <p:cNvPr id="5" name="Рисунок 4" descr="https://d2gg9evh47fn9z.cloudfront.net/800px_COLOURBOX2942228.jpg"/>
          <p:cNvPicPr/>
          <p:nvPr/>
        </p:nvPicPr>
        <p:blipFill>
          <a:blip r:embed="rId4" cstate="print"/>
          <a:srcRect/>
          <a:stretch>
            <a:fillRect/>
          </a:stretch>
        </p:blipFill>
        <p:spPr bwMode="auto">
          <a:xfrm>
            <a:off x="6643702" y="1071546"/>
            <a:ext cx="1214436" cy="1187766"/>
          </a:xfrm>
          <a:prstGeom prst="rect">
            <a:avLst/>
          </a:prstGeom>
          <a:noFill/>
          <a:ln w="9525">
            <a:noFill/>
            <a:miter lim="800000"/>
            <a:headEnd/>
            <a:tailEnd/>
          </a:ln>
        </p:spPr>
      </p:pic>
      <p:sp>
        <p:nvSpPr>
          <p:cNvPr id="14338" name="AutoShape 2" descr="Картинки по запросу картинка соловь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0" name="AutoShape 4" descr="Картинки по запросу картинка соловь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4342" name="Picture 6" descr="Похожее изображение"/>
          <p:cNvPicPr>
            <a:picLocks noChangeAspect="1" noChangeArrowheads="1"/>
          </p:cNvPicPr>
          <p:nvPr/>
        </p:nvPicPr>
        <p:blipFill>
          <a:blip r:embed="rId5" cstate="print"/>
          <a:srcRect/>
          <a:stretch>
            <a:fillRect/>
          </a:stretch>
        </p:blipFill>
        <p:spPr bwMode="auto">
          <a:xfrm>
            <a:off x="7572396" y="357166"/>
            <a:ext cx="1281778" cy="943586"/>
          </a:xfrm>
          <a:prstGeom prst="rect">
            <a:avLst/>
          </a:prstGeom>
          <a:noFill/>
        </p:spPr>
      </p:pic>
      <p:pic>
        <p:nvPicPr>
          <p:cNvPr id="9" name="Рисунок 8" descr="Картинки по запросу картинка перепела"/>
          <p:cNvPicPr/>
          <p:nvPr/>
        </p:nvPicPr>
        <p:blipFill>
          <a:blip r:embed="rId6" cstate="print"/>
          <a:srcRect/>
          <a:stretch>
            <a:fillRect/>
          </a:stretch>
        </p:blipFill>
        <p:spPr bwMode="auto">
          <a:xfrm>
            <a:off x="6929454" y="2786058"/>
            <a:ext cx="1000132" cy="1071570"/>
          </a:xfrm>
          <a:prstGeom prst="rect">
            <a:avLst/>
          </a:prstGeom>
          <a:noFill/>
          <a:ln w="9525">
            <a:noFill/>
            <a:miter lim="800000"/>
            <a:headEnd/>
            <a:tailEnd/>
          </a:ln>
        </p:spPr>
      </p:pic>
      <p:pic>
        <p:nvPicPr>
          <p:cNvPr id="10" name="Рисунок 9" descr="Похожее изображение"/>
          <p:cNvPicPr/>
          <p:nvPr/>
        </p:nvPicPr>
        <p:blipFill>
          <a:blip r:embed="rId7" cstate="print"/>
          <a:srcRect/>
          <a:stretch>
            <a:fillRect/>
          </a:stretch>
        </p:blipFill>
        <p:spPr bwMode="auto">
          <a:xfrm>
            <a:off x="6500826" y="4572008"/>
            <a:ext cx="990600" cy="954949"/>
          </a:xfrm>
          <a:prstGeom prst="rect">
            <a:avLst/>
          </a:prstGeom>
          <a:noFill/>
          <a:ln w="9525">
            <a:noFill/>
            <a:miter lim="800000"/>
            <a:headEnd/>
            <a:tailEnd/>
          </a:ln>
        </p:spPr>
      </p:pic>
      <p:pic>
        <p:nvPicPr>
          <p:cNvPr id="11" name="Рисунок 10" descr="Похожее изображение"/>
          <p:cNvPicPr/>
          <p:nvPr/>
        </p:nvPicPr>
        <p:blipFill>
          <a:blip r:embed="rId8" cstate="print"/>
          <a:srcRect/>
          <a:stretch>
            <a:fillRect/>
          </a:stretch>
        </p:blipFill>
        <p:spPr bwMode="auto">
          <a:xfrm>
            <a:off x="4000496" y="5643578"/>
            <a:ext cx="1500198" cy="10715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ttp://clipart-library.com/images/8ix8qj4xT.jpg"/>
          <p:cNvPicPr/>
          <p:nvPr/>
        </p:nvPicPr>
        <p:blipFill>
          <a:blip r:embed="rId2" cstate="print"/>
          <a:srcRect/>
          <a:stretch>
            <a:fillRect/>
          </a:stretch>
        </p:blipFill>
        <p:spPr bwMode="auto">
          <a:xfrm>
            <a:off x="2143108" y="571480"/>
            <a:ext cx="5429288" cy="5429288"/>
          </a:xfrm>
          <a:prstGeom prst="roundRect">
            <a:avLst/>
          </a:prstGeom>
          <a:noFill/>
          <a:ln w="9525">
            <a:noFill/>
            <a:miter lim="800000"/>
            <a:headEnd/>
            <a:tailEnd/>
          </a:ln>
        </p:spPr>
      </p:pic>
      <p:pic>
        <p:nvPicPr>
          <p:cNvPr id="5" name="Рисунок 4" descr="http://artmaki.su/wp-content/uploads/2017/07/ARTMAKI-Cikoriy-16.jpg"/>
          <p:cNvPicPr/>
          <p:nvPr/>
        </p:nvPicPr>
        <p:blipFill>
          <a:blip r:embed="rId3" cstate="print">
            <a:clrChange>
              <a:clrFrom>
                <a:srgbClr val="FFFFFF"/>
              </a:clrFrom>
              <a:clrTo>
                <a:srgbClr val="FFFFFF">
                  <a:alpha val="0"/>
                </a:srgbClr>
              </a:clrTo>
            </a:clrChange>
            <a:lum bright="-10000" contrast="30000"/>
          </a:blip>
          <a:srcRect/>
          <a:stretch>
            <a:fillRect/>
          </a:stretch>
        </p:blipFill>
        <p:spPr bwMode="auto">
          <a:xfrm>
            <a:off x="6643702" y="4000504"/>
            <a:ext cx="1071570" cy="1428760"/>
          </a:xfrm>
          <a:prstGeom prst="rect">
            <a:avLst/>
          </a:prstGeom>
          <a:noFill/>
          <a:ln w="9525">
            <a:noFill/>
            <a:miter lim="800000"/>
            <a:headEnd/>
            <a:tailEnd/>
          </a:ln>
        </p:spPr>
      </p:pic>
      <p:pic>
        <p:nvPicPr>
          <p:cNvPr id="6" name="Рисунок 5" descr="http://img-fotki.yandex.ru/get/9498/47407354.caf/0_1340f5_8205d9c2_orig.png"/>
          <p:cNvPicPr/>
          <p:nvPr/>
        </p:nvPicPr>
        <p:blipFill>
          <a:blip r:embed="rId4" cstate="print">
            <a:lum bright="-10000" contrast="30000"/>
          </a:blip>
          <a:srcRect/>
          <a:stretch>
            <a:fillRect/>
          </a:stretch>
        </p:blipFill>
        <p:spPr bwMode="auto">
          <a:xfrm>
            <a:off x="5857884" y="5143512"/>
            <a:ext cx="928694" cy="1285884"/>
          </a:xfrm>
          <a:prstGeom prst="rect">
            <a:avLst/>
          </a:prstGeom>
          <a:noFill/>
          <a:ln w="9525">
            <a:noFill/>
            <a:miter lim="800000"/>
            <a:headEnd/>
            <a:tailEnd/>
          </a:ln>
        </p:spPr>
      </p:pic>
      <p:pic>
        <p:nvPicPr>
          <p:cNvPr id="7" name="Рисунок 6" descr="http://sarahcreations.s.a.pic.centerblog.net/14el.png"/>
          <p:cNvPicPr/>
          <p:nvPr/>
        </p:nvPicPr>
        <p:blipFill>
          <a:blip r:embed="rId5" cstate="print"/>
          <a:srcRect/>
          <a:stretch>
            <a:fillRect/>
          </a:stretch>
        </p:blipFill>
        <p:spPr bwMode="auto">
          <a:xfrm>
            <a:off x="4429124" y="5572140"/>
            <a:ext cx="928694" cy="1071570"/>
          </a:xfrm>
          <a:prstGeom prst="rect">
            <a:avLst/>
          </a:prstGeom>
          <a:noFill/>
          <a:ln w="9525">
            <a:noFill/>
            <a:miter lim="800000"/>
            <a:headEnd/>
            <a:tailEnd/>
          </a:ln>
        </p:spPr>
      </p:pic>
      <p:pic>
        <p:nvPicPr>
          <p:cNvPr id="8" name="Рисунок 7" descr="http://www.playcast.ru/uploads/2014/07/31/9385347.png"/>
          <p:cNvPicPr/>
          <p:nvPr/>
        </p:nvPicPr>
        <p:blipFill>
          <a:blip r:embed="rId6" cstate="print"/>
          <a:srcRect/>
          <a:stretch>
            <a:fillRect/>
          </a:stretch>
        </p:blipFill>
        <p:spPr bwMode="auto">
          <a:xfrm>
            <a:off x="2357422" y="5072074"/>
            <a:ext cx="1752600" cy="1196340"/>
          </a:xfrm>
          <a:prstGeom prst="rect">
            <a:avLst/>
          </a:prstGeom>
          <a:noFill/>
          <a:ln w="9525">
            <a:noFill/>
            <a:miter lim="800000"/>
            <a:headEnd/>
            <a:tailEnd/>
          </a:ln>
        </p:spPr>
      </p:pic>
      <p:pic>
        <p:nvPicPr>
          <p:cNvPr id="9" name="Рисунок 8" descr="https://thumbs.dreamstime.com/z/marigold-27195397.jpg"/>
          <p:cNvPicPr/>
          <p:nvPr/>
        </p:nvPicPr>
        <p:blipFill>
          <a:blip r:embed="rId7" cstate="print">
            <a:clrChange>
              <a:clrFrom>
                <a:srgbClr val="FFFFFF"/>
              </a:clrFrom>
              <a:clrTo>
                <a:srgbClr val="FFFFFF">
                  <a:alpha val="0"/>
                </a:srgbClr>
              </a:clrTo>
            </a:clrChange>
            <a:lum bright="-10000" contrast="30000"/>
          </a:blip>
          <a:srcRect/>
          <a:stretch>
            <a:fillRect/>
          </a:stretch>
        </p:blipFill>
        <p:spPr bwMode="auto">
          <a:xfrm>
            <a:off x="1714480" y="4357694"/>
            <a:ext cx="1222060" cy="1214446"/>
          </a:xfrm>
          <a:prstGeom prst="snip1Rect">
            <a:avLst/>
          </a:prstGeom>
          <a:noFill/>
          <a:ln w="9525">
            <a:noFill/>
            <a:miter lim="800000"/>
            <a:headEnd/>
            <a:tailEnd/>
          </a:ln>
        </p:spPr>
      </p:pic>
      <p:pic>
        <p:nvPicPr>
          <p:cNvPr id="10" name="Рисунок 9" descr="http://www.n-med.ru/flower/kislica.jpg"/>
          <p:cNvPicPr/>
          <p:nvPr/>
        </p:nvPicPr>
        <p:blipFill>
          <a:blip r:embed="rId8">
            <a:clrChange>
              <a:clrFrom>
                <a:srgbClr val="FCFCFC"/>
              </a:clrFrom>
              <a:clrTo>
                <a:srgbClr val="FCFCFC">
                  <a:alpha val="0"/>
                </a:srgbClr>
              </a:clrTo>
            </a:clrChange>
          </a:blip>
          <a:srcRect/>
          <a:stretch>
            <a:fillRect/>
          </a:stretch>
        </p:blipFill>
        <p:spPr bwMode="auto">
          <a:xfrm>
            <a:off x="1785918" y="1428736"/>
            <a:ext cx="994410" cy="1417320"/>
          </a:xfrm>
          <a:prstGeom prst="rect">
            <a:avLst/>
          </a:prstGeom>
          <a:noFill/>
          <a:ln w="9525">
            <a:noFill/>
            <a:miter lim="800000"/>
            <a:headEnd/>
            <a:tailEnd/>
          </a:ln>
        </p:spPr>
      </p:pic>
      <p:pic>
        <p:nvPicPr>
          <p:cNvPr id="12" name="Рисунок 11" descr="Картинки по запросу &quot;что за растение торица?&quot;&quot;"/>
          <p:cNvPicPr/>
          <p:nvPr/>
        </p:nvPicPr>
        <p:blipFill>
          <a:blip r:embed="rId9" cstate="print"/>
          <a:srcRect/>
          <a:stretch>
            <a:fillRect/>
          </a:stretch>
        </p:blipFill>
        <p:spPr bwMode="auto">
          <a:xfrm>
            <a:off x="2928926" y="142852"/>
            <a:ext cx="693085" cy="9886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100-bal.ru/pars_docs/refs/88/87159/87159_html_525f3108.jpg"/>
          <p:cNvPicPr/>
          <p:nvPr/>
        </p:nvPicPr>
        <p:blipFill>
          <a:blip r:embed="rId2" cstate="print">
            <a:lum bright="-10000" contrast="30000"/>
          </a:blip>
          <a:srcRect/>
          <a:stretch>
            <a:fillRect/>
          </a:stretch>
        </p:blipFill>
        <p:spPr bwMode="auto">
          <a:xfrm>
            <a:off x="1214414" y="571480"/>
            <a:ext cx="6215106" cy="5786478"/>
          </a:xfrm>
          <a:prstGeom prst="rect">
            <a:avLst/>
          </a:prstGeom>
          <a:noFill/>
          <a:ln w="9525">
            <a:noFill/>
            <a:miter lim="800000"/>
            <a:headEnd/>
            <a:tailEnd/>
          </a:ln>
          <a:effectLst>
            <a:softEdge rad="3175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как определить время по звёздам">
            <a:hlinkClick r:id="rId2"/>
          </p:cNvPr>
          <p:cNvPicPr/>
          <p:nvPr/>
        </p:nvPicPr>
        <p:blipFill>
          <a:blip r:embed="rId3" cstate="print"/>
          <a:srcRect/>
          <a:stretch>
            <a:fillRect/>
          </a:stretch>
        </p:blipFill>
        <p:spPr bwMode="auto">
          <a:xfrm>
            <a:off x="5143504" y="2643182"/>
            <a:ext cx="3857652" cy="3857652"/>
          </a:xfrm>
          <a:prstGeom prst="rect">
            <a:avLst/>
          </a:prstGeom>
          <a:noFill/>
          <a:ln w="9525">
            <a:noFill/>
            <a:miter lim="800000"/>
            <a:headEnd/>
            <a:tailEnd/>
          </a:ln>
        </p:spPr>
      </p:pic>
      <p:pic>
        <p:nvPicPr>
          <p:cNvPr id="24578" name="Picture 2" descr="Картинки по запросу &quot;картинка большой медведицы с полярной звездой&quot;"/>
          <p:cNvPicPr>
            <a:picLocks noChangeAspect="1" noChangeArrowheads="1"/>
          </p:cNvPicPr>
          <p:nvPr/>
        </p:nvPicPr>
        <p:blipFill>
          <a:blip r:embed="rId4"/>
          <a:srcRect/>
          <a:stretch>
            <a:fillRect/>
          </a:stretch>
        </p:blipFill>
        <p:spPr bwMode="auto">
          <a:xfrm>
            <a:off x="214282" y="285727"/>
            <a:ext cx="5286412" cy="351050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pluspng.com/img-png/hourglass-png--602.png"/>
          <p:cNvPicPr/>
          <p:nvPr/>
        </p:nvPicPr>
        <p:blipFill>
          <a:blip r:embed="rId2" cstate="print"/>
          <a:srcRect/>
          <a:stretch>
            <a:fillRect/>
          </a:stretch>
        </p:blipFill>
        <p:spPr bwMode="auto">
          <a:xfrm>
            <a:off x="1857356" y="714356"/>
            <a:ext cx="4357718" cy="52149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TotalTime>
  <Words>13</Words>
  <Application>Microsoft Office PowerPoint</Application>
  <PresentationFormat>Экран (4:3)</PresentationFormat>
  <Paragraphs>6</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        МБОУ "Гостищевская средняя общеобразовательная школа "  Яковлевский городской округ  Проектная работа по учебной дисциплине: математика                      Тема: «Как измерить время»                              Выполнили: Шерстянкин Дмитрий Андреевич,                                                                                       Стрельникова Анастасия Максимовна                                                                              учащиеся  1«а»  класса                                                                                                       Руководитель: Птицына Валентина Ивановна,                                                                                      учитель начальных классов                 </vt:lpstr>
      <vt:lpstr>       Часы бывают разные                                         Вдруг кто-то остановится, - Есть детские, есть важные.                               Идти перестают. Будильники пузатые,                                         Но нам винить не стоит Настенные глазастые,                                        Помощников  своих Карманные почтенные,                                      За их порой неточности Наручные надменные,                                        Ведь нет часов плохих. Настольные серьёзные                                       Прошу вас оглянуться И башенные грозные.                                          И убедиться нам, Бегут часы по кругу                                            Что жизнь вокруг налажена И всё им нипочём.                                               И мчится по часам. Шаги часы-минуты                                              Приносят пользу всякие Чеканят день за днём.                                          Нам ходики – друзья. Но ход часов бывает                                            Жить помогают собрано По важности причин                                            Секундами звеня. Неверным и неточным,                                        Песочные стройняшки, Мы это им простим.                                             Спортивные близняшки, Одни бегут торопятся,                                          Скромняги электронные, Другие отстают.                                                     Да солнечные сонные.                                                                                                               Абоимов К.        ы бывают разные</vt:lpstr>
      <vt:lpstr>Задачи:  - собрать материал по теме проекта;  - изучить единицы измерения       времени;  - создать часы из подручного    материала (отхода фанеры,    остатков костей домино)    с помощью часового механизма. </vt:lpstr>
      <vt:lpstr>    План работы: 1. Поисковая работа      по теме  проекта. 2. Виды часов. 3. Мини – исследование. 4. Создание  часов. </vt:lpstr>
      <vt:lpstr>Слайд 5</vt:lpstr>
      <vt:lpstr>Слайд 6</vt:lpstr>
      <vt:lpstr>Слайд 7</vt:lpstr>
      <vt:lpstr>Слайд 8</vt:lpstr>
      <vt:lpstr>Слайд 9</vt:lpstr>
      <vt:lpstr>Слайд 10</vt:lpstr>
      <vt:lpstr>Слайд 11</vt:lpstr>
      <vt:lpstr>Слайд 12</vt:lpstr>
      <vt:lpstr>Слайд 13</vt:lpstr>
      <vt:lpstr> АНКЕТИРОВАНИЕ</vt:lpstr>
      <vt:lpstr>Слайд 15</vt:lpstr>
      <vt:lpstr>НАШИ «ДИЗАЙНЕРСКИЕ  ЧАСЫ»</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32</cp:revision>
  <dcterms:created xsi:type="dcterms:W3CDTF">2020-01-14T18:58:42Z</dcterms:created>
  <dcterms:modified xsi:type="dcterms:W3CDTF">2020-03-11T10:39:39Z</dcterms:modified>
</cp:coreProperties>
</file>