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0" r:id="rId2"/>
    <p:sldId id="271" r:id="rId3"/>
    <p:sldId id="265" r:id="rId4"/>
    <p:sldId id="263" r:id="rId5"/>
    <p:sldId id="257" r:id="rId6"/>
    <p:sldId id="258" r:id="rId7"/>
    <p:sldId id="259" r:id="rId8"/>
    <p:sldId id="260" r:id="rId9"/>
    <p:sldId id="261" r:id="rId10"/>
    <p:sldId id="262" r:id="rId11"/>
    <p:sldId id="267" r:id="rId12"/>
    <p:sldId id="264" r:id="rId13"/>
    <p:sldId id="266" r:id="rId14"/>
    <p:sldId id="269" r:id="rId15"/>
    <p:sldId id="268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131" autoAdjust="0"/>
    <p:restoredTop sz="94660"/>
  </p:normalViewPr>
  <p:slideViewPr>
    <p:cSldViewPr>
      <p:cViewPr varScale="1">
        <p:scale>
          <a:sx n="111" d="100"/>
          <a:sy n="111" d="100"/>
        </p:scale>
        <p:origin x="-16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F7A43-545E-40F2-918E-D14344ACD31E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CF6ED-7B15-45AA-8EAB-6EB5B18BF1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F7A43-545E-40F2-918E-D14344ACD31E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CF6ED-7B15-45AA-8EAB-6EB5B18BF1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F7A43-545E-40F2-918E-D14344ACD31E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CF6ED-7B15-45AA-8EAB-6EB5B18BF1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F7A43-545E-40F2-918E-D14344ACD31E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CF6ED-7B15-45AA-8EAB-6EB5B18BF1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F7A43-545E-40F2-918E-D14344ACD31E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CF6ED-7B15-45AA-8EAB-6EB5B18BF1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F7A43-545E-40F2-918E-D14344ACD31E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CF6ED-7B15-45AA-8EAB-6EB5B18BF1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F7A43-545E-40F2-918E-D14344ACD31E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CF6ED-7B15-45AA-8EAB-6EB5B18BF1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F7A43-545E-40F2-918E-D14344ACD31E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CF6ED-7B15-45AA-8EAB-6EB5B18BF1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F7A43-545E-40F2-918E-D14344ACD31E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CF6ED-7B15-45AA-8EAB-6EB5B18BF1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F7A43-545E-40F2-918E-D14344ACD31E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CF6ED-7B15-45AA-8EAB-6EB5B18BF1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F7A43-545E-40F2-918E-D14344ACD31E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A6CF6ED-7B15-45AA-8EAB-6EB5B18BF1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FDF7A43-545E-40F2-918E-D14344ACD31E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A6CF6ED-7B15-45AA-8EAB-6EB5B18BF11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142984"/>
            <a:ext cx="8229600" cy="428628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                  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                     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Презентация: «День народного единства» </a:t>
            </a:r>
            <a:b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(для детей старшего дошкольного возраста)</a:t>
            </a:r>
            <a:b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C00000"/>
                </a:solidFill>
              </a:rPr>
              <a:t>                               </a:t>
            </a:r>
            <a:r>
              <a:rPr lang="ru-RU" sz="1800" i="1" dirty="0" smtClean="0">
                <a:solidFill>
                  <a:srgbClr val="0070C0"/>
                </a:solidFill>
                <a:latin typeface="Times New Roman" pitchFamily="18" charset="0"/>
                <a:ea typeface="Adobe Fan Heiti Std B" pitchFamily="34" charset="-128"/>
                <a:cs typeface="Times New Roman" pitchFamily="18" charset="0"/>
              </a:rPr>
              <a:t>Выполнила: </a:t>
            </a:r>
            <a:r>
              <a:rPr lang="ru-RU" sz="1800" i="1" dirty="0" err="1" smtClean="0">
                <a:solidFill>
                  <a:srgbClr val="0070C0"/>
                </a:solidFill>
                <a:latin typeface="Times New Roman" pitchFamily="18" charset="0"/>
                <a:ea typeface="Adobe Fan Heiti Std B" pitchFamily="34" charset="-128"/>
                <a:cs typeface="Times New Roman" pitchFamily="18" charset="0"/>
              </a:rPr>
              <a:t>Тергуева</a:t>
            </a:r>
            <a:r>
              <a:rPr lang="ru-RU" sz="1800" i="1" dirty="0" smtClean="0">
                <a:solidFill>
                  <a:srgbClr val="0070C0"/>
                </a:solidFill>
                <a:latin typeface="Times New Roman" pitchFamily="18" charset="0"/>
                <a:ea typeface="Adobe Fan Heiti Std B" pitchFamily="34" charset="-128"/>
                <a:cs typeface="Times New Roman" pitchFamily="18" charset="0"/>
              </a:rPr>
              <a:t> Елена Вячеславовна, </a:t>
            </a:r>
            <a:br>
              <a:rPr lang="ru-RU" sz="1800" i="1" dirty="0" smtClean="0">
                <a:solidFill>
                  <a:srgbClr val="0070C0"/>
                </a:solidFill>
                <a:latin typeface="Times New Roman" pitchFamily="18" charset="0"/>
                <a:ea typeface="Adobe Fan Heiti Std B" pitchFamily="34" charset="-128"/>
                <a:cs typeface="Times New Roman" pitchFamily="18" charset="0"/>
              </a:rPr>
            </a:br>
            <a:r>
              <a:rPr lang="ru-RU" sz="1800" i="1" dirty="0" smtClean="0">
                <a:solidFill>
                  <a:srgbClr val="0070C0"/>
                </a:solidFill>
                <a:latin typeface="Times New Roman" pitchFamily="18" charset="0"/>
                <a:ea typeface="Adobe Fan Heiti Std B" pitchFamily="34" charset="-128"/>
                <a:cs typeface="Times New Roman" pitchFamily="18" charset="0"/>
              </a:rPr>
              <a:t>                                    воспитатель МКДОУ №17 г. Сегежа  РК      </a:t>
            </a:r>
            <a:endParaRPr lang="ru-RU" sz="1800" i="1" dirty="0">
              <a:solidFill>
                <a:srgbClr val="0070C0"/>
              </a:solidFill>
              <a:latin typeface="Times New Roman" pitchFamily="18" charset="0"/>
              <a:ea typeface="Adobe Fan Heiti Std B" pitchFamily="34" charset="-128"/>
              <a:cs typeface="Times New Roman" pitchFamily="18" charset="0"/>
            </a:endParaRPr>
          </a:p>
        </p:txBody>
      </p:sp>
      <p:pic>
        <p:nvPicPr>
          <p:cNvPr id="4" name="Содержимое 3" descr="1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1643050"/>
            <a:ext cx="5715040" cy="4429156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85728"/>
            <a:ext cx="8229600" cy="185738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sz="2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В Москве в честь победы над врагом, за героизм, мужество и отвагу на Красной площади установлен памятник, сделана надпись «Гражданину Минину и князю Дмитрию Пожарскому. Благодарная Россия». </a:t>
            </a:r>
            <a:endParaRPr lang="ru-RU" sz="2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Sader\Desktop\0_1568c_efc9a0a6_XL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071678"/>
            <a:ext cx="6500858" cy="4286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104298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 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C00000"/>
                </a:solidFill>
              </a:rPr>
              <a:t>Ребята, а вы знаете название столицы нашей родины?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pic>
        <p:nvPicPr>
          <p:cNvPr id="6146" name="Picture 2" descr="C:\Users\Sader\Desktop\slide-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50975" y="1090613"/>
            <a:ext cx="6242050" cy="46751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43636" y="1285860"/>
            <a:ext cx="2857520" cy="4709160"/>
          </a:xfrm>
        </p:spPr>
        <p:txBody>
          <a:bodyPr>
            <a:normAutofit fontScale="55000" lnSpcReduction="20000"/>
          </a:bodyPr>
          <a:lstStyle/>
          <a:p>
            <a:r>
              <a:rPr lang="ru-RU" sz="29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историей не спорят, </a:t>
            </a:r>
            <a:br>
              <a:rPr lang="ru-RU" sz="29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историей живут.</a:t>
            </a:r>
            <a:br>
              <a:rPr lang="ru-RU" sz="29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Она объединяет </a:t>
            </a:r>
            <a:br>
              <a:rPr lang="ru-RU" sz="29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подвиг и на труд.</a:t>
            </a:r>
            <a:br>
              <a:rPr lang="ru-RU" sz="29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Единство государства, </a:t>
            </a:r>
            <a:br>
              <a:rPr lang="ru-RU" sz="29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Когда един народ.</a:t>
            </a:r>
            <a:br>
              <a:rPr lang="ru-RU" sz="29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Когда великой силой</a:t>
            </a:r>
            <a:br>
              <a:rPr lang="ru-RU" sz="29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Он движется вперед.</a:t>
            </a:r>
            <a:br>
              <a:rPr lang="ru-RU" sz="29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Врага он побеждает, </a:t>
            </a:r>
            <a:br>
              <a:rPr lang="ru-RU" sz="29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Объединившись в бой. </a:t>
            </a:r>
            <a:br>
              <a:rPr lang="ru-RU" sz="29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Русь освобождает</a:t>
            </a:r>
            <a:br>
              <a:rPr lang="ru-RU" sz="29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жертвует собой.</a:t>
            </a:r>
            <a:br>
              <a:rPr lang="ru-RU" sz="29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 славу тех героев </a:t>
            </a:r>
            <a:br>
              <a:rPr lang="ru-RU" sz="29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Живем одной судьбой.</a:t>
            </a:r>
            <a:br>
              <a:rPr lang="ru-RU" sz="29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Сегодня «День Единства»</a:t>
            </a:r>
            <a:br>
              <a:rPr lang="ru-RU" sz="29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Мы празднуем с тобой</a:t>
            </a:r>
            <a:r>
              <a:rPr lang="ru-RU" b="1" i="1" dirty="0" smtClean="0">
                <a:solidFill>
                  <a:srgbClr val="C00000"/>
                </a:solidFill>
              </a:rPr>
              <a:t>.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34818" name="Picture 2" descr="http://s016.radikal.ru/i337/1411/3e/77cea47f7d9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857232"/>
            <a:ext cx="6191293" cy="4643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290"/>
            <a:ext cx="8643966" cy="2357454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    </a:t>
            </a:r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Ребята,  мы не должны забывать, что Россия только тогда сильна, когда она едина. </a:t>
            </a:r>
            <a:b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Россия единая, могучая, бескрайняя, гостеприимная – протягивает руку дружбы и раскрывает свои объятия всем народам, кто пожелает жить на земле мирно и счастливо. </a:t>
            </a:r>
            <a:b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Sader\Desktop\-zBvtWbXyr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285992"/>
            <a:ext cx="6643734" cy="4143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88075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57818" y="857232"/>
            <a:ext cx="342902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</a:rPr>
              <a:t>Я хочу, чтоб все смеялись, </a:t>
            </a:r>
            <a:r>
              <a:rPr lang="ru-RU" sz="2400" b="1" i="1" dirty="0" smtClean="0">
                <a:solidFill>
                  <a:srgbClr val="C00000"/>
                </a:solidFill>
              </a:rPr>
              <a:t/>
            </a:r>
            <a:br>
              <a:rPr lang="ru-RU" sz="2400" b="1" i="1" dirty="0" smtClean="0">
                <a:solidFill>
                  <a:srgbClr val="C00000"/>
                </a:solidFill>
              </a:rPr>
            </a:br>
            <a:r>
              <a:rPr lang="ru-RU" sz="2400" b="1" i="1" dirty="0">
                <a:solidFill>
                  <a:srgbClr val="C00000"/>
                </a:solidFill>
              </a:rPr>
              <a:t>Чтоб мечты всегда сбывались,</a:t>
            </a:r>
            <a:r>
              <a:rPr lang="ru-RU" sz="2400" b="1" i="1" dirty="0" smtClean="0">
                <a:solidFill>
                  <a:srgbClr val="C00000"/>
                </a:solidFill>
              </a:rPr>
              <a:t/>
            </a:r>
            <a:br>
              <a:rPr lang="ru-RU" sz="2400" b="1" i="1" dirty="0" smtClean="0">
                <a:solidFill>
                  <a:srgbClr val="C00000"/>
                </a:solidFill>
              </a:rPr>
            </a:br>
            <a:r>
              <a:rPr lang="ru-RU" sz="2400" b="1" i="1" dirty="0">
                <a:solidFill>
                  <a:srgbClr val="C00000"/>
                </a:solidFill>
              </a:rPr>
              <a:t>Чтобы детям снились</a:t>
            </a:r>
            <a:r>
              <a:rPr lang="ru-RU" sz="2400" b="1" i="1" dirty="0" smtClean="0">
                <a:solidFill>
                  <a:srgbClr val="C00000"/>
                </a:solidFill>
              </a:rPr>
              <a:t/>
            </a:r>
            <a:br>
              <a:rPr lang="ru-RU" sz="2400" b="1" i="1" dirty="0" smtClean="0">
                <a:solidFill>
                  <a:srgbClr val="C00000"/>
                </a:solidFill>
              </a:rPr>
            </a:br>
            <a:r>
              <a:rPr lang="ru-RU" sz="2400" b="1" i="1" dirty="0">
                <a:solidFill>
                  <a:srgbClr val="C00000"/>
                </a:solidFill>
              </a:rPr>
              <a:t>Радостные сны.</a:t>
            </a:r>
            <a:r>
              <a:rPr lang="ru-RU" sz="2400" b="1" i="1" dirty="0" smtClean="0">
                <a:solidFill>
                  <a:srgbClr val="C00000"/>
                </a:solidFill>
              </a:rPr>
              <a:t/>
            </a:r>
            <a:br>
              <a:rPr lang="ru-RU" sz="2400" b="1" i="1" dirty="0" smtClean="0">
                <a:solidFill>
                  <a:srgbClr val="C00000"/>
                </a:solidFill>
              </a:rPr>
            </a:br>
            <a:r>
              <a:rPr lang="ru-RU" sz="2400" b="1" i="1" dirty="0">
                <a:solidFill>
                  <a:srgbClr val="C00000"/>
                </a:solidFill>
              </a:rPr>
              <a:t>Чтобы утро добрым было, </a:t>
            </a:r>
            <a:r>
              <a:rPr lang="ru-RU" sz="2400" b="1" i="1" dirty="0" smtClean="0">
                <a:solidFill>
                  <a:srgbClr val="C00000"/>
                </a:solidFill>
              </a:rPr>
              <a:t/>
            </a:r>
            <a:br>
              <a:rPr lang="ru-RU" sz="2400" b="1" i="1" dirty="0" smtClean="0">
                <a:solidFill>
                  <a:srgbClr val="C00000"/>
                </a:solidFill>
              </a:rPr>
            </a:br>
            <a:r>
              <a:rPr lang="ru-RU" sz="2400" b="1" i="1" dirty="0">
                <a:solidFill>
                  <a:srgbClr val="C00000"/>
                </a:solidFill>
              </a:rPr>
              <a:t>Чтобы мама не грустила,</a:t>
            </a:r>
            <a:r>
              <a:rPr lang="ru-RU" sz="2400" b="1" i="1" dirty="0" smtClean="0">
                <a:solidFill>
                  <a:srgbClr val="C00000"/>
                </a:solidFill>
              </a:rPr>
              <a:t/>
            </a:r>
            <a:br>
              <a:rPr lang="ru-RU" sz="2400" b="1" i="1" dirty="0" smtClean="0">
                <a:solidFill>
                  <a:srgbClr val="C00000"/>
                </a:solidFill>
              </a:rPr>
            </a:br>
            <a:r>
              <a:rPr lang="ru-RU" sz="2400" b="1" i="1" dirty="0">
                <a:solidFill>
                  <a:srgbClr val="C00000"/>
                </a:solidFill>
              </a:rPr>
              <a:t>Чтобы в мире не было войны!</a:t>
            </a:r>
          </a:p>
        </p:txBody>
      </p:sp>
      <p:pic>
        <p:nvPicPr>
          <p:cNvPr id="38914" name="Picture 2" descr="http://muzmix.com/images/songs/104241/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785794"/>
            <a:ext cx="4429156" cy="44469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сейчас, ребята,  я предлагаю вам, встать и взяться крепко за руки.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Всех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нас объединяет чувство гордости за свою страну, за её славную историю. И в этот праздничный день с особенной силой ощущаем, что мы – единый и могучий русский народ, и у нас одно Отечество –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Россия!!!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/>
          </a:p>
        </p:txBody>
      </p:sp>
      <p:pic>
        <p:nvPicPr>
          <p:cNvPr id="5" name="Содержимое 4" descr="0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04377" y="1935163"/>
            <a:ext cx="4335246" cy="4389437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large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66950" y="2448719"/>
            <a:ext cx="4610100" cy="3362325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ader\Desktop\Для презентации\img_s1147503_0_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500042"/>
            <a:ext cx="83058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 такое единство?</a:t>
            </a:r>
            <a:b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00496" y="500042"/>
            <a:ext cx="4429126" cy="2571769"/>
          </a:xfrm>
        </p:spPr>
      </p:pic>
      <p:sp>
        <p:nvSpPr>
          <p:cNvPr id="4" name="TextBox 3"/>
          <p:cNvSpPr txBox="1"/>
          <p:nvPr/>
        </p:nvSpPr>
        <p:spPr>
          <a:xfrm>
            <a:off x="500034" y="285728"/>
            <a:ext cx="321471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solidFill>
                  <a:srgbClr val="C00000"/>
                </a:solidFill>
              </a:rPr>
              <a:t>Что мы Родиной зовем? </a:t>
            </a:r>
            <a:r>
              <a:rPr lang="ru-RU" i="1" dirty="0" smtClean="0">
                <a:solidFill>
                  <a:srgbClr val="C00000"/>
                </a:solidFill>
              </a:rPr>
              <a:t/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>
                <a:solidFill>
                  <a:srgbClr val="C00000"/>
                </a:solidFill>
              </a:rPr>
              <a:t>Дом, где мы с тобой живем,</a:t>
            </a:r>
            <a:r>
              <a:rPr lang="ru-RU" i="1" dirty="0" smtClean="0">
                <a:solidFill>
                  <a:srgbClr val="C00000"/>
                </a:solidFill>
              </a:rPr>
              <a:t/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>
                <a:solidFill>
                  <a:srgbClr val="C00000"/>
                </a:solidFill>
              </a:rPr>
              <a:t>И березки, вдоль которых</a:t>
            </a:r>
            <a:r>
              <a:rPr lang="ru-RU" i="1" dirty="0" smtClean="0">
                <a:solidFill>
                  <a:srgbClr val="C00000"/>
                </a:solidFill>
              </a:rPr>
              <a:t/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>
                <a:solidFill>
                  <a:srgbClr val="C00000"/>
                </a:solidFill>
              </a:rPr>
              <a:t>Рядом с мамой мы </a:t>
            </a:r>
            <a:r>
              <a:rPr lang="ru-RU" i="1" dirty="0" smtClean="0">
                <a:solidFill>
                  <a:srgbClr val="C00000"/>
                </a:solidFill>
              </a:rPr>
              <a:t>идем.</a:t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/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>
                <a:solidFill>
                  <a:srgbClr val="C00000"/>
                </a:solidFill>
              </a:rPr>
              <a:t>Что мы Родиной зовем? </a:t>
            </a:r>
            <a:r>
              <a:rPr lang="ru-RU" i="1" dirty="0" smtClean="0">
                <a:solidFill>
                  <a:srgbClr val="C00000"/>
                </a:solidFill>
              </a:rPr>
              <a:t/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>
                <a:solidFill>
                  <a:srgbClr val="C00000"/>
                </a:solidFill>
              </a:rPr>
              <a:t>Поле с тонким колоском, </a:t>
            </a:r>
            <a:r>
              <a:rPr lang="ru-RU" i="1" dirty="0" smtClean="0">
                <a:solidFill>
                  <a:srgbClr val="C00000"/>
                </a:solidFill>
              </a:rPr>
              <a:t/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>
                <a:solidFill>
                  <a:srgbClr val="C00000"/>
                </a:solidFill>
              </a:rPr>
              <a:t>Наши праздники и песни,</a:t>
            </a:r>
            <a:r>
              <a:rPr lang="ru-RU" i="1" dirty="0" smtClean="0">
                <a:solidFill>
                  <a:srgbClr val="C00000"/>
                </a:solidFill>
              </a:rPr>
              <a:t/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>
                <a:solidFill>
                  <a:srgbClr val="C00000"/>
                </a:solidFill>
              </a:rPr>
              <a:t>Теплый вечер за окном.</a:t>
            </a:r>
            <a:r>
              <a:rPr lang="ru-RU" i="1" dirty="0" smtClean="0">
                <a:solidFill>
                  <a:srgbClr val="C00000"/>
                </a:solidFill>
              </a:rPr>
              <a:t/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/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>
                <a:solidFill>
                  <a:srgbClr val="C00000"/>
                </a:solidFill>
              </a:rPr>
              <a:t>Что мы родиной зовем? </a:t>
            </a:r>
            <a:r>
              <a:rPr lang="ru-RU" i="1" dirty="0" smtClean="0">
                <a:solidFill>
                  <a:srgbClr val="C00000"/>
                </a:solidFill>
              </a:rPr>
              <a:t/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>
                <a:solidFill>
                  <a:srgbClr val="C00000"/>
                </a:solidFill>
              </a:rPr>
              <a:t>Все, что в сердце бережем,</a:t>
            </a:r>
            <a:r>
              <a:rPr lang="ru-RU" i="1" dirty="0" smtClean="0">
                <a:solidFill>
                  <a:srgbClr val="C00000"/>
                </a:solidFill>
              </a:rPr>
              <a:t/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>
                <a:solidFill>
                  <a:srgbClr val="C00000"/>
                </a:solidFill>
              </a:rPr>
              <a:t>И под небом синим-синим</a:t>
            </a:r>
            <a:r>
              <a:rPr lang="ru-RU" i="1" dirty="0" smtClean="0">
                <a:solidFill>
                  <a:srgbClr val="C00000"/>
                </a:solidFill>
              </a:rPr>
              <a:t/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>
                <a:solidFill>
                  <a:srgbClr val="C00000"/>
                </a:solidFill>
              </a:rPr>
              <a:t>Флаг России над Кремлем</a:t>
            </a:r>
            <a:r>
              <a:rPr lang="ru-RU" dirty="0"/>
              <a:t>.</a:t>
            </a:r>
          </a:p>
        </p:txBody>
      </p:sp>
      <p:pic>
        <p:nvPicPr>
          <p:cNvPr id="33794" name="Picture 2" descr="http://zvetnoe.ru/upload/catalog/2015/12/ag1026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4500570"/>
            <a:ext cx="3259489" cy="22360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286000" y="-1049149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ru-RU" b="1" dirty="0" smtClean="0"/>
              <a:t> 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C:\Users\Sader\Desktop\01.06_Children_12yea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3357562"/>
            <a:ext cx="3014948" cy="3071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67458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</a:rPr>
              <a:t>           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Каждая страна имеет свои государственные символы:</a:t>
            </a:r>
            <a:endParaRPr lang="ru-RU" sz="2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Sader\Desktop\Для презентации\simvoli_rossii0606201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357299"/>
            <a:ext cx="6357982" cy="49673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14290"/>
            <a:ext cx="8858312" cy="142876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Ребята, вы хотите узнать, с чего началось празднование «День Народного Единства?»</a:t>
            </a:r>
            <a:b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«Сейчас мы с вами отправимся в историческое путешествие в прошлое нашей России. Раньше она называлась великим словом Русь». 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http://kladraz.ru/upload/blogs2/2016/7/14202_f06bdd5d9864761b61c43060fc527ad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8" y="1571612"/>
            <a:ext cx="7215238" cy="5175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2852"/>
            <a:ext cx="8329642" cy="150019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Не сразу Россия стала сильным,</a:t>
            </a:r>
            <a:r>
              <a:rPr lang="en-US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могущественным</a:t>
            </a:r>
          </a:p>
          <a:p>
            <a:pPr>
              <a:buNone/>
            </a:pP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государством. Были в России трудные, тяжелые</a:t>
            </a:r>
          </a:p>
          <a:p>
            <a:pPr>
              <a:buNone/>
            </a:pP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времена. Польские враги хотели завоевать нашу Родину. </a:t>
            </a:r>
            <a:endParaRPr lang="ru-RU" sz="2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http://kladraz.ru/upload/blogs2/2016/7/14202_fa62e858e8e57c43e12b1e5ad785a1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8" y="1643050"/>
            <a:ext cx="6786610" cy="5079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86446" y="928670"/>
            <a:ext cx="3071834" cy="542928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 среди русского народа нашлись два мудрых</a:t>
            </a:r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человека. </a:t>
            </a:r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Они подняли и возглавили войска для победы над врагом. Один из них был из простого народа, имя его Кузьма Минин, другой князь Дмитрий Пожарский. 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Sader\Desktop\iv_1612_02_pojarsky_mini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9" y="1142984"/>
            <a:ext cx="4857784" cy="41433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401080" cy="121444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Обратились они ко всему русскому народу с призывом: 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«Друзья, братья! Русь святая гибнет. Поможем Родине святой!»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9698" name="Picture 2" descr="http://kladraz.ru/upload/blogs2/2016/7/14202_bd859f5dd8bf71e6a53f6f638f6eed2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143116"/>
            <a:ext cx="5057810" cy="38576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429256" y="1571612"/>
            <a:ext cx="3714744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>
                <a:solidFill>
                  <a:srgbClr val="FF0000"/>
                </a:solidFill>
              </a:rPr>
              <a:t>Ребята </a:t>
            </a:r>
            <a:r>
              <a:rPr lang="ru-RU" sz="1600" b="1" i="1" dirty="0" smtClean="0">
                <a:solidFill>
                  <a:srgbClr val="FF0000"/>
                </a:solidFill>
              </a:rPr>
              <a:t>,как </a:t>
            </a:r>
            <a:r>
              <a:rPr lang="ru-RU" sz="1600" b="1" i="1" dirty="0">
                <a:solidFill>
                  <a:srgbClr val="FF0000"/>
                </a:solidFill>
              </a:rPr>
              <a:t>можно назвать этих людей, что подняли народ для победы над врагом? (смелые, мужественные, стойкие). </a:t>
            </a:r>
            <a:r>
              <a:rPr lang="ru-RU" sz="1600" b="1" i="1" dirty="0" smtClean="0">
                <a:solidFill>
                  <a:srgbClr val="FF0000"/>
                </a:solidFill>
              </a:rPr>
              <a:t/>
            </a:r>
            <a:br>
              <a:rPr lang="ru-RU" sz="1600" b="1" i="1" dirty="0" smtClean="0">
                <a:solidFill>
                  <a:srgbClr val="FF0000"/>
                </a:solidFill>
              </a:rPr>
            </a:br>
            <a:r>
              <a:rPr lang="ru-RU" sz="1600" b="1" i="1" dirty="0" smtClean="0">
                <a:solidFill>
                  <a:srgbClr val="FF0000"/>
                </a:solidFill>
              </a:rPr>
              <a:t/>
            </a:r>
            <a:br>
              <a:rPr lang="ru-RU" sz="1600" b="1" i="1" dirty="0" smtClean="0">
                <a:solidFill>
                  <a:srgbClr val="FF0000"/>
                </a:solidFill>
              </a:rPr>
            </a:br>
            <a:r>
              <a:rPr lang="ru-RU" sz="1600" b="1" i="1" dirty="0">
                <a:solidFill>
                  <a:srgbClr val="FF0000"/>
                </a:solidFill>
              </a:rPr>
              <a:t>- Кто за Родину дерется – тому двойная сила дается! </a:t>
            </a:r>
            <a:r>
              <a:rPr lang="ru-RU" sz="1600" b="1" i="1" dirty="0" smtClean="0">
                <a:solidFill>
                  <a:srgbClr val="FF0000"/>
                </a:solidFill>
              </a:rPr>
              <a:t/>
            </a:r>
            <a:br>
              <a:rPr lang="ru-RU" sz="1600" b="1" i="1" dirty="0" smtClean="0">
                <a:solidFill>
                  <a:srgbClr val="FF0000"/>
                </a:solidFill>
              </a:rPr>
            </a:br>
            <a:r>
              <a:rPr lang="ru-RU" sz="1600" b="1" i="1" dirty="0" smtClean="0">
                <a:solidFill>
                  <a:srgbClr val="FF0000"/>
                </a:solidFill>
              </a:rPr>
              <a:t/>
            </a:r>
            <a:br>
              <a:rPr lang="ru-RU" sz="1600" b="1" i="1" dirty="0" smtClean="0">
                <a:solidFill>
                  <a:srgbClr val="FF0000"/>
                </a:solidFill>
              </a:rPr>
            </a:br>
            <a:r>
              <a:rPr lang="ru-RU" sz="1600" b="1" i="1" dirty="0">
                <a:solidFill>
                  <a:srgbClr val="FF0000"/>
                </a:solidFill>
              </a:rPr>
              <a:t>- Родина мать умей за нее постоять! </a:t>
            </a:r>
            <a:r>
              <a:rPr lang="ru-RU" sz="1600" b="1" i="1" dirty="0" smtClean="0">
                <a:solidFill>
                  <a:srgbClr val="FF0000"/>
                </a:solidFill>
              </a:rPr>
              <a:t/>
            </a:r>
            <a:br>
              <a:rPr lang="ru-RU" sz="1600" b="1" i="1" dirty="0" smtClean="0">
                <a:solidFill>
                  <a:srgbClr val="FF0000"/>
                </a:solidFill>
              </a:rPr>
            </a:br>
            <a:r>
              <a:rPr lang="ru-RU" sz="1600" b="1" i="1" dirty="0" smtClean="0">
                <a:solidFill>
                  <a:srgbClr val="FF0000"/>
                </a:solidFill>
              </a:rPr>
              <a:t/>
            </a:r>
            <a:br>
              <a:rPr lang="ru-RU" sz="1600" b="1" i="1" dirty="0" smtClean="0">
                <a:solidFill>
                  <a:srgbClr val="FF0000"/>
                </a:solidFill>
              </a:rPr>
            </a:br>
            <a:r>
              <a:rPr lang="ru-RU" sz="1600" b="1" i="1" dirty="0">
                <a:solidFill>
                  <a:srgbClr val="FF0000"/>
                </a:solidFill>
              </a:rPr>
              <a:t>- В мире нет краше родины нашей! </a:t>
            </a:r>
            <a:r>
              <a:rPr lang="ru-RU" sz="1600" b="1" i="1" dirty="0" smtClean="0">
                <a:solidFill>
                  <a:srgbClr val="FF0000"/>
                </a:solidFill>
              </a:rPr>
              <a:t/>
            </a:r>
            <a:br>
              <a:rPr lang="ru-RU" sz="1600" b="1" i="1" dirty="0" smtClean="0">
                <a:solidFill>
                  <a:srgbClr val="FF0000"/>
                </a:solidFill>
              </a:rPr>
            </a:br>
            <a:r>
              <a:rPr lang="ru-RU" sz="1600" b="1" i="1" dirty="0" smtClean="0">
                <a:solidFill>
                  <a:srgbClr val="FF0000"/>
                </a:solidFill>
              </a:rPr>
              <a:t/>
            </a:r>
            <a:br>
              <a:rPr lang="ru-RU" sz="1600" b="1" i="1" dirty="0" smtClean="0">
                <a:solidFill>
                  <a:srgbClr val="FF0000"/>
                </a:solidFill>
              </a:rPr>
            </a:br>
            <a:r>
              <a:rPr lang="ru-RU" sz="1600" b="1" i="1" dirty="0">
                <a:solidFill>
                  <a:srgbClr val="FF0000"/>
                </a:solidFill>
              </a:rPr>
              <a:t>- Жить – Родине служить! </a:t>
            </a:r>
            <a:r>
              <a:rPr lang="ru-RU" sz="1600" b="1" i="1" dirty="0" smtClean="0">
                <a:solidFill>
                  <a:srgbClr val="FF0000"/>
                </a:solidFill>
              </a:rPr>
              <a:t/>
            </a:r>
            <a:br>
              <a:rPr lang="ru-RU" sz="1600" b="1" i="1" dirty="0" smtClean="0">
                <a:solidFill>
                  <a:srgbClr val="FF0000"/>
                </a:solidFill>
              </a:rPr>
            </a:br>
            <a:r>
              <a:rPr lang="ru-RU" sz="1600" b="1" i="1" dirty="0" smtClean="0">
                <a:solidFill>
                  <a:srgbClr val="FF0000"/>
                </a:solidFill>
              </a:rPr>
              <a:t/>
            </a:r>
            <a:br>
              <a:rPr lang="ru-RU" sz="1600" b="1" i="1" dirty="0" smtClean="0">
                <a:solidFill>
                  <a:srgbClr val="FF0000"/>
                </a:solidFill>
              </a:rPr>
            </a:br>
            <a:r>
              <a:rPr lang="ru-RU" sz="1600" b="1" i="1" dirty="0">
                <a:solidFill>
                  <a:srgbClr val="FF0000"/>
                </a:solidFill>
              </a:rPr>
              <a:t>А есть среди вас ребята сильные и ловкие?</a:t>
            </a:r>
            <a:r>
              <a:rPr lang="ru-RU" sz="1600" b="1" i="1" dirty="0" smtClean="0">
                <a:solidFill>
                  <a:srgbClr val="FF0000"/>
                </a:solidFill>
              </a:rPr>
              <a:t/>
            </a:r>
            <a:br>
              <a:rPr lang="ru-RU" sz="1600" b="1" i="1" dirty="0" smtClean="0">
                <a:solidFill>
                  <a:srgbClr val="FF0000"/>
                </a:solidFill>
              </a:rPr>
            </a:br>
            <a:endParaRPr lang="ru-RU" sz="16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157163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собрался народ государства Российского из 25 городов в Москве. Большим войском пошли они на врага, впереди войска несли икону «Казанской Божией матери». После долгих, кровопролитных боев победил русский народ лютого, польского врага.</a:t>
            </a:r>
            <a:b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Теперь вся наша страна празднует «День Народного Единства». 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http://kladraz.ru/upload/blogs2/2016/7/14202_31869e37364f225c0eba37b8b5ec9d6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71802" y="3743324"/>
            <a:ext cx="5943600" cy="3114676"/>
          </a:xfrm>
          <a:prstGeom prst="rect">
            <a:avLst/>
          </a:prstGeom>
          <a:noFill/>
        </p:spPr>
      </p:pic>
      <p:pic>
        <p:nvPicPr>
          <p:cNvPr id="30724" name="Picture 4" descr="http://kladraz.ru/upload/blogs2/2016/7/14202_c869de3f359a50b94d03f1c20c87e04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48" y="1643050"/>
            <a:ext cx="7786742" cy="4813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153</TotalTime>
  <Words>326</Words>
  <Application>Microsoft Office PowerPoint</Application>
  <PresentationFormat>Экран (4:3)</PresentationFormat>
  <Paragraphs>31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                                            Презентация: «День народного единства»                      (для детей старшего дошкольного возраста)                                Выполнила: Тергуева Елена Вячеславовна,                                      воспитатель МКДОУ №17 г. Сегежа  РК      </vt:lpstr>
      <vt:lpstr> Что такое единство? </vt:lpstr>
      <vt:lpstr>Слайд 3</vt:lpstr>
      <vt:lpstr>            Каждая страна имеет свои государственные символы: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 А сейчас, ребята,  я предлагаю вам, встать и взяться крепко за руки.  Всех нас объединяет чувство гордости за свою страну, за её славную историю. И в этот праздничный день с особенной силой ощущаем, что мы – единый и могучий русский народ, и у нас одно Отечество – Россия!!! 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 октября  День народного единства</dc:title>
  <dc:creator>Amd</dc:creator>
  <cp:lastModifiedBy>Sader</cp:lastModifiedBy>
  <cp:revision>19</cp:revision>
  <dcterms:created xsi:type="dcterms:W3CDTF">2016-10-30T19:12:58Z</dcterms:created>
  <dcterms:modified xsi:type="dcterms:W3CDTF">2020-10-21T17:37:03Z</dcterms:modified>
</cp:coreProperties>
</file>