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60" r:id="rId5"/>
    <p:sldId id="261" r:id="rId6"/>
    <p:sldId id="283" r:id="rId7"/>
    <p:sldId id="284" r:id="rId8"/>
    <p:sldId id="285" r:id="rId9"/>
    <p:sldId id="286" r:id="rId10"/>
    <p:sldId id="266" r:id="rId11"/>
    <p:sldId id="262" r:id="rId12"/>
    <p:sldId id="263" r:id="rId13"/>
    <p:sldId id="264" r:id="rId14"/>
    <p:sldId id="268" r:id="rId15"/>
    <p:sldId id="287" r:id="rId16"/>
    <p:sldId id="269" r:id="rId17"/>
    <p:sldId id="271" r:id="rId18"/>
    <p:sldId id="272" r:id="rId19"/>
    <p:sldId id="270" r:id="rId20"/>
    <p:sldId id="273" r:id="rId21"/>
    <p:sldId id="288" r:id="rId22"/>
    <p:sldId id="275" r:id="rId23"/>
    <p:sldId id="276" r:id="rId24"/>
    <p:sldId id="290" r:id="rId25"/>
    <p:sldId id="289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6" autoAdjust="0"/>
    <p:restoredTop sz="94660"/>
  </p:normalViewPr>
  <p:slideViewPr>
    <p:cSldViewPr>
      <p:cViewPr varScale="1">
        <p:scale>
          <a:sx n="105" d="100"/>
          <a:sy n="105" d="100"/>
        </p:scale>
        <p:origin x="175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kostya\&#1056;&#1072;&#1073;&#1086;&#1095;&#1080;&#1081;%20&#1089;&#1090;&#1086;&#1083;\&#1054;&#1087;&#1088;&#1086;&#1089;%20&#1073;&#1077;&#1079;&#1086;&#1087;&#1072;&#1089;&#1085;&#1072;&#1103;%20&#1087;&#1077;&#1088;&#1077;&#1084;&#1077;&#1085;&#1072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kostya\&#1056;&#1072;&#1073;&#1086;&#1095;&#1080;&#1081;%20&#1089;&#1090;&#1086;&#1083;\&#1054;&#1087;&#1088;&#1086;&#1089;%20&#1073;&#1077;&#1079;&#1086;&#1087;&#1072;&#1089;&#1085;&#1072;&#1103;%20&#1087;&#1077;&#1088;&#1077;&#1084;&#1077;&#1085;&#1072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kostya\&#1056;&#1072;&#1073;&#1086;&#1095;&#1080;&#1081;%20&#1089;&#1090;&#1086;&#1083;\&#1054;&#1087;&#1088;&#1086;&#1089;%20&#1073;&#1077;&#1079;&#1086;&#1087;&#1072;&#1089;&#1085;&#1072;&#1103;%20&#1087;&#1077;&#1088;&#1077;&#1084;&#1077;&#1085;&#107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10" baseline="0"/>
            </a:pPr>
            <a:r>
              <a:rPr lang="ru-RU" sz="2010" baseline="0"/>
              <a:t>Что больше нравится в школе?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Лист1!$A$3</c:f>
              <c:strCache>
                <c:ptCount val="1"/>
                <c:pt idx="0">
                  <c:v>Перемена </c:v>
                </c:pt>
              </c:strCache>
            </c:strRef>
          </c:tx>
          <c:invertIfNegative val="0"/>
          <c:cat>
            <c:strRef>
              <c:f>Лист1!$B$2:$D$2</c:f>
              <c:strCache>
                <c:ptCount val="3"/>
                <c:pt idx="0">
                  <c:v>1 "б " класс</c:v>
                </c:pt>
                <c:pt idx="1">
                  <c:v>3 "б" класс</c:v>
                </c:pt>
                <c:pt idx="2">
                  <c:v>3 "в" класс</c:v>
                </c:pt>
              </c:strCache>
            </c:strRef>
          </c:cat>
          <c:val>
            <c:numRef>
              <c:f>Лист1!$B$3:$D$3</c:f>
              <c:numCache>
                <c:formatCode>General</c:formatCode>
                <c:ptCount val="3"/>
                <c:pt idx="0">
                  <c:v>12</c:v>
                </c:pt>
                <c:pt idx="1">
                  <c:v>13</c:v>
                </c:pt>
                <c:pt idx="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71-4595-9C8F-01C7525EEF27}"/>
            </c:ext>
          </c:extLst>
        </c:ser>
        <c:ser>
          <c:idx val="1"/>
          <c:order val="1"/>
          <c:tx>
            <c:strRef>
              <c:f>Лист1!$A$4</c:f>
              <c:strCache>
                <c:ptCount val="1"/>
                <c:pt idx="0">
                  <c:v>Урок </c:v>
                </c:pt>
              </c:strCache>
            </c:strRef>
          </c:tx>
          <c:invertIfNegative val="0"/>
          <c:cat>
            <c:strRef>
              <c:f>Лист1!$B$2:$D$2</c:f>
              <c:strCache>
                <c:ptCount val="3"/>
                <c:pt idx="0">
                  <c:v>1 "б " класс</c:v>
                </c:pt>
                <c:pt idx="1">
                  <c:v>3 "б" класс</c:v>
                </c:pt>
                <c:pt idx="2">
                  <c:v>3 "в" класс</c:v>
                </c:pt>
              </c:strCache>
            </c:strRef>
          </c:cat>
          <c:val>
            <c:numRef>
              <c:f>Лист1!$B$4:$D$4</c:f>
              <c:numCache>
                <c:formatCode>General</c:formatCode>
                <c:ptCount val="3"/>
                <c:pt idx="0">
                  <c:v>7</c:v>
                </c:pt>
                <c:pt idx="1">
                  <c:v>5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71-4595-9C8F-01C7525EEF27}"/>
            </c:ext>
          </c:extLst>
        </c:ser>
        <c:ser>
          <c:idx val="2"/>
          <c:order val="2"/>
          <c:tx>
            <c:strRef>
              <c:f>Лист1!$A$5</c:f>
              <c:strCache>
                <c:ptCount val="1"/>
                <c:pt idx="0">
                  <c:v>Что-то другое</c:v>
                </c:pt>
              </c:strCache>
            </c:strRef>
          </c:tx>
          <c:invertIfNegative val="0"/>
          <c:cat>
            <c:strRef>
              <c:f>Лист1!$B$2:$D$2</c:f>
              <c:strCache>
                <c:ptCount val="3"/>
                <c:pt idx="0">
                  <c:v>1 "б " класс</c:v>
                </c:pt>
                <c:pt idx="1">
                  <c:v>3 "б" класс</c:v>
                </c:pt>
                <c:pt idx="2">
                  <c:v>3 "в" класс</c:v>
                </c:pt>
              </c:strCache>
            </c:strRef>
          </c:cat>
          <c:val>
            <c:numRef>
              <c:f>Лист1!$B$5:$D$5</c:f>
              <c:numCache>
                <c:formatCode>General</c:formatCode>
                <c:ptCount val="3"/>
                <c:pt idx="0">
                  <c:v>0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71-4595-9C8F-01C7525EEF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5041536"/>
        <c:axId val="85038592"/>
        <c:axId val="0"/>
      </c:bar3DChart>
      <c:catAx>
        <c:axId val="850415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610" baseline="0"/>
            </a:pPr>
            <a:endParaRPr lang="ru-RU"/>
          </a:p>
        </c:txPr>
        <c:crossAx val="85038592"/>
        <c:crosses val="autoZero"/>
        <c:auto val="1"/>
        <c:lblAlgn val="ctr"/>
        <c:lblOffset val="100"/>
        <c:noMultiLvlLbl val="0"/>
      </c:catAx>
      <c:valAx>
        <c:axId val="8503859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85041536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61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10" baseline="0"/>
            </a:pPr>
            <a:r>
              <a:rPr lang="ru-RU" sz="2010" baseline="0"/>
              <a:t>Что нравится делать на перемене?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Лист1!$A$9</c:f>
              <c:strCache>
                <c:ptCount val="1"/>
                <c:pt idx="0">
                  <c:v>Тихо посидеть</c:v>
                </c:pt>
              </c:strCache>
            </c:strRef>
          </c:tx>
          <c:invertIfNegative val="0"/>
          <c:cat>
            <c:strRef>
              <c:f>Лист1!$B$8:$D$8</c:f>
              <c:strCache>
                <c:ptCount val="3"/>
                <c:pt idx="0">
                  <c:v>1 "б " класс</c:v>
                </c:pt>
                <c:pt idx="1">
                  <c:v>3 "б" класс</c:v>
                </c:pt>
                <c:pt idx="2">
                  <c:v>3 "в" класс</c:v>
                </c:pt>
              </c:strCache>
            </c:strRef>
          </c:cat>
          <c:val>
            <c:numRef>
              <c:f>Лист1!$B$9:$D$9</c:f>
              <c:numCache>
                <c:formatCode>General</c:formatCode>
                <c:ptCount val="3"/>
                <c:pt idx="0">
                  <c:v>4</c:v>
                </c:pt>
                <c:pt idx="1">
                  <c:v>3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5C-4BD5-B24C-BFA90B1E7EFC}"/>
            </c:ext>
          </c:extLst>
        </c:ser>
        <c:ser>
          <c:idx val="1"/>
          <c:order val="1"/>
          <c:tx>
            <c:strRef>
              <c:f>Лист1!$A$10</c:f>
              <c:strCache>
                <c:ptCount val="1"/>
                <c:pt idx="0">
                  <c:v>Побегать</c:v>
                </c:pt>
              </c:strCache>
            </c:strRef>
          </c:tx>
          <c:invertIfNegative val="0"/>
          <c:cat>
            <c:strRef>
              <c:f>Лист1!$B$8:$D$8</c:f>
              <c:strCache>
                <c:ptCount val="3"/>
                <c:pt idx="0">
                  <c:v>1 "б " класс</c:v>
                </c:pt>
                <c:pt idx="1">
                  <c:v>3 "б" класс</c:v>
                </c:pt>
                <c:pt idx="2">
                  <c:v>3 "в" класс</c:v>
                </c:pt>
              </c:strCache>
            </c:strRef>
          </c:cat>
          <c:val>
            <c:numRef>
              <c:f>Лист1!$B$10:$D$10</c:f>
              <c:numCache>
                <c:formatCode>General</c:formatCode>
                <c:ptCount val="3"/>
                <c:pt idx="0">
                  <c:v>7</c:v>
                </c:pt>
                <c:pt idx="1">
                  <c:v>5</c:v>
                </c:pt>
                <c:pt idx="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A5C-4BD5-B24C-BFA90B1E7EFC}"/>
            </c:ext>
          </c:extLst>
        </c:ser>
        <c:ser>
          <c:idx val="2"/>
          <c:order val="2"/>
          <c:tx>
            <c:strRef>
              <c:f>Лист1!$A$11</c:f>
              <c:strCache>
                <c:ptCount val="1"/>
                <c:pt idx="0">
                  <c:v>Покричать</c:v>
                </c:pt>
              </c:strCache>
            </c:strRef>
          </c:tx>
          <c:invertIfNegative val="0"/>
          <c:cat>
            <c:strRef>
              <c:f>Лист1!$B$8:$D$8</c:f>
              <c:strCache>
                <c:ptCount val="3"/>
                <c:pt idx="0">
                  <c:v>1 "б " класс</c:v>
                </c:pt>
                <c:pt idx="1">
                  <c:v>3 "б" класс</c:v>
                </c:pt>
                <c:pt idx="2">
                  <c:v>3 "в" класс</c:v>
                </c:pt>
              </c:strCache>
            </c:strRef>
          </c:cat>
          <c:val>
            <c:numRef>
              <c:f>Лист1!$B$11:$D$11</c:f>
              <c:numCache>
                <c:formatCode>General</c:formatCode>
                <c:ptCount val="3"/>
                <c:pt idx="0">
                  <c:v>3</c:v>
                </c:pt>
                <c:pt idx="1">
                  <c:v>3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5C-4BD5-B24C-BFA90B1E7EFC}"/>
            </c:ext>
          </c:extLst>
        </c:ser>
        <c:ser>
          <c:idx val="3"/>
          <c:order val="3"/>
          <c:tx>
            <c:strRef>
              <c:f>Лист1!$A$12</c:f>
              <c:strCache>
                <c:ptCount val="1"/>
                <c:pt idx="0">
                  <c:v>Играть с одноклассниками</c:v>
                </c:pt>
              </c:strCache>
            </c:strRef>
          </c:tx>
          <c:invertIfNegative val="0"/>
          <c:cat>
            <c:strRef>
              <c:f>Лист1!$B$8:$D$8</c:f>
              <c:strCache>
                <c:ptCount val="3"/>
                <c:pt idx="0">
                  <c:v>1 "б " класс</c:v>
                </c:pt>
                <c:pt idx="1">
                  <c:v>3 "б" класс</c:v>
                </c:pt>
                <c:pt idx="2">
                  <c:v>3 "в" класс</c:v>
                </c:pt>
              </c:strCache>
            </c:strRef>
          </c:cat>
          <c:val>
            <c:numRef>
              <c:f>Лист1!$B$12:$D$12</c:f>
              <c:numCache>
                <c:formatCode>General</c:formatCode>
                <c:ptCount val="3"/>
                <c:pt idx="0">
                  <c:v>5</c:v>
                </c:pt>
                <c:pt idx="1">
                  <c:v>9</c:v>
                </c:pt>
                <c:pt idx="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A5C-4BD5-B24C-BFA90B1E7EFC}"/>
            </c:ext>
          </c:extLst>
        </c:ser>
        <c:ser>
          <c:idx val="4"/>
          <c:order val="4"/>
          <c:tx>
            <c:strRef>
              <c:f>Лист1!$A$13</c:f>
              <c:strCache>
                <c:ptCount val="1"/>
                <c:pt idx="0">
                  <c:v>Другое</c:v>
                </c:pt>
              </c:strCache>
            </c:strRef>
          </c:tx>
          <c:invertIfNegative val="0"/>
          <c:cat>
            <c:strRef>
              <c:f>Лист1!$B$8:$D$8</c:f>
              <c:strCache>
                <c:ptCount val="3"/>
                <c:pt idx="0">
                  <c:v>1 "б " класс</c:v>
                </c:pt>
                <c:pt idx="1">
                  <c:v>3 "б" класс</c:v>
                </c:pt>
                <c:pt idx="2">
                  <c:v>3 "в" класс</c:v>
                </c:pt>
              </c:strCache>
            </c:strRef>
          </c:cat>
          <c:val>
            <c:numRef>
              <c:f>Лист1!$B$13:$D$13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A5C-4BD5-B24C-BFA90B1E7E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443520"/>
        <c:axId val="42445056"/>
        <c:axId val="0"/>
      </c:bar3DChart>
      <c:catAx>
        <c:axId val="424435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610" baseline="0"/>
            </a:pPr>
            <a:endParaRPr lang="ru-RU"/>
          </a:p>
        </c:txPr>
        <c:crossAx val="42445056"/>
        <c:crosses val="autoZero"/>
        <c:auto val="1"/>
        <c:lblAlgn val="ctr"/>
        <c:lblOffset val="100"/>
        <c:noMultiLvlLbl val="0"/>
      </c:catAx>
      <c:valAx>
        <c:axId val="4244505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42443520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61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10" baseline="0"/>
            </a:pPr>
            <a:r>
              <a:rPr lang="ru-RU" sz="2010" baseline="0"/>
              <a:t>Могут ли быть перемены опасными?</a:t>
            </a:r>
          </a:p>
        </c:rich>
      </c:tx>
      <c:layout>
        <c:manualLayout>
          <c:xMode val="edge"/>
          <c:yMode val="edge"/>
          <c:x val="0.22343044619422653"/>
          <c:y val="2.7777777777777936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Лист1!$A$17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Лист1!$B$16:$D$16</c:f>
              <c:strCache>
                <c:ptCount val="3"/>
                <c:pt idx="0">
                  <c:v>1 "б " класс</c:v>
                </c:pt>
                <c:pt idx="1">
                  <c:v>3 "б" класс</c:v>
                </c:pt>
                <c:pt idx="2">
                  <c:v>3 "в" класс</c:v>
                </c:pt>
              </c:strCache>
            </c:strRef>
          </c:cat>
          <c:val>
            <c:numRef>
              <c:f>Лист1!$B$17:$D$17</c:f>
              <c:numCache>
                <c:formatCode>General</c:formatCode>
                <c:ptCount val="3"/>
                <c:pt idx="0">
                  <c:v>15</c:v>
                </c:pt>
                <c:pt idx="1">
                  <c:v>17</c:v>
                </c:pt>
                <c:pt idx="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4D-4FEE-BE38-197DCA8C59CF}"/>
            </c:ext>
          </c:extLst>
        </c:ser>
        <c:ser>
          <c:idx val="1"/>
          <c:order val="1"/>
          <c:tx>
            <c:strRef>
              <c:f>Лист1!$A$18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Лист1!$B$16:$D$16</c:f>
              <c:strCache>
                <c:ptCount val="3"/>
                <c:pt idx="0">
                  <c:v>1 "б " класс</c:v>
                </c:pt>
                <c:pt idx="1">
                  <c:v>3 "б" класс</c:v>
                </c:pt>
                <c:pt idx="2">
                  <c:v>3 "в" класс</c:v>
                </c:pt>
              </c:strCache>
            </c:strRef>
          </c:cat>
          <c:val>
            <c:numRef>
              <c:f>Лист1!$B$18:$D$18</c:f>
              <c:numCache>
                <c:formatCode>General</c:formatCode>
                <c:ptCount val="3"/>
                <c:pt idx="0">
                  <c:v>4</c:v>
                </c:pt>
                <c:pt idx="1">
                  <c:v>3</c:v>
                </c:pt>
                <c:pt idx="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4D-4FEE-BE38-197DCA8C59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819968"/>
        <c:axId val="42821504"/>
        <c:axId val="0"/>
      </c:bar3DChart>
      <c:catAx>
        <c:axId val="428199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610" baseline="0"/>
            </a:pPr>
            <a:endParaRPr lang="ru-RU"/>
          </a:p>
        </c:txPr>
        <c:crossAx val="42821504"/>
        <c:crosses val="autoZero"/>
        <c:auto val="1"/>
        <c:lblAlgn val="ctr"/>
        <c:lblOffset val="100"/>
        <c:noMultiLvlLbl val="0"/>
      </c:catAx>
      <c:valAx>
        <c:axId val="4282150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42819968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61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ACEFCC-ECEE-427D-9218-DA40216C278C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95254-1933-44AF-A3AA-177DEDDB2C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699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F83-FE0A-4546-9BA0-125D8914E2F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8843-DA09-47BF-B9EF-A3F679893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F83-FE0A-4546-9BA0-125D8914E2F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8843-DA09-47BF-B9EF-A3F679893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F83-FE0A-4546-9BA0-125D8914E2F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8843-DA09-47BF-B9EF-A3F679893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F83-FE0A-4546-9BA0-125D8914E2F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8843-DA09-47BF-B9EF-A3F679893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F83-FE0A-4546-9BA0-125D8914E2F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8843-DA09-47BF-B9EF-A3F679893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F83-FE0A-4546-9BA0-125D8914E2F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8843-DA09-47BF-B9EF-A3F679893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F83-FE0A-4546-9BA0-125D8914E2F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8843-DA09-47BF-B9EF-A3F679893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F83-FE0A-4546-9BA0-125D8914E2F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8843-DA09-47BF-B9EF-A3F679893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F83-FE0A-4546-9BA0-125D8914E2F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8843-DA09-47BF-B9EF-A3F679893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F83-FE0A-4546-9BA0-125D8914E2F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8843-DA09-47BF-B9EF-A3F679893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F83-FE0A-4546-9BA0-125D8914E2F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8843-DA09-47BF-B9EF-A3F679893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EDF83-FE0A-4546-9BA0-125D8914E2F1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28843-DA09-47BF-B9EF-A3F679893D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Documents%20and%20Settings\kostya\&#1056;&#1072;&#1073;&#1086;&#1095;&#1080;&#1081;%20&#1089;&#1090;&#1086;&#1083;\Zvuk_-_Zvonok_s_uroka_(iPlayer.fm)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kostya\&#1056;&#1072;&#1073;&#1086;&#1095;&#1080;&#1081;%20&#1089;&#1090;&#1086;&#1083;\muzyka_kino_-_devochka_v_plashche_k_(zaycev.net).f_gostya_iz_budushchego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kostya\&#1052;&#1086;&#1080;%20&#1076;&#1086;&#1082;&#1091;&#1084;&#1077;&#1085;&#1090;&#1099;\&#1052;&#1086;&#1080;%20&#1074;&#1080;&#1076;&#1077;&#1086;&#1079;&#1072;&#1087;&#1080;&#1089;&#1080;\&#1060;&#1080;&#1083;&#1100;&#1084;%202.wmv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kostya\&#1052;&#1086;&#1080;%20&#1076;&#1086;&#1082;&#1091;&#1084;&#1077;&#1085;&#1090;&#1099;\&#1052;&#1086;&#1080;%20&#1074;&#1080;&#1076;&#1077;&#1086;&#1079;&#1072;&#1087;&#1080;&#1089;&#1080;\&#1060;&#1080;&#1083;&#1100;&#1084;%203.wmv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92869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Долгосрочный проект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857364"/>
            <a:ext cx="8429684" cy="785818"/>
          </a:xfrm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Безопасная перемена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2643182"/>
            <a:ext cx="335758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928794" y="5643578"/>
            <a:ext cx="63579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Выполнили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учащиеся 3 «А» класса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Цурган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Вера Николаевна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Zvuk_-_Zvonok_s_uroka_(iPlay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149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3" y="928669"/>
          <a:ext cx="8786872" cy="5659953"/>
        </p:xfrm>
        <a:graphic>
          <a:graphicData uri="http://schemas.openxmlformats.org/drawingml/2006/table">
            <a:tbl>
              <a:tblPr/>
              <a:tblGrid>
                <a:gridCol w="2196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6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6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67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4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"б " класс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"б" класс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"в" класс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128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 больше нравится в школе?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81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Перемена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81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Урок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481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Что-то другое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4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81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 нравится делать на перемене?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481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Тихо посидеть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481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Побегать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481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Покричать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7914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Играть с одноклассниками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481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Другое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4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481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Могут ли быть перемены опасными?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481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481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4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214546" y="142852"/>
            <a:ext cx="500066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Результаты опроса</a:t>
            </a:r>
            <a:endParaRPr lang="ru-RU" sz="4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357158" y="1214422"/>
          <a:ext cx="8229600" cy="5286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28596" y="285728"/>
            <a:ext cx="82868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больше нравится в школе?</a:t>
            </a:r>
            <a:endParaRPr lang="ru-RU" sz="36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285728"/>
            <a:ext cx="82868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нравится делать на перемене?</a:t>
            </a:r>
            <a:endParaRPr lang="ru-RU" sz="36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42844" y="1071546"/>
          <a:ext cx="8786873" cy="5572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6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285728"/>
            <a:ext cx="82868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Могут ли быть перемены опасными</a:t>
            </a:r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36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57158" y="1071546"/>
          <a:ext cx="8429684" cy="5357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4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85794"/>
            <a:ext cx="8286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Вывод из социологического опроса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714488"/>
            <a:ext cx="59293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Большинству опрошенных детей нравится перемена;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переменах дети начальной школы любят играть с одноклассниками, бегать и кричать;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считают, что перемены могут быть опасными.</a:t>
            </a:r>
            <a:endParaRPr lang="ru-RU" sz="2800" dirty="0"/>
          </a:p>
        </p:txBody>
      </p:sp>
      <p:pic>
        <p:nvPicPr>
          <p:cNvPr id="24578" name="Picture 2" descr="http://www.tverlife.ru/img/news/63114/349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2285992"/>
            <a:ext cx="2428893" cy="26432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shade val="50000"/>
              </a:schemeClr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не получилось?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79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Нам не удалось провести игру «МОРСКОЙ БОЙ»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3" name="Picture 3" descr="C:\Documents and Settings\kostya\Рабочий стол\морской бой 1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71472" y="2500306"/>
            <a:ext cx="3857652" cy="3571900"/>
          </a:xfrm>
          <a:prstGeom prst="rect">
            <a:avLst/>
          </a:prstGeom>
          <a:noFill/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714876" y="2000240"/>
            <a:ext cx="4041775" cy="750879"/>
          </a:xfrm>
          <a:ln>
            <a:solidFill>
              <a:schemeClr val="tx1"/>
            </a:solidFill>
          </a:ln>
        </p:spPr>
        <p:txBody>
          <a:bodyPr anchor="t" anchorCtr="0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Причина: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4"/>
          </p:nvPr>
        </p:nvSpPr>
        <p:spPr>
          <a:xfrm>
            <a:off x="4572001" y="2714620"/>
            <a:ext cx="4286280" cy="242889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200" i="1" dirty="0" smtClean="0">
                <a:solidFill>
                  <a:srgbClr val="FF0000"/>
                </a:solidFill>
              </a:rPr>
              <a:t>Дети не любят играть в спокойные игры на перемене.</a:t>
            </a:r>
            <a:endParaRPr lang="ru-RU" sz="32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build="p" animBg="1"/>
      <p:bldP spid="11" grpId="0" build="p" animBg="1"/>
      <p:bldP spid="1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MG_616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000108"/>
            <a:ext cx="8286808" cy="545305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44" y="214290"/>
            <a:ext cx="8683146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Перемена! Переменка - отдохните хорошенько…</a:t>
            </a:r>
            <a:endParaRPr lang="ru-RU" sz="3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MG_615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071546"/>
            <a:ext cx="8501122" cy="554833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00166" y="214290"/>
            <a:ext cx="614366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«Веселые эстафеты»</a:t>
            </a:r>
            <a:endParaRPr lang="ru-RU" sz="36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_MG_615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81000"/>
            <a:ext cx="8429684" cy="6096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_MG_616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000108"/>
            <a:ext cx="8358246" cy="55483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86050" y="142852"/>
            <a:ext cx="315182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«Кинозал»</a:t>
            </a:r>
            <a:endParaRPr lang="ru-RU" sz="48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i="1" spc="5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Актуальность</a:t>
            </a:r>
            <a:endParaRPr lang="ru-RU" sz="4800" b="1" i="1" spc="5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358246" cy="29289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 время перемены ребята начальной школы получают травмы, так как все время бегают и падают. Особенно опасна 3 перемена – 20 минут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14290"/>
            <a:ext cx="171454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im3-tub-ru.yandex.net/i?id=253798230-15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071942"/>
            <a:ext cx="3500462" cy="2428892"/>
          </a:xfrm>
          <a:prstGeom prst="rect">
            <a:avLst/>
          </a:prstGeom>
          <a:noFill/>
        </p:spPr>
      </p:pic>
      <p:pic>
        <p:nvPicPr>
          <p:cNvPr id="1032" name="Picture 8" descr="http://img3.proshkolu.ru/content/media/pic/std/3000000/2032000/2031484-5c66a80b4daef66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071942"/>
            <a:ext cx="3714744" cy="2471732"/>
          </a:xfrm>
          <a:prstGeom prst="rect">
            <a:avLst/>
          </a:prstGeom>
          <a:noFill/>
        </p:spPr>
      </p:pic>
      <p:pic>
        <p:nvPicPr>
          <p:cNvPr id="7" name="muzyka_kino_-_devochka_v_plashche_k_(zaycev.net).f_gostya_iz_budushcheg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500562" y="328612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2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MG_614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071546"/>
            <a:ext cx="8358246" cy="540545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488" y="142852"/>
            <a:ext cx="307183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«Танцы»</a:t>
            </a:r>
            <a:endParaRPr lang="ru-RU" sz="48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600200"/>
            <a:ext cx="7488832" cy="4781128"/>
          </a:xfrm>
        </p:spPr>
      </p:pic>
    </p:spTree>
    <p:extLst>
      <p:ext uri="{BB962C8B-B14F-4D97-AF65-F5344CB8AC3E}">
        <p14:creationId xmlns:p14="http://schemas.microsoft.com/office/powerpoint/2010/main" val="1484282080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Фильм 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2976" y="928670"/>
            <a:ext cx="6858000" cy="54864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Фильм 3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3000" y="685800"/>
            <a:ext cx="6858000" cy="54864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Ребусы.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600200"/>
            <a:ext cx="6984776" cy="470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626687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Наши предложения.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Ввести в традицию нашей школы проведение «безопасных» перемен, на которых ребята могли бы посоревноваться в смекалке, сообразительности, быстроте , ловкости и находиться в безопасности.</a:t>
            </a:r>
          </a:p>
        </p:txBody>
      </p:sp>
    </p:spTree>
    <p:extLst>
      <p:ext uri="{BB962C8B-B14F-4D97-AF65-F5344CB8AC3E}">
        <p14:creationId xmlns:p14="http://schemas.microsoft.com/office/powerpoint/2010/main" val="2493094895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  <a:noFill/>
          <a:scene3d>
            <a:camera prst="orthographicFront"/>
            <a:lightRig rig="threePt" dir="t"/>
          </a:scene3d>
          <a:sp3d extrusionH="76200">
            <a:extrusionClr>
              <a:schemeClr val="bg1"/>
            </a:extrusionClr>
          </a:sp3d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Наше предложение.</a:t>
            </a: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Ребята, советуем вам последовать нашему примеру – не пожалеете!</a:t>
            </a:r>
            <a:b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428868"/>
            <a:ext cx="742955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19877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br>
              <a:rPr lang="ru-RU" sz="4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785926"/>
            <a:ext cx="14192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3500438"/>
            <a:ext cx="14192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319877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1857364"/>
            <a:ext cx="14192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53578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Можно остановить травматизм ребят через ориентацию: </a:t>
            </a:r>
            <a:endParaRPr lang="ru-RU" sz="4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357158" y="2500306"/>
            <a:ext cx="3857652" cy="1571636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Занимательные игры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1142976" y="4572008"/>
            <a:ext cx="3143272" cy="1500198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Веселые эстафеты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4857752" y="2857496"/>
            <a:ext cx="3429024" cy="1571636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Подвижные игры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143504" y="5000636"/>
            <a:ext cx="3143272" cy="1428760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Караоке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86050" y="285728"/>
            <a:ext cx="35113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Гипотеза</a:t>
            </a:r>
            <a:endParaRPr lang="ru-RU" sz="5400" b="1" i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6" grpId="0" animBg="1"/>
      <p:bldP spid="7" grpId="0" animBg="1"/>
      <p:bldP spid="8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85786" y="0"/>
            <a:ext cx="50006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Задачи:</a:t>
            </a:r>
            <a:endParaRPr lang="ru-RU" sz="5400" b="1" i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1071546"/>
            <a:ext cx="857256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Изучить возрастные                                                 и психологические особенности детей                         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(7-8 лет, 8-9 лет, 9-10 лет);</a:t>
            </a:r>
          </a:p>
          <a:p>
            <a:pPr>
              <a:spcBef>
                <a:spcPts val="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Измерить с помощью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шумомера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шум  на перемене;</a:t>
            </a:r>
          </a:p>
          <a:p>
            <a:pPr>
              <a:spcBef>
                <a:spcPts val="0"/>
              </a:spcBef>
            </a:pP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Установить взаимодействие со взрослыми:</a:t>
            </a:r>
          </a:p>
          <a:p>
            <a:pPr>
              <a:spcBef>
                <a:spcPts val="0"/>
              </a:spcBef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- медицинской сестрой;</a:t>
            </a:r>
          </a:p>
          <a:p>
            <a:pPr>
              <a:spcBef>
                <a:spcPts val="0"/>
              </a:spcBef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- инженером по ТБ;</a:t>
            </a:r>
          </a:p>
          <a:p>
            <a:pPr>
              <a:spcBef>
                <a:spcPts val="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- социальным педагогом;</a:t>
            </a:r>
          </a:p>
          <a:p>
            <a:pPr>
              <a:spcBef>
                <a:spcPts val="0"/>
              </a:spcBef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- педиатром;</a:t>
            </a:r>
          </a:p>
          <a:p>
            <a:pPr>
              <a:spcBef>
                <a:spcPts val="0"/>
              </a:spcBef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- психологом.</a:t>
            </a:r>
          </a:p>
        </p:txBody>
      </p:sp>
      <p:pic>
        <p:nvPicPr>
          <p:cNvPr id="15362" name="Picture 2" descr="http://slavna.ucoz.ru/_ph/13/3891443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357166"/>
            <a:ext cx="2500298" cy="228599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Класс был поделен на группы: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14290"/>
            <a:ext cx="82153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Практическая часть</a:t>
            </a: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214282" y="2714620"/>
            <a:ext cx="2643206" cy="3214710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Психологи</a:t>
            </a:r>
            <a:r>
              <a:rPr lang="ru-RU" u="sng" dirty="0" smtClean="0">
                <a:solidFill>
                  <a:srgbClr val="FF0000"/>
                </a:solidFill>
              </a:rPr>
              <a:t> -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изучили возрастные особенности детей (Коваленко Я., 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Шульц С.)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3071802" y="2071678"/>
            <a:ext cx="2928958" cy="457203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Проектировщики</a:t>
            </a:r>
            <a:r>
              <a:rPr lang="ru-RU" u="sng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–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создавали проекты  и проводили мероприятия на переменах. Такие как: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Веселые эстафеты (Кудрявый Е.,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акуменко Д; Смирнова К.)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Караоке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Юртаев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К.;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Подвижные игры;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Твистер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Сурынин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Д.;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Ребусы и кроссворды;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Фокусы(весь класс); 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Ритмика(Парашина А.)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Кинозал.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Базаева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А.,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Сиряпов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А.) )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6215074" y="2643182"/>
            <a:ext cx="2786082" cy="3214710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Корреспонденты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фотографировали,        снимали,                         брали   интервью. (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Цыбулаева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Ю., Суханова Н. )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9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  <a:ln>
            <a:solidFill>
              <a:schemeClr val="accent1">
                <a:shade val="50000"/>
              </a:schemeClr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Психологические особенности</a:t>
            </a:r>
            <a:b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детей 7-8 лет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8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6072198" y="2786058"/>
            <a:ext cx="857256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6072198" y="4286256"/>
            <a:ext cx="857256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6072198" y="5786454"/>
            <a:ext cx="857256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-10800000">
            <a:off x="2357422" y="2786058"/>
            <a:ext cx="857256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-10800000">
            <a:off x="2357422" y="4357694"/>
            <a:ext cx="857256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-10800000">
            <a:off x="2357422" y="5786454"/>
            <a:ext cx="857256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-5400000">
            <a:off x="4286248" y="2071678"/>
            <a:ext cx="642942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000892" y="2643182"/>
            <a:ext cx="1928826" cy="6429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ОСТОРОЖНЫЙ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000892" y="4143380"/>
            <a:ext cx="1928826" cy="6429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ПОДВИЖНЫЙ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929454" y="5572140"/>
            <a:ext cx="2143140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ТРЕБУЕТ ВНИМАНИЯ И ПОДДЕРЖКИ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85720" y="2571744"/>
            <a:ext cx="1928826" cy="6429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БЕСПОКОЙНЫЙ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85720" y="4214818"/>
            <a:ext cx="1928826" cy="6429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НЕПОСЕДЛИВЫЙ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42844" y="5643578"/>
            <a:ext cx="2214546" cy="6429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ЖИЗНЕРАДОСТНЫЙ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786182" y="1214422"/>
            <a:ext cx="1714512" cy="6429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ТРЕВОЖНЫЙ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Documents and Settings\kostya\Рабочий стол\мальчик 8 ле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2643182"/>
            <a:ext cx="2571768" cy="36433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5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0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5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3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  <a:ln>
            <a:solidFill>
              <a:schemeClr val="accent1">
                <a:shade val="50000"/>
              </a:schemeClr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Психологические особенности</a:t>
            </a:r>
            <a:b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детей 8-9 лет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8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6000760" y="3214686"/>
            <a:ext cx="857256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6000760" y="5143512"/>
            <a:ext cx="714380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-10800000">
            <a:off x="2285984" y="3286124"/>
            <a:ext cx="857256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-10800000">
            <a:off x="2428860" y="5143512"/>
            <a:ext cx="714380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-5400000">
            <a:off x="4286248" y="2071678"/>
            <a:ext cx="642942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929454" y="3071810"/>
            <a:ext cx="1928826" cy="6429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НЕПОСЕДЛИВЫЙ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786578" y="5000636"/>
            <a:ext cx="2214578" cy="6429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ЭМОЦИОНАЛЬНЫЙ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14282" y="3143248"/>
            <a:ext cx="1928826" cy="6429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ПОДВИЖНЫЙ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42844" y="5000636"/>
            <a:ext cx="2214578" cy="6429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ЛЮБОЗНАТЕЛЬНЫЙ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786182" y="1214422"/>
            <a:ext cx="1714512" cy="6429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УВЛЕЧЕННЫЙ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26" name="Picture 2" descr="C:\Documents and Settings\kostya\Рабочий стол\девочка 9 лет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714620"/>
            <a:ext cx="2714644" cy="32861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5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1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  <a:ln>
            <a:solidFill>
              <a:schemeClr val="accent1">
                <a:shade val="50000"/>
              </a:schemeClr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Психологические особенности</a:t>
            </a:r>
            <a:b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детей 9-10 лет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8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6000760" y="3214686"/>
            <a:ext cx="857256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6000760" y="5143512"/>
            <a:ext cx="714380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-10800000">
            <a:off x="2285984" y="3286124"/>
            <a:ext cx="857256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-10800000">
            <a:off x="2428860" y="5143512"/>
            <a:ext cx="714380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-5400000">
            <a:off x="4286248" y="2071678"/>
            <a:ext cx="642942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929454" y="3071810"/>
            <a:ext cx="1928826" cy="6429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АКТИВНЫЙ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786578" y="5000636"/>
            <a:ext cx="2214578" cy="107157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ЭМОЦИОНАЛЬНЫЙ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14282" y="3143248"/>
            <a:ext cx="1928826" cy="6429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ДРУЖЕЛЮБНЫЙ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42844" y="4857760"/>
            <a:ext cx="2214578" cy="114300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ЛЮБИТ ИГРАТЬ (РАЗГАДЫВАТЬ ТАЙНЫ,                    ПРИКЛЮЧЕНИЯ)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500430" y="1214422"/>
            <a:ext cx="2286016" cy="64294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УРОВНОВЕШЕННЫЙ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Documents and Settings\kostya\Рабочий стол\девочка 10 ле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643182"/>
            <a:ext cx="2714644" cy="3571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5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1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  <a:ln>
            <a:solidFill>
              <a:schemeClr val="accent1">
                <a:shade val="50000"/>
              </a:schemeClr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Взаимодействие со взрослыми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800" dirty="0"/>
          </a:p>
        </p:txBody>
      </p:sp>
      <p:pic>
        <p:nvPicPr>
          <p:cNvPr id="4098" name="Picture 2" descr="C:\Documents and Settings\kostya\Рабочий стол\синяки и ушибы 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8991" y="5000612"/>
            <a:ext cx="2005009" cy="1857388"/>
          </a:xfrm>
          <a:prstGeom prst="rect">
            <a:avLst/>
          </a:prstGeom>
          <a:noFill/>
        </p:spPr>
      </p:pic>
      <p:pic>
        <p:nvPicPr>
          <p:cNvPr id="4099" name="Picture 3" descr="C:\Documents and Settings\kostya\Рабочий стол\синяки у детей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857364"/>
            <a:ext cx="3571900" cy="4029075"/>
          </a:xfrm>
          <a:prstGeom prst="rect">
            <a:avLst/>
          </a:prstGeom>
          <a:noFill/>
        </p:spPr>
      </p:pic>
      <p:sp>
        <p:nvSpPr>
          <p:cNvPr id="24" name="Скругленный прямоугольник 23"/>
          <p:cNvSpPr/>
          <p:nvPr/>
        </p:nvSpPr>
        <p:spPr>
          <a:xfrm>
            <a:off x="3857620" y="1357298"/>
            <a:ext cx="5143536" cy="335758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При взаимодействии со специалистами школы № 163 выяснили статистику травм, получаемых детьми на переменах: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 Синяки;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 ушибы;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 Носовые кровотечения.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</TotalTime>
  <Words>573</Words>
  <Application>Microsoft Office PowerPoint</Application>
  <PresentationFormat>Экран (4:3)</PresentationFormat>
  <Paragraphs>151</Paragraphs>
  <Slides>27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Times New Roman</vt:lpstr>
      <vt:lpstr>Wingdings</vt:lpstr>
      <vt:lpstr>Тема Office</vt:lpstr>
      <vt:lpstr>Долгосрочный проект</vt:lpstr>
      <vt:lpstr>       Актуальность</vt:lpstr>
      <vt:lpstr> </vt:lpstr>
      <vt:lpstr>Презентация PowerPoint</vt:lpstr>
      <vt:lpstr>Класс был поделен на группы:</vt:lpstr>
      <vt:lpstr> Психологические особенности   детей 7-8 лет </vt:lpstr>
      <vt:lpstr> Психологические особенности   детей 8-9 лет </vt:lpstr>
      <vt:lpstr> Психологические особенности   детей 9-10 лет </vt:lpstr>
      <vt:lpstr> Взаимодействие со взрослыми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 Что не получилось?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Ребусы.</vt:lpstr>
      <vt:lpstr>Наши предложения.</vt:lpstr>
      <vt:lpstr> Наше предложение. Ребята, советуем вам последовать нашему примеру – не пожалеете! </vt:lpstr>
      <vt:lpstr> Спасибо за внимание!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Долгосрочный проект</dc:title>
  <dc:creator>костя</dc:creator>
  <cp:lastModifiedBy>User</cp:lastModifiedBy>
  <cp:revision>163</cp:revision>
  <dcterms:created xsi:type="dcterms:W3CDTF">2014-04-06T13:03:27Z</dcterms:created>
  <dcterms:modified xsi:type="dcterms:W3CDTF">2020-11-18T05:20:40Z</dcterms:modified>
</cp:coreProperties>
</file>