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10"/>
  </p:handoutMasterIdLst>
  <p:sldIdLst>
    <p:sldId id="256" r:id="rId2"/>
    <p:sldId id="257" r:id="rId3"/>
    <p:sldId id="268" r:id="rId4"/>
    <p:sldId id="269" r:id="rId5"/>
    <p:sldId id="270" r:id="rId6"/>
    <p:sldId id="271" r:id="rId7"/>
    <p:sldId id="274" r:id="rId8"/>
    <p:sldId id="275" r:id="rId9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483" autoAdjust="0"/>
  </p:normalViewPr>
  <p:slideViewPr>
    <p:cSldViewPr>
      <p:cViewPr varScale="1">
        <p:scale>
          <a:sx n="82" d="100"/>
          <a:sy n="82" d="100"/>
        </p:scale>
        <p:origin x="-10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109872-DFAD-42A7-B6DB-70904E6DD376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EF182D-B335-4A7A-81A9-5F431E9CE2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313976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0F87A231-44F2-471D-9BC8-47B402612329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8571BFE8-E32D-49C5-9A34-D259705F17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xmlns="" val="2353687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7A231-44F2-471D-9BC8-47B402612329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1BFE8-E32D-49C5-9A34-D259705F17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49920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7A231-44F2-471D-9BC8-47B402612329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1BFE8-E32D-49C5-9A34-D259705F17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92330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7A231-44F2-471D-9BC8-47B402612329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1BFE8-E32D-49C5-9A34-D259705F17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2339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7A231-44F2-471D-9BC8-47B402612329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1BFE8-E32D-49C5-9A34-D259705F17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51552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7A231-44F2-471D-9BC8-47B402612329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1BFE8-E32D-49C5-9A34-D259705F17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939735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7A231-44F2-471D-9BC8-47B402612329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1BFE8-E32D-49C5-9A34-D259705F17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11325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7A231-44F2-471D-9BC8-47B402612329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1BFE8-E32D-49C5-9A34-D259705F17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15418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7A231-44F2-471D-9BC8-47B402612329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1BFE8-E32D-49C5-9A34-D259705F17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17514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0F87A231-44F2-471D-9BC8-47B402612329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8571BFE8-E32D-49C5-9A34-D259705F17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3586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7A231-44F2-471D-9BC8-47B402612329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8571BFE8-E32D-49C5-9A34-D259705F17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98184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7A231-44F2-471D-9BC8-47B402612329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1BFE8-E32D-49C5-9A34-D259705F17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65228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7A231-44F2-471D-9BC8-47B402612329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1BFE8-E32D-49C5-9A34-D259705F17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77212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7A231-44F2-471D-9BC8-47B402612329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1BFE8-E32D-49C5-9A34-D259705F17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8090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7A231-44F2-471D-9BC8-47B402612329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1BFE8-E32D-49C5-9A34-D259705F17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40022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7A231-44F2-471D-9BC8-47B402612329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1BFE8-E32D-49C5-9A34-D259705F17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3585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7A231-44F2-471D-9BC8-47B402612329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1BFE8-E32D-49C5-9A34-D259705F17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69730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F87A231-44F2-471D-9BC8-47B402612329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571BFE8-E32D-49C5-9A34-D259705F17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2270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2335" y="3597282"/>
            <a:ext cx="7440957" cy="1274676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ЭКОЛОГИЧЕСКИЙ КАЛЕНДАРЬ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2713041"/>
            <a:ext cx="6874024" cy="9144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/>
              <a:t>Урок экологии для обучающихся начальной школы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58559" y="5445224"/>
            <a:ext cx="54247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shade val="75000"/>
                  </a:schemeClr>
                </a:solidFill>
              </a:rPr>
              <a:t>Автор: </a:t>
            </a:r>
            <a:r>
              <a:rPr lang="ru-RU" sz="2400" b="1" dirty="0" smtClean="0">
                <a:solidFill>
                  <a:schemeClr val="tx2">
                    <a:shade val="75000"/>
                  </a:schemeClr>
                </a:solidFill>
              </a:rPr>
              <a:t>Володина Т.Ю.–</a:t>
            </a:r>
          </a:p>
          <a:p>
            <a:pPr algn="ctr"/>
            <a:r>
              <a:rPr lang="ru-RU" sz="2400" b="1" dirty="0" smtClean="0">
                <a:solidFill>
                  <a:schemeClr val="tx2">
                    <a:shade val="75000"/>
                  </a:schemeClr>
                </a:solidFill>
              </a:rPr>
              <a:t> </a:t>
            </a:r>
            <a:r>
              <a:rPr lang="ru-RU" sz="2400" b="1" dirty="0">
                <a:solidFill>
                  <a:schemeClr val="tx2">
                    <a:shade val="75000"/>
                  </a:schemeClr>
                </a:solidFill>
              </a:rPr>
              <a:t>воспитатель </a:t>
            </a:r>
            <a:r>
              <a:rPr lang="ru-RU" sz="2400" b="1" dirty="0" smtClean="0">
                <a:solidFill>
                  <a:schemeClr val="tx2">
                    <a:shade val="75000"/>
                  </a:schemeClr>
                </a:solidFill>
              </a:rPr>
              <a:t>ГПД</a:t>
            </a:r>
            <a:endParaRPr lang="ru-RU" sz="2400" b="1" dirty="0">
              <a:solidFill>
                <a:schemeClr val="tx2">
                  <a:shade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7499176" cy="138762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Вопросы    для   обсуждения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692696"/>
            <a:ext cx="7704667" cy="333281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Почему календарь называется экологическим?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Какие экологические праздники мы знаем?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Какие экологические праздники мы хотим отмечать в нашей школе?</a:t>
            </a:r>
          </a:p>
        </p:txBody>
      </p:sp>
      <p:pic>
        <p:nvPicPr>
          <p:cNvPr id="6" name="Рисунок 5" descr="календар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3356992"/>
            <a:ext cx="468052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42852"/>
            <a:ext cx="86868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День Земли </a:t>
            </a: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20 марта и 22 апреля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13677" y="3853412"/>
            <a:ext cx="5038850" cy="26432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</a:t>
            </a:r>
            <a:r>
              <a:rPr lang="ru-RU" b="1" dirty="0" smtClean="0"/>
              <a:t>День Земли отмечается в мире 2 раза.</a:t>
            </a:r>
          </a:p>
          <a:p>
            <a:pPr>
              <a:buNone/>
            </a:pPr>
            <a:r>
              <a:rPr lang="ru-RU" b="1" dirty="0" smtClean="0"/>
              <a:t>     Первый праздник (20 марта) направлен на защиту мира во всем мире и человека в окружающем его мире.</a:t>
            </a:r>
          </a:p>
          <a:p>
            <a:pPr>
              <a:buNone/>
            </a:pPr>
            <a:r>
              <a:rPr lang="ru-RU" b="1" dirty="0" smtClean="0"/>
              <a:t>         Второй праздник (22 апреля) – чисто экологический, он направлен за защиту окружающей нас природы. 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397860" y="142852"/>
            <a:ext cx="3990972" cy="5181616"/>
          </a:xfrm>
        </p:spPr>
        <p:txBody>
          <a:bodyPr>
            <a:normAutofit/>
          </a:bodyPr>
          <a:lstStyle/>
          <a:p>
            <a:r>
              <a:rPr lang="ru-RU" sz="1800" b="1" i="1" dirty="0" smtClean="0">
                <a:solidFill>
                  <a:srgbClr val="002060"/>
                </a:solidFill>
              </a:rPr>
              <a:t>Все имеется у нас</a:t>
            </a:r>
            <a:br>
              <a:rPr lang="ru-RU" sz="1800" b="1" i="1" dirty="0" smtClean="0">
                <a:solidFill>
                  <a:srgbClr val="002060"/>
                </a:solidFill>
              </a:rPr>
            </a:br>
            <a:r>
              <a:rPr lang="ru-RU" sz="1800" b="1" i="1" dirty="0" smtClean="0">
                <a:solidFill>
                  <a:srgbClr val="002060"/>
                </a:solidFill>
              </a:rPr>
              <a:t>На потом и на сейчас:</a:t>
            </a:r>
            <a:br>
              <a:rPr lang="ru-RU" sz="1800" b="1" i="1" dirty="0" smtClean="0">
                <a:solidFill>
                  <a:srgbClr val="002060"/>
                </a:solidFill>
              </a:rPr>
            </a:br>
            <a:r>
              <a:rPr lang="ru-RU" sz="1800" b="1" i="1" dirty="0" smtClean="0">
                <a:solidFill>
                  <a:srgbClr val="002060"/>
                </a:solidFill>
              </a:rPr>
              <a:t>Реки, горы и леса,</a:t>
            </a:r>
            <a:br>
              <a:rPr lang="ru-RU" sz="1800" b="1" i="1" dirty="0" smtClean="0">
                <a:solidFill>
                  <a:srgbClr val="002060"/>
                </a:solidFill>
              </a:rPr>
            </a:br>
            <a:r>
              <a:rPr lang="ru-RU" sz="1800" b="1" i="1" dirty="0" err="1" smtClean="0">
                <a:solidFill>
                  <a:srgbClr val="002060"/>
                </a:solidFill>
              </a:rPr>
              <a:t>Голубые</a:t>
            </a:r>
            <a:r>
              <a:rPr lang="ru-RU" sz="1800" b="1" i="1" dirty="0" smtClean="0">
                <a:solidFill>
                  <a:srgbClr val="002060"/>
                </a:solidFill>
              </a:rPr>
              <a:t> небеса,</a:t>
            </a:r>
            <a:br>
              <a:rPr lang="ru-RU" sz="1800" b="1" i="1" dirty="0" smtClean="0">
                <a:solidFill>
                  <a:srgbClr val="002060"/>
                </a:solidFill>
              </a:rPr>
            </a:br>
            <a:r>
              <a:rPr lang="ru-RU" sz="1800" b="1" i="1" dirty="0" smtClean="0">
                <a:solidFill>
                  <a:srgbClr val="002060"/>
                </a:solidFill>
              </a:rPr>
              <a:t>Океаны, пальмы, снег</a:t>
            </a:r>
            <a:br>
              <a:rPr lang="ru-RU" sz="1800" b="1" i="1" dirty="0" smtClean="0">
                <a:solidFill>
                  <a:srgbClr val="002060"/>
                </a:solidFill>
              </a:rPr>
            </a:br>
            <a:r>
              <a:rPr lang="ru-RU" sz="1800" b="1" i="1" dirty="0" smtClean="0">
                <a:solidFill>
                  <a:srgbClr val="002060"/>
                </a:solidFill>
              </a:rPr>
              <a:t>И Земля – одна на всех!</a:t>
            </a:r>
            <a:br>
              <a:rPr lang="ru-RU" sz="1800" b="1" i="1" dirty="0" smtClean="0">
                <a:solidFill>
                  <a:srgbClr val="002060"/>
                </a:solidFill>
              </a:rPr>
            </a:br>
            <a:r>
              <a:rPr lang="ru-RU" sz="1800" b="1" i="1" dirty="0" smtClean="0">
                <a:solidFill>
                  <a:srgbClr val="002060"/>
                </a:solidFill>
              </a:rPr>
              <a:t>Все она отдать нам рада,</a:t>
            </a:r>
            <a:br>
              <a:rPr lang="ru-RU" sz="1800" b="1" i="1" dirty="0" smtClean="0">
                <a:solidFill>
                  <a:srgbClr val="002060"/>
                </a:solidFill>
              </a:rPr>
            </a:br>
            <a:r>
              <a:rPr lang="ru-RU" sz="1800" b="1" i="1" dirty="0" smtClean="0">
                <a:solidFill>
                  <a:srgbClr val="002060"/>
                </a:solidFill>
              </a:rPr>
              <a:t>Только жадничать не надо!</a:t>
            </a:r>
            <a:br>
              <a:rPr lang="ru-RU" sz="1800" b="1" i="1" dirty="0" smtClean="0">
                <a:solidFill>
                  <a:srgbClr val="002060"/>
                </a:solidFill>
              </a:rPr>
            </a:br>
            <a:r>
              <a:rPr lang="ru-RU" sz="1800" b="1" i="1" dirty="0" smtClean="0">
                <a:solidFill>
                  <a:srgbClr val="002060"/>
                </a:solidFill>
              </a:rPr>
              <a:t>И останется тогда</a:t>
            </a:r>
            <a:br>
              <a:rPr lang="ru-RU" sz="1800" b="1" i="1" dirty="0" smtClean="0">
                <a:solidFill>
                  <a:srgbClr val="002060"/>
                </a:solidFill>
              </a:rPr>
            </a:br>
            <a:r>
              <a:rPr lang="ru-RU" sz="1800" b="1" i="1" dirty="0" smtClean="0">
                <a:solidFill>
                  <a:srgbClr val="002060"/>
                </a:solidFill>
              </a:rPr>
              <a:t>Все для всех и навсегда!</a:t>
            </a:r>
            <a:endParaRPr lang="ru-RU" sz="1800" b="1" dirty="0" smtClean="0">
              <a:solidFill>
                <a:srgbClr val="002060"/>
              </a:solidFill>
            </a:endParaRP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В.Орлов</a:t>
            </a:r>
          </a:p>
          <a:p>
            <a:endParaRPr lang="ru-RU" dirty="0"/>
          </a:p>
        </p:txBody>
      </p:sp>
      <p:pic>
        <p:nvPicPr>
          <p:cNvPr id="4" name="Рисунок 3" descr="http://newkrasoto4ka.ru/img/6234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124744"/>
            <a:ext cx="3601540" cy="25185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://www.slavicsac.com/wp-content/uploads/2015/04/Earth-Day-Southside-Park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3316" y="4323354"/>
            <a:ext cx="4069116" cy="23517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29540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ВСЕМИРНЫЙ ДЕНЬ ВОДЫ, 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 Международный день Балтийского моря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 22 марта </a:t>
            </a:r>
            <a:r>
              <a:rPr lang="ru-RU" sz="2400" dirty="0" smtClean="0">
                <a:solidFill>
                  <a:srgbClr val="C00000"/>
                </a:solidFill>
              </a:rPr>
              <a:t> 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57298"/>
            <a:ext cx="8686800" cy="472282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>
                <a:cs typeface="Aharoni" pitchFamily="2" charset="-79"/>
              </a:rPr>
              <a:t>             </a:t>
            </a:r>
            <a:r>
              <a:rPr lang="ru-RU" sz="2000" b="1" dirty="0" smtClean="0">
                <a:cs typeface="Aharoni" pitchFamily="2" charset="-79"/>
              </a:rPr>
              <a:t>Впервые Международный день Балтийского моря отмечался 22 марта 2000 года в Санкт-Петербурге. Главная цель этого дня - привлечь внимание людей к проблемам Балтийского моря.</a:t>
            </a:r>
            <a:endParaRPr lang="ru-RU" sz="2000" b="1" dirty="0">
              <a:cs typeface="Aharoni" pitchFamily="2" charset="-79"/>
            </a:endParaRPr>
          </a:p>
        </p:txBody>
      </p:sp>
      <p:pic>
        <p:nvPicPr>
          <p:cNvPr id="4" name="Рисунок 3" descr="http://roditeljam.lv/wp-content/uploads/2016/07/1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4320152"/>
            <a:ext cx="4831021" cy="22001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http://freekaliningrad.ru/upload/iblock/074/tyulen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723947"/>
            <a:ext cx="3054521" cy="23347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4680560" y="1280552"/>
            <a:ext cx="407196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Все хорошо в природе, но вода – краса всей природы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С.Т. Аксаков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85723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Час   земли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071547"/>
            <a:ext cx="8452048" cy="2069422"/>
          </a:xfrm>
        </p:spPr>
        <p:txBody>
          <a:bodyPr>
            <a:normAutofit/>
          </a:bodyPr>
          <a:lstStyle/>
          <a:p>
            <a:pPr algn="just" fontAlgn="base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        Час Земли -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г</a:t>
            </a:r>
            <a:r>
              <a:rPr lang="ru-RU" sz="2000" dirty="0" smtClean="0"/>
              <a:t>лобальная международная акция, организованная Всемирным фондом дикой природы (WWF), которая проводится ежегодно </a:t>
            </a:r>
            <a:r>
              <a:rPr lang="ru-RU" sz="2000" b="1" dirty="0" smtClean="0">
                <a:solidFill>
                  <a:srgbClr val="002060"/>
                </a:solidFill>
              </a:rPr>
              <a:t>в последнюю субботу марта.</a:t>
            </a:r>
            <a:r>
              <a:rPr lang="ru-RU" sz="2000" dirty="0" smtClean="0"/>
              <a:t> Она заключается в том, что в этот день в назначенное время люди в разных странах мира на один час отключают  свет и другие электроприборы.</a:t>
            </a:r>
          </a:p>
          <a:p>
            <a:pPr algn="just" fontAlgn="base">
              <a:buNone/>
            </a:pPr>
            <a:endParaRPr lang="ru-RU" dirty="0"/>
          </a:p>
        </p:txBody>
      </p:sp>
      <p:pic>
        <p:nvPicPr>
          <p:cNvPr id="4" name="Рисунок 3" descr="http://ic.pics.livejournal.com/prawebmaster/10395907/322165/322165_original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928934"/>
            <a:ext cx="5940425" cy="37326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День подснежника </a:t>
            </a: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19 апреля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2985"/>
            <a:ext cx="8686800" cy="171451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b="1" dirty="0" smtClean="0"/>
              <a:t>              День подснежника впервые стали праздновать в Англии. Праздник отмечается с 1984 года. Латинское название растения «</a:t>
            </a:r>
            <a:r>
              <a:rPr lang="ru-RU" sz="2000" b="1" dirty="0" err="1" smtClean="0"/>
              <a:t>галянтус</a:t>
            </a:r>
            <a:r>
              <a:rPr lang="ru-RU" sz="2000" b="1" dirty="0" smtClean="0"/>
              <a:t>» (</a:t>
            </a:r>
            <a:r>
              <a:rPr lang="ru-RU" sz="2000" b="1" dirty="0" err="1" smtClean="0"/>
              <a:t>Galanthus</a:t>
            </a:r>
            <a:r>
              <a:rPr lang="ru-RU" sz="2000" b="1" dirty="0" smtClean="0"/>
              <a:t>) означает «молочный цветок». Многие виды этого растения внесены в Красную Книгу. А вы собираете букетики из ландышей?</a:t>
            </a:r>
            <a:endParaRPr lang="ru-RU" sz="2000" b="1" dirty="0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040956" y="3000374"/>
            <a:ext cx="3571868" cy="280076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MS Mincho" pitchFamily="49" charset="-128"/>
                <a:cs typeface="Times New Roman" pitchFamily="18" charset="0"/>
              </a:rPr>
              <a:t>Я родился! Я родился!</a:t>
            </a:r>
            <a:br>
              <a:rPr kumimoji="0" lang="ru-RU" altLang="ja-JP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MS Mincho" pitchFamily="49" charset="-128"/>
                <a:cs typeface="Times New Roman" pitchFamily="18" charset="0"/>
              </a:rPr>
            </a:br>
            <a:r>
              <a:rPr kumimoji="0" lang="ru-RU" altLang="ja-JP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MS Mincho" pitchFamily="49" charset="-128"/>
                <a:cs typeface="Times New Roman" pitchFamily="18" charset="0"/>
              </a:rPr>
              <a:t>Снег пробил, на свет явился!</a:t>
            </a:r>
            <a:br>
              <a:rPr kumimoji="0" lang="ru-RU" altLang="ja-JP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MS Mincho" pitchFamily="49" charset="-128"/>
                <a:cs typeface="Times New Roman" pitchFamily="18" charset="0"/>
              </a:rPr>
            </a:br>
            <a:r>
              <a:rPr kumimoji="0" lang="ru-RU" altLang="ja-JP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MS Mincho" pitchFamily="49" charset="-128"/>
                <a:cs typeface="Times New Roman" pitchFamily="18" charset="0"/>
              </a:rPr>
              <a:t>Ух, какой ты, снег, колючий,</a:t>
            </a:r>
            <a:br>
              <a:rPr kumimoji="0" lang="ru-RU" altLang="ja-JP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MS Mincho" pitchFamily="49" charset="-128"/>
                <a:cs typeface="Times New Roman" pitchFamily="18" charset="0"/>
              </a:rPr>
            </a:br>
            <a:r>
              <a:rPr kumimoji="0" lang="ru-RU" altLang="ja-JP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MS Mincho" pitchFamily="49" charset="-128"/>
                <a:cs typeface="Times New Roman" pitchFamily="18" charset="0"/>
              </a:rPr>
              <a:t>Ты холодный, снег, и злющий.</a:t>
            </a:r>
            <a:br>
              <a:rPr kumimoji="0" lang="ru-RU" altLang="ja-JP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MS Mincho" pitchFamily="49" charset="-128"/>
                <a:cs typeface="Times New Roman" pitchFamily="18" charset="0"/>
              </a:rPr>
            </a:br>
            <a:r>
              <a:rPr kumimoji="0" lang="ru-RU" altLang="ja-JP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MS Mincho" pitchFamily="49" charset="-128"/>
                <a:cs typeface="Times New Roman" pitchFamily="18" charset="0"/>
              </a:rPr>
              <a:t>О морозах зря мечтаешь,</a:t>
            </a:r>
            <a:br>
              <a:rPr kumimoji="0" lang="ru-RU" altLang="ja-JP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MS Mincho" pitchFamily="49" charset="-128"/>
                <a:cs typeface="Times New Roman" pitchFamily="18" charset="0"/>
              </a:rPr>
            </a:br>
            <a:r>
              <a:rPr kumimoji="0" lang="ru-RU" altLang="ja-JP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MS Mincho" pitchFamily="49" charset="-128"/>
                <a:cs typeface="Times New Roman" pitchFamily="18" charset="0"/>
              </a:rPr>
              <a:t>Очень скоро ты растаешь,</a:t>
            </a:r>
            <a:br>
              <a:rPr kumimoji="0" lang="ru-RU" altLang="ja-JP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MS Mincho" pitchFamily="49" charset="-128"/>
                <a:cs typeface="Times New Roman" pitchFamily="18" charset="0"/>
              </a:rPr>
            </a:br>
            <a:r>
              <a:rPr kumimoji="0" lang="ru-RU" altLang="ja-JP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MS Mincho" pitchFamily="49" charset="-128"/>
                <a:cs typeface="Times New Roman" pitchFamily="18" charset="0"/>
              </a:rPr>
              <a:t>Уплывешь потоком в речку</a:t>
            </a:r>
            <a:br>
              <a:rPr kumimoji="0" lang="ru-RU" altLang="ja-JP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MS Mincho" pitchFamily="49" charset="-128"/>
                <a:cs typeface="Times New Roman" pitchFamily="18" charset="0"/>
              </a:rPr>
            </a:br>
            <a:r>
              <a:rPr kumimoji="0" lang="ru-RU" altLang="ja-JP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MS Mincho" pitchFamily="49" charset="-128"/>
                <a:cs typeface="Times New Roman" pitchFamily="18" charset="0"/>
              </a:rPr>
              <a:t>И не скажешь ни словечка!</a:t>
            </a:r>
            <a:endParaRPr kumimoji="0" lang="ru-RU" altLang="ja-JP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А. </a:t>
            </a:r>
            <a:r>
              <a:rPr kumimoji="0" lang="ru-RU" altLang="ja-JP" sz="16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Матутис</a:t>
            </a:r>
            <a:r>
              <a:rPr kumimoji="0" lang="ru-RU" altLang="ja-JP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«Подснежник»</a:t>
            </a:r>
            <a:endParaRPr kumimoji="0" lang="ru-RU" altLang="ja-JP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6" name="Picture 2" descr="D:\ГОД_экологии_2017\Презентации_Л_И\Подснежни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8613" y="3284984"/>
            <a:ext cx="4335387" cy="31444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57200"/>
            <a:ext cx="8777318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Всемирный день охраны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окружающей среды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5 июня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1544"/>
            <a:ext cx="8524055" cy="333281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800" b="1" dirty="0" smtClean="0"/>
              <a:t>            15 декабря 1972 года Генеральная Ассамблея в резолюции 2994 (XXVII) объявила 5 июня Всемирным днем окружающей среды, который будет проводиться в целях углубления осознания общественностью необходимости сохранять и улучшать окружающую среду. Выбор этой даты обоснован тем, что в этот день открылась Конференция Организации Объединенных Наций по проблемам окружающей человека среды (Стокгольм, 1972 год).    </a:t>
            </a:r>
            <a:endParaRPr lang="ru-RU" sz="1800" b="1" dirty="0"/>
          </a:p>
        </p:txBody>
      </p:sp>
      <p:pic>
        <p:nvPicPr>
          <p:cNvPr id="4" name="Рисунок 3" descr="http://cdn-st1.rtr-vesti.ru/vh/pictures/xw/108/551/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39686" y="4000504"/>
            <a:ext cx="4518561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467543" y="3807652"/>
            <a:ext cx="3357554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Ничего на свете лучше нету,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Чем держать в порядке всю планету: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Речку, лес, поля, моря и горы –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Свежестью должны дышать просторы. 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07154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День эколога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5 июня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-835299"/>
            <a:ext cx="7773196" cy="639554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b="1" dirty="0" smtClean="0"/>
              <a:t>           Праздник был установлен 15 декабря 1972 года по инициативе Генеральной Ассамблеи ООН, чтобы «обратить внимание общественности на необходимость сохранять и улучшать окружающую среду». Какие экологические профессии вы знаете?</a:t>
            </a:r>
            <a:endParaRPr lang="ru-RU" sz="2000" b="1" dirty="0"/>
          </a:p>
        </p:txBody>
      </p:sp>
      <p:pic>
        <p:nvPicPr>
          <p:cNvPr id="4" name="Рисунок 3" descr="http://rnd.urpur.ru/files/2015/06/den_ekologa2-e143343164655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1566" y="3484027"/>
            <a:ext cx="3878006" cy="22462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://cikavosti.com/wp-content/uploads/2013/09/ekolog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3356992"/>
            <a:ext cx="3857652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679</TotalTime>
  <Words>374</Words>
  <Application>Microsoft Office PowerPoint</Application>
  <PresentationFormat>Экран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Параллакс</vt:lpstr>
      <vt:lpstr>ЭКОЛОГИЧЕСКИЙ КАЛЕНДАРЬ</vt:lpstr>
      <vt:lpstr>Вопросы    для   обсуждения</vt:lpstr>
      <vt:lpstr>День Земли  20 марта и 22 апреля</vt:lpstr>
      <vt:lpstr>ВСЕМИРНЫЙ ДЕНЬ ВОДЫ,   Международный день Балтийского моря   22 марта  </vt:lpstr>
      <vt:lpstr>Час   земли</vt:lpstr>
      <vt:lpstr>День подснежника  19 апреля</vt:lpstr>
      <vt:lpstr>Всемирный день охраны  окружающей среды  5 июня</vt:lpstr>
      <vt:lpstr>День эколога   5 июня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 пути к устойчивому развитию общества</dc:title>
  <dc:creator>Алексеев</dc:creator>
  <cp:lastModifiedBy>Татьяна</cp:lastModifiedBy>
  <cp:revision>65</cp:revision>
  <cp:lastPrinted>2017-04-26T09:44:33Z</cp:lastPrinted>
  <dcterms:created xsi:type="dcterms:W3CDTF">2017-03-02T07:04:57Z</dcterms:created>
  <dcterms:modified xsi:type="dcterms:W3CDTF">2020-11-23T12:22:15Z</dcterms:modified>
</cp:coreProperties>
</file>