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0" d="100"/>
          <a:sy n="70" d="100"/>
        </p:scale>
        <p:origin x="73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8531C79-DDE1-448B-8965-9088038F293B}" type="datetimeFigureOut">
              <a:rPr lang="ru-RU" smtClean="0"/>
              <a:t>23.11.2020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6DACAF1-6209-44E6-9C27-D9712E9FB293}" type="slidenum">
              <a:rPr lang="ru-RU" smtClean="0"/>
              <a:t>‹#›</a:t>
            </a:fld>
            <a:endParaRPr lang="ru-RU"/>
          </a:p>
        </p:txBody>
      </p:sp>
    </p:spTree>
    <p:extLst>
      <p:ext uri="{BB962C8B-B14F-4D97-AF65-F5344CB8AC3E}">
        <p14:creationId xmlns:p14="http://schemas.microsoft.com/office/powerpoint/2010/main" val="4186523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8531C79-DDE1-448B-8965-9088038F293B}" type="datetimeFigureOut">
              <a:rPr lang="ru-RU" smtClean="0"/>
              <a:t>23.11.2020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6DACAF1-6209-44E6-9C27-D9712E9FB293}" type="slidenum">
              <a:rPr lang="ru-RU" smtClean="0"/>
              <a:t>‹#›</a:t>
            </a:fld>
            <a:endParaRPr lang="ru-RU"/>
          </a:p>
        </p:txBody>
      </p:sp>
    </p:spTree>
    <p:extLst>
      <p:ext uri="{BB962C8B-B14F-4D97-AF65-F5344CB8AC3E}">
        <p14:creationId xmlns:p14="http://schemas.microsoft.com/office/powerpoint/2010/main" val="25482975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8531C79-DDE1-448B-8965-9088038F293B}" type="datetimeFigureOut">
              <a:rPr lang="ru-RU" smtClean="0"/>
              <a:t>23.11.2020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6DACAF1-6209-44E6-9C27-D9712E9FB293}"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0502547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8531C79-DDE1-448B-8965-9088038F293B}" type="datetimeFigureOut">
              <a:rPr lang="ru-RU" smtClean="0"/>
              <a:t>23.11.2020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6DACAF1-6209-44E6-9C27-D9712E9FB293}" type="slidenum">
              <a:rPr lang="ru-RU" smtClean="0"/>
              <a:t>‹#›</a:t>
            </a:fld>
            <a:endParaRPr lang="ru-RU"/>
          </a:p>
        </p:txBody>
      </p:sp>
    </p:spTree>
    <p:extLst>
      <p:ext uri="{BB962C8B-B14F-4D97-AF65-F5344CB8AC3E}">
        <p14:creationId xmlns:p14="http://schemas.microsoft.com/office/powerpoint/2010/main" val="6508978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8531C79-DDE1-448B-8965-9088038F293B}" type="datetimeFigureOut">
              <a:rPr lang="ru-RU" smtClean="0"/>
              <a:t>23.11.2020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6DACAF1-6209-44E6-9C27-D9712E9FB293}"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4632449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8531C79-DDE1-448B-8965-9088038F293B}" type="datetimeFigureOut">
              <a:rPr lang="ru-RU" smtClean="0"/>
              <a:t>23.11.2020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6DACAF1-6209-44E6-9C27-D9712E9FB293}" type="slidenum">
              <a:rPr lang="ru-RU" smtClean="0"/>
              <a:t>‹#›</a:t>
            </a:fld>
            <a:endParaRPr lang="ru-RU"/>
          </a:p>
        </p:txBody>
      </p:sp>
    </p:spTree>
    <p:extLst>
      <p:ext uri="{BB962C8B-B14F-4D97-AF65-F5344CB8AC3E}">
        <p14:creationId xmlns:p14="http://schemas.microsoft.com/office/powerpoint/2010/main" val="4404183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8531C79-DDE1-448B-8965-9088038F293B}" type="datetimeFigureOut">
              <a:rPr lang="ru-RU" smtClean="0"/>
              <a:t>23.11.2020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6DACAF1-6209-44E6-9C27-D9712E9FB293}" type="slidenum">
              <a:rPr lang="ru-RU" smtClean="0"/>
              <a:t>‹#›</a:t>
            </a:fld>
            <a:endParaRPr lang="ru-RU"/>
          </a:p>
        </p:txBody>
      </p:sp>
    </p:spTree>
    <p:extLst>
      <p:ext uri="{BB962C8B-B14F-4D97-AF65-F5344CB8AC3E}">
        <p14:creationId xmlns:p14="http://schemas.microsoft.com/office/powerpoint/2010/main" val="13619131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8531C79-DDE1-448B-8965-9088038F293B}" type="datetimeFigureOut">
              <a:rPr lang="ru-RU" smtClean="0"/>
              <a:t>23.11.2020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6DACAF1-6209-44E6-9C27-D9712E9FB293}" type="slidenum">
              <a:rPr lang="ru-RU" smtClean="0"/>
              <a:t>‹#›</a:t>
            </a:fld>
            <a:endParaRPr lang="ru-RU"/>
          </a:p>
        </p:txBody>
      </p:sp>
    </p:spTree>
    <p:extLst>
      <p:ext uri="{BB962C8B-B14F-4D97-AF65-F5344CB8AC3E}">
        <p14:creationId xmlns:p14="http://schemas.microsoft.com/office/powerpoint/2010/main" val="1949451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8531C79-DDE1-448B-8965-9088038F293B}" type="datetimeFigureOut">
              <a:rPr lang="ru-RU" smtClean="0"/>
              <a:t>23.11.2020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6DACAF1-6209-44E6-9C27-D9712E9FB293}" type="slidenum">
              <a:rPr lang="ru-RU" smtClean="0"/>
              <a:t>‹#›</a:t>
            </a:fld>
            <a:endParaRPr lang="ru-RU"/>
          </a:p>
        </p:txBody>
      </p:sp>
    </p:spTree>
    <p:extLst>
      <p:ext uri="{BB962C8B-B14F-4D97-AF65-F5344CB8AC3E}">
        <p14:creationId xmlns:p14="http://schemas.microsoft.com/office/powerpoint/2010/main" val="3056010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8531C79-DDE1-448B-8965-9088038F293B}" type="datetimeFigureOut">
              <a:rPr lang="ru-RU" smtClean="0"/>
              <a:t>23.11.2020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6DACAF1-6209-44E6-9C27-D9712E9FB293}" type="slidenum">
              <a:rPr lang="ru-RU" smtClean="0"/>
              <a:t>‹#›</a:t>
            </a:fld>
            <a:endParaRPr lang="ru-RU"/>
          </a:p>
        </p:txBody>
      </p:sp>
    </p:spTree>
    <p:extLst>
      <p:ext uri="{BB962C8B-B14F-4D97-AF65-F5344CB8AC3E}">
        <p14:creationId xmlns:p14="http://schemas.microsoft.com/office/powerpoint/2010/main" val="31102960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8531C79-DDE1-448B-8965-9088038F293B}" type="datetimeFigureOut">
              <a:rPr lang="ru-RU" smtClean="0"/>
              <a:t>23.11.2020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6DACAF1-6209-44E6-9C27-D9712E9FB293}" type="slidenum">
              <a:rPr lang="ru-RU" smtClean="0"/>
              <a:t>‹#›</a:t>
            </a:fld>
            <a:endParaRPr lang="ru-RU"/>
          </a:p>
        </p:txBody>
      </p:sp>
    </p:spTree>
    <p:extLst>
      <p:ext uri="{BB962C8B-B14F-4D97-AF65-F5344CB8AC3E}">
        <p14:creationId xmlns:p14="http://schemas.microsoft.com/office/powerpoint/2010/main" val="507262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8531C79-DDE1-448B-8965-9088038F293B}" type="datetimeFigureOut">
              <a:rPr lang="ru-RU" smtClean="0"/>
              <a:t>23.11.2020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6DACAF1-6209-44E6-9C27-D9712E9FB293}" type="slidenum">
              <a:rPr lang="ru-RU" smtClean="0"/>
              <a:t>‹#›</a:t>
            </a:fld>
            <a:endParaRPr lang="ru-RU"/>
          </a:p>
        </p:txBody>
      </p:sp>
    </p:spTree>
    <p:extLst>
      <p:ext uri="{BB962C8B-B14F-4D97-AF65-F5344CB8AC3E}">
        <p14:creationId xmlns:p14="http://schemas.microsoft.com/office/powerpoint/2010/main" val="2084436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8531C79-DDE1-448B-8965-9088038F293B}" type="datetimeFigureOut">
              <a:rPr lang="ru-RU" smtClean="0"/>
              <a:t>23.11.2020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6DACAF1-6209-44E6-9C27-D9712E9FB293}" type="slidenum">
              <a:rPr lang="ru-RU" smtClean="0"/>
              <a:t>‹#›</a:t>
            </a:fld>
            <a:endParaRPr lang="ru-RU"/>
          </a:p>
        </p:txBody>
      </p:sp>
    </p:spTree>
    <p:extLst>
      <p:ext uri="{BB962C8B-B14F-4D97-AF65-F5344CB8AC3E}">
        <p14:creationId xmlns:p14="http://schemas.microsoft.com/office/powerpoint/2010/main" val="38665492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531C79-DDE1-448B-8965-9088038F293B}" type="datetimeFigureOut">
              <a:rPr lang="ru-RU" smtClean="0"/>
              <a:t>23.11.2020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6DACAF1-6209-44E6-9C27-D9712E9FB293}" type="slidenum">
              <a:rPr lang="ru-RU" smtClean="0"/>
              <a:t>‹#›</a:t>
            </a:fld>
            <a:endParaRPr lang="ru-RU"/>
          </a:p>
        </p:txBody>
      </p:sp>
    </p:spTree>
    <p:extLst>
      <p:ext uri="{BB962C8B-B14F-4D97-AF65-F5344CB8AC3E}">
        <p14:creationId xmlns:p14="http://schemas.microsoft.com/office/powerpoint/2010/main" val="2319423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C8531C79-DDE1-448B-8965-9088038F293B}" type="datetimeFigureOut">
              <a:rPr lang="ru-RU" smtClean="0"/>
              <a:t>23.11.2020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6DACAF1-6209-44E6-9C27-D9712E9FB293}" type="slidenum">
              <a:rPr lang="ru-RU" smtClean="0"/>
              <a:t>‹#›</a:t>
            </a:fld>
            <a:endParaRPr lang="ru-RU"/>
          </a:p>
        </p:txBody>
      </p:sp>
    </p:spTree>
    <p:extLst>
      <p:ext uri="{BB962C8B-B14F-4D97-AF65-F5344CB8AC3E}">
        <p14:creationId xmlns:p14="http://schemas.microsoft.com/office/powerpoint/2010/main" val="1631126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8531C79-DDE1-448B-8965-9088038F293B}" type="datetimeFigureOut">
              <a:rPr lang="ru-RU" smtClean="0"/>
              <a:t>23.11.2020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6DACAF1-6209-44E6-9C27-D9712E9FB293}" type="slidenum">
              <a:rPr lang="ru-RU" smtClean="0"/>
              <a:t>‹#›</a:t>
            </a:fld>
            <a:endParaRPr lang="ru-RU"/>
          </a:p>
        </p:txBody>
      </p:sp>
    </p:spTree>
    <p:extLst>
      <p:ext uri="{BB962C8B-B14F-4D97-AF65-F5344CB8AC3E}">
        <p14:creationId xmlns:p14="http://schemas.microsoft.com/office/powerpoint/2010/main" val="2701381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8531C79-DDE1-448B-8965-9088038F293B}" type="datetimeFigureOut">
              <a:rPr lang="ru-RU" smtClean="0"/>
              <a:t>23.11.2020</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6DACAF1-6209-44E6-9C27-D9712E9FB293}" type="slidenum">
              <a:rPr lang="ru-RU" smtClean="0"/>
              <a:t>‹#›</a:t>
            </a:fld>
            <a:endParaRPr lang="ru-RU"/>
          </a:p>
        </p:txBody>
      </p:sp>
    </p:spTree>
    <p:extLst>
      <p:ext uri="{BB962C8B-B14F-4D97-AF65-F5344CB8AC3E}">
        <p14:creationId xmlns:p14="http://schemas.microsoft.com/office/powerpoint/2010/main" val="9520917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ru-RU" dirty="0"/>
              <a:t>Эстетическое оформление газетной страницы. Требования к оформлению</a:t>
            </a:r>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401639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9218" name="Picture 2" descr="Правила шрифтового оформления Шрифты с засечками читаются легче, чем гротески (шрифты без засечек); Для основного текста не рекомендуется использовать прописные буквы. Шрифтовой контраст можно создать посредством: размера шрифта, толщины шрифта, начертания, формы, направления и цвета.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7329" y="348340"/>
            <a:ext cx="11044086" cy="62122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28654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42" name="Picture 2" descr="Правила выбора цветовой гаммы   Цветовая гамма должна состоять не более чем из двух-трех цветов. Существуют не сочетаемые комбинации цветов. Черный цвет имеет негативный (мрачный) подтекст. Белый текст на черном фоне читается плохо (инверсия плохо читается).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88972" y="277085"/>
            <a:ext cx="11257285" cy="63322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00321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1266" name="Picture 2" descr="Правила общей композиции   На полосе не должно быть больше семи значимых объектов, так как человек не в состоянии запомнить за один раз более семи пунктов чего-либо. Логотип на полосе должен располагаться справа внизу (слева наверху и т. д.). Логотип должен быть простой и лаконичной формы. Дизайн должен быть простым, а текст — коротким. Крупные объекты в составе любой композиции смотрятся довольно неважно. Аршинные буквы в заголовках, кнопки навигации высотой в 40 пикселей, верстка в одну колонку шириной в 600 точек, разделитель одного цвета, растянутый на весь экран — все это придает дизайну непрофессиональный вид.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8498" y="296506"/>
            <a:ext cx="11111974" cy="62504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70051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2290" name="Picture 2" descr="Секреты оформления стенгазеты 1. Макет  Содержание газеты и ее оформление — вещи неразделимые. Более того, они не только дополняют и обогащают друг друга, но и находятся в прямой зависимости. Название стенной газеты, заголовки статей и заметок, рамочки, заставки и концовки, фотографии, карикатуры и рисунки — все это зрительный ряд, который определяет так называемую знаковую систему газеты.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9441" y="316124"/>
            <a:ext cx="11343986" cy="6380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30247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3314" name="Picture 2" descr="Макет  Сначала делаем на листе поля. Они не должны быть ни слишком широкими, ни слишком узкими.  Как правило, поля делают 1,5—2 сантиметра шириной. Для чего нужны поля? Для того, чтобы защитить газету от зрительного воздействия стены, на которой она будет висеть.  Площадь стены большая, она активно влияет на наше восприятие. Поэтому картины помещают в рамы, фотографии — в паспарту, а у стенной газеты делают поля.  Затем отводим место названию газеты. Хорошо, если вы выберете для него определенный, постоянный шрифт.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06736" y="340010"/>
            <a:ext cx="11398577" cy="6411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8108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4338" name="Picture 2" descr="Макет Ищем место всем заметкам, не забывая о том, что всю газету надо «заселить» равномерно, чтобы не получилась одна часть газеты забитой, без воздуха, а другая — пустующей, свободной. Помните, что «уравновесить» газету вам помогут рисунки и фотографии (но только не старые, желтые и потрепанные листики из книг или журналов).  Главная цель такой работы — добиться последовательности чтения.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7679" y="347686"/>
            <a:ext cx="11384929" cy="64040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67773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5362" name="Picture 2" descr="Шрифт, заголовок и рамка Зрительное впечатление от газеты всегда двояко. Рассматривая ее издалека, на расстоянии, мы больше обращаем внимание на общий план, на пропорциональность в размещении материала, на цветные пятна, которые создают основные зрительные акценты. Когда же подходим ближе и начинаем читать газету, смотрим, из каких элементов формируется внешний вид газеты. И тут чаще всего обращаем внимание на заголовки. Каким шрифтом они написаны? Красивы ли они? Насколько соответствуют содержанию?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5793" y="300252"/>
            <a:ext cx="11420732" cy="6424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42861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6386" name="Picture 2" descr="Шрифт, заголовок и рамка  Главное требование к заголовку — ясность его прочтения. Все украшения шрифта — орнаментальные, тоновые обрамления, росчерки, засечки — нужно стараться делать таким образом, чтобы они отражали содержание заголовка, а не превращались в украшения ради украшений. Само содержание заголовка помогает выбрать шрифт, которым он будет написан.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0343" y="285086"/>
            <a:ext cx="11394028" cy="64091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55028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7410" name="Picture 2" descr="Использование рамки в стенной газете   Во-первых, когда требуется какой-то материал выделить, сделать заметным на полосе. Тут хороши насыщенные цветом рамки. Во-вторых, когда требуется объединить ряд заметок, посвященных одной теме, одному вопросу. В-третьих, когда мы хотим использовать их в качестве оформительского приема. Тогда, давая ряд повторов одного какого-то вида рамок, мы создаем в газете определенный ритм, добиваемся графической выразительности.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20383" y="395785"/>
            <a:ext cx="10984005" cy="61785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4223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8434" name="Picture 2" descr="Рисунок, аппликация и фотография Рисунком, фотографией, аппликацией можно воздействовать на читателя порой не меньше, чем словом, а иногда даже и сильнее. Все зависит от того, насколько умело будут использованы эти жанры в вашей стенной газете.  Многие оправдывают неважное оформление своей стенной газеты отсутствием хорошего художника. Спору нет, юный художник в любой редколлегии желанный соратник. Но для того, чтобы добиться выразительного оформления в стенной газете, необязательно быть прирожденным рисовалыциком.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3089" y="327547"/>
            <a:ext cx="11008266" cy="6192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9812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Что такое стенгазета Стенгазета - это такая газета, которая делается своими руками, для конкретных целей,  в одном экземпляре и без жестких правил. Создание стенгазеты – это коллективное творчество довольно большого количества людей, в процессе которого развиваются навыки работы в команде. Здесь каждый найдет себе дело по душе: информационное наполнение, подбор фотографий,  художественное оформление и многое другое.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88622" y="313899"/>
            <a:ext cx="11105317" cy="6246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31602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9458" name="Picture 2" descr="Рисунок, аппликация и фотография Один и тот же прием в каком-то случае даст желаемый эффект, а в другом нет. Оформление стенной газеты такое же живое дело, как и сама газета. Тут не может быть ничего статичного, раз и навсегда найденного. Надо все время фантазировать, искать новые подачи заметок. И если иллюстрацию к какому-то материалу ваш художник сделать не сможет, не стоит превращать это в катастрофу. Во-первых, далеко не каждая статья или заметка требует иллюстрации.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2146" y="300251"/>
            <a:ext cx="11299420" cy="63559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18145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482" name="Picture 2" descr="Рисунок, аппликация и фотография Во-вторых, зрительный ряд в стенной газете состоит из множества элементов, и отбить линеечку, сделать рамочку, написать заголовок, аккуратно приклеить аппликацию умеют уже многие. Кстати, удачно подобранная аппликация всегда выглядит лучше неряшливо выполненного рисунка. Только и чересчур увлекаться этим приемом не следует. Все хорошо в меру. Между тем ребята довольно часто, ссылаясь на трудности, пользуются вырезками из старых газет и журналов.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02270" y="300251"/>
            <a:ext cx="11250893" cy="63286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62936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1506" name="Picture 2" descr="Цвет Разные цвета по-разному и выглядят в сочетании друг с другом. Зато всякий цвет в окружении более темных цветов светлеет, а в окружении более светлых — темнеет. Все краски делятся на хроматические и ахроматические. Ахроматические — это чёрные и белые. Чёрную краску нельзя смешивать с другими цветами — получается грязь! Чёрной краской надо работать очень осторожно.  Основные цвета — красный, синий и жёлтый. Из них составляются все остальные. При смешении красного с жёлтым получается оранжевый, при смешении жёлтого с синим — зелёный, красный с синим дает фиолетовый, а красный с зеленым — коричневый. Очень красиво сочетаются цвета лимонно-жёлтый с фиолетовым; оранжевый с синим и голубым; красный с зелёным и др. Это контрастные сочетания. При наличии гуашевых белил можно получить очень много красивых оттенков. Можно также использовать сочетания оттенков, близких по тону. Например, голубой — синий, оранжевый — коричневый, желтый — оранжевый, оранжевый — красный.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77334" y="354843"/>
            <a:ext cx="11008266" cy="6192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88384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2530" name="Picture 2" descr="https://fhd.multiurok.ru/8/5/3/853c7ce4f809833e8e45c025f43447ee3a3e7af1/img28.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5667" y="279447"/>
            <a:ext cx="11384929" cy="64040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54439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descr="1 совет по оформлению газеты Содержание, формулировка заголовка гораздо важнее, чем его эффектное расположение или использованный шрифт. Сначала напишите хороший заголовок, а потом уже думайте о шрифте и о том, как этот заголовок оформить.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54504" y="300251"/>
            <a:ext cx="10830341" cy="6092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19420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descr="2 совет по оформлению газеты Не сжимайте и не растягивайте шрифты. Они не случайно были разработаны определенным образом. Если уж вам действительно нужен очень узкий шрифт, то найдите тот, который изначально был создан именно таким.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8970" y="368537"/>
            <a:ext cx="10814081" cy="60829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5623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descr="3 совет по оформлению газеты Непосредственно на фотографиях (для подписей и т.д.) старайтесь не использовать мелкий шрифт и не часто прибегайте к выделительным шрифтам в подобных случаях.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1325" y="380216"/>
            <a:ext cx="11111976" cy="6250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32233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122" name="Picture 2" descr="4 совет по оформлению газеты На информационных полосах, как правило, требуется не более 2-3 групп шрифтов. Если использовать больше, возрастает вероятность того, что статьи и рекламные блоки, расположенные рядом, будет трудно различить, а значит, на полосе воцарится хаос.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9440" y="364508"/>
            <a:ext cx="11384929" cy="64040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42825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146" name="Picture 2" descr="5 совет по оформлению газеты На развлекательных полосах также вполне достаточно всего лишь нескольких групп шрифтов. Обратитесь к примеру газет, получивших награды за лучший  дизайн: Бостон Глоуб ( Boston Globe), Нью-Йорк Таймс ( New York Times ), Чикаго Трибьюн ( Chicago Tribune ).  Их успех объясняется отнюдь не заковыристыми дизайнерскими приемами, а удачно подобранными фотографиями, иллюстрациями, графическим оформлением и конечно, увлекательными статьями и яркими  заголовками.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43214" y="241063"/>
            <a:ext cx="11234804" cy="63195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82095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170" name="Picture 2" descr="Основные ошибки при подготовке газеты   - в газете большое количество материала, который не относится к тематике выпуска; - фактический материал размещён нечитаемо; - одножанровость – отсутствие различной информации; - имеются грамматические ошибки; - нет последовательного изложения; - основной материал не отделён от второстепенного; - газета не красочно оформлена, хотя пестрота тоже не лучший вариант.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06735" y="354511"/>
            <a:ext cx="11057383" cy="62197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2912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8194" name="Picture 2" descr="Дизайн Многие дизайнеры утверждают, что законов и правил в дизайне нет. Есть советы, рекомендации, приемы. Дизайн, как всякий вид творчества, искусства, как всякий способ одних людей общаться с другими, как язык, как мысль — обойдет любые правила и законы. Однако, можно привести определенные рекомендации, которые следует соблюдать, во всяком случае, начинающим дизайнерам, до тех пор, пока они не почувствуют в себе силу и уверенность сочинять собственные правила и рекомендации. "/>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77334" y="281153"/>
            <a:ext cx="11139269" cy="6265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779661"/>
      </p:ext>
    </p:extLst>
  </p:cSld>
  <p:clrMapOvr>
    <a:masterClrMapping/>
  </p:clrMapOvr>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11</TotalTime>
  <Words>8</Words>
  <Application>Microsoft Office PowerPoint</Application>
  <PresentationFormat>Широкоэкранный</PresentationFormat>
  <Paragraphs>1</Paragraphs>
  <Slides>23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23</vt:i4>
      </vt:variant>
    </vt:vector>
  </HeadingPairs>
  <TitlesOfParts>
    <vt:vector size="27" baseType="lpstr">
      <vt:lpstr>Arial</vt:lpstr>
      <vt:lpstr>Trebuchet MS</vt:lpstr>
      <vt:lpstr>Wingdings 3</vt:lpstr>
      <vt:lpstr>Грань</vt:lpstr>
      <vt:lpstr>Эстетическое оформление газетной страницы. Требования к оформлению</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Эстетическое оформление газетной страницы. Требования к оформлению</dc:title>
  <dc:creator>Виктор</dc:creator>
  <cp:lastModifiedBy>Виктор</cp:lastModifiedBy>
  <cp:revision>4</cp:revision>
  <dcterms:created xsi:type="dcterms:W3CDTF">2020-11-23T16:52:10Z</dcterms:created>
  <dcterms:modified xsi:type="dcterms:W3CDTF">2020-11-23T17:05:47Z</dcterms:modified>
</cp:coreProperties>
</file>