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5FDDA-6B22-46A8-9336-B9BB8AE36CB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C57D-FD4E-48EE-A7C7-AF1BDA9E3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3E3FE7-9421-4B6F-8724-51D95BB48DC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C2CFF1-E400-41E5-B22F-ECDDCE2EF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786059"/>
            <a:ext cx="8458200" cy="32897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Подготовила:</a:t>
            </a:r>
            <a:br>
              <a:rPr lang="ru-RU" sz="2400" dirty="0" smtClean="0"/>
            </a:br>
            <a:r>
              <a:rPr lang="ru-RU" sz="2400" dirty="0" err="1" smtClean="0"/>
              <a:t>Гребеникова</a:t>
            </a:r>
            <a:r>
              <a:rPr lang="ru-RU" sz="2400" dirty="0" smtClean="0"/>
              <a:t> Софья Викторовна</a:t>
            </a:r>
            <a:br>
              <a:rPr lang="ru-RU" sz="2400" dirty="0" smtClean="0"/>
            </a:br>
            <a:r>
              <a:rPr lang="ru-RU" sz="2400" dirty="0" smtClean="0"/>
              <a:t>10 класс</a:t>
            </a:r>
            <a:br>
              <a:rPr lang="ru-RU" sz="2400" dirty="0" smtClean="0"/>
            </a:br>
            <a:r>
              <a:rPr lang="ru-RU" sz="2400" dirty="0" smtClean="0"/>
              <a:t>Руководитель:</a:t>
            </a:r>
            <a:br>
              <a:rPr lang="ru-RU" sz="2400" dirty="0" smtClean="0"/>
            </a:br>
            <a:r>
              <a:rPr lang="ru-RU" sz="2400" dirty="0" err="1" smtClean="0"/>
              <a:t>Товменко</a:t>
            </a:r>
            <a:r>
              <a:rPr lang="ru-RU" sz="2400" dirty="0" smtClean="0"/>
              <a:t> Светлана </a:t>
            </a:r>
            <a:r>
              <a:rPr lang="ru-RU" sz="2400" dirty="0" err="1" smtClean="0"/>
              <a:t>петровна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учитель математики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142984"/>
            <a:ext cx="8458200" cy="121444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Функционально-графический метод решения уравнений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92323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Использование области значений функции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14348" y="1643050"/>
          <a:ext cx="8143932" cy="1285884"/>
        </p:xfrm>
        <a:graphic>
          <a:graphicData uri="http://schemas.openxmlformats.org/presentationml/2006/ole">
            <p:oleObj spid="_x0000_s22531" name="Формула" r:id="rId3" imgW="1244060" imgH="177723" progId="Equation.3">
              <p:embed/>
            </p:oleObj>
          </a:graphicData>
        </a:graphic>
      </p:graphicFrame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0" y="3000372"/>
          <a:ext cx="9144000" cy="1857388"/>
        </p:xfrm>
        <a:graphic>
          <a:graphicData uri="http://schemas.openxmlformats.org/presentationml/2006/ole">
            <p:oleObj spid="_x0000_s22530" name="Формула" r:id="rId4" imgW="3670300" imgH="685800" progId="Equation.3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42844" y="1142984"/>
            <a:ext cx="1511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4290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14282" y="5072074"/>
            <a:ext cx="80724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нет решений</a:t>
            </a: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уравнений и неравенств с использованием области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пределения, области значения и монотонности функции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2143108" y="1285860"/>
          <a:ext cx="5247606" cy="1000132"/>
        </p:xfrm>
        <a:graphic>
          <a:graphicData uri="http://schemas.openxmlformats.org/presentationml/2006/ole">
            <p:oleObj spid="_x0000_s23556" name="Формула" r:id="rId3" imgW="1346040" imgH="2538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428860" y="2571744"/>
          <a:ext cx="6065491" cy="1428760"/>
        </p:xfrm>
        <a:graphic>
          <a:graphicData uri="http://schemas.openxmlformats.org/presentationml/2006/ole">
            <p:oleObj spid="_x0000_s23555" name="Формула" r:id="rId4" imgW="2145960" imgH="507960" progId="Equation.3">
              <p:embed/>
            </p:oleObj>
          </a:graphicData>
        </a:graphic>
      </p:graphicFrame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357554" y="4714884"/>
          <a:ext cx="2071702" cy="1876258"/>
        </p:xfrm>
        <a:graphic>
          <a:graphicData uri="http://schemas.openxmlformats.org/presentationml/2006/ole">
            <p:oleObj spid="_x0000_s23554" name="Формула" r:id="rId5" imgW="507960" imgH="457200" progId="Equation.3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-357222" y="1500174"/>
            <a:ext cx="20361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442913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Подбором находим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уравнений и неравенств с использованием свойства монотонности функции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5615" name="Object 15"/>
          <p:cNvGraphicFramePr>
            <a:graphicFrameLocks noChangeAspect="1"/>
          </p:cNvGraphicFramePr>
          <p:nvPr/>
        </p:nvGraphicFramePr>
        <p:xfrm>
          <a:off x="1857355" y="1285860"/>
          <a:ext cx="1632869" cy="428628"/>
        </p:xfrm>
        <a:graphic>
          <a:graphicData uri="http://schemas.openxmlformats.org/presentationml/2006/ole">
            <p:oleObj spid="_x0000_s25615" name="Формула" r:id="rId3" imgW="761669" imgH="203112" progId="Equation.3">
              <p:embed/>
            </p:oleObj>
          </a:graphicData>
        </a:graphic>
      </p:graphicFrame>
      <p:graphicFrame>
        <p:nvGraphicFramePr>
          <p:cNvPr id="25614" name="Object 14"/>
          <p:cNvGraphicFramePr>
            <a:graphicFrameLocks noChangeAspect="1"/>
          </p:cNvGraphicFramePr>
          <p:nvPr/>
        </p:nvGraphicFramePr>
        <p:xfrm>
          <a:off x="428596" y="1785926"/>
          <a:ext cx="2966864" cy="785818"/>
        </p:xfrm>
        <a:graphic>
          <a:graphicData uri="http://schemas.openxmlformats.org/presentationml/2006/ole">
            <p:oleObj spid="_x0000_s25614" name="Формула" r:id="rId4" imgW="1765080" imgH="469800" progId="Equation.3">
              <p:embed/>
            </p:oleObj>
          </a:graphicData>
        </a:graphic>
      </p:graphicFrame>
      <p:graphicFrame>
        <p:nvGraphicFramePr>
          <p:cNvPr id="25613" name="Object 13"/>
          <p:cNvGraphicFramePr>
            <a:graphicFrameLocks noChangeAspect="1"/>
          </p:cNvGraphicFramePr>
          <p:nvPr/>
        </p:nvGraphicFramePr>
        <p:xfrm>
          <a:off x="571472" y="2643182"/>
          <a:ext cx="1384798" cy="500066"/>
        </p:xfrm>
        <a:graphic>
          <a:graphicData uri="http://schemas.openxmlformats.org/presentationml/2006/ole">
            <p:oleObj spid="_x0000_s25613" name="Формула" r:id="rId5" imgW="583947" imgH="203112" progId="Equation.3">
              <p:embed/>
            </p:oleObj>
          </a:graphicData>
        </a:graphic>
      </p:graphicFrame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2571736" y="2714620"/>
          <a:ext cx="1071570" cy="370179"/>
        </p:xfrm>
        <a:graphic>
          <a:graphicData uri="http://schemas.openxmlformats.org/presentationml/2006/ole">
            <p:oleObj spid="_x0000_s25612" name="Формула" r:id="rId6" imgW="520248" imgH="177646" progId="Equation.3">
              <p:embed/>
            </p:oleObj>
          </a:graphicData>
        </a:graphic>
      </p:graphicFrame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5143504" y="2428868"/>
          <a:ext cx="2000264" cy="748190"/>
        </p:xfrm>
        <a:graphic>
          <a:graphicData uri="http://schemas.openxmlformats.org/presentationml/2006/ole">
            <p:oleObj spid="_x0000_s25611" name="Формула" r:id="rId7" imgW="1244600" imgH="469900" progId="Equation.3">
              <p:embed/>
            </p:oleObj>
          </a:graphicData>
        </a:graphic>
      </p:graphicFrame>
      <p:graphicFrame>
        <p:nvGraphicFramePr>
          <p:cNvPr id="25610" name="Object 10"/>
          <p:cNvGraphicFramePr>
            <a:graphicFrameLocks noChangeAspect="1"/>
          </p:cNvGraphicFramePr>
          <p:nvPr/>
        </p:nvGraphicFramePr>
        <p:xfrm>
          <a:off x="3571868" y="3286124"/>
          <a:ext cx="1715970" cy="785818"/>
        </p:xfrm>
        <a:graphic>
          <a:graphicData uri="http://schemas.openxmlformats.org/presentationml/2006/ole">
            <p:oleObj spid="_x0000_s25610" name="Формула" r:id="rId8" imgW="1016000" imgH="469900" progId="Equation.3">
              <p:embed/>
            </p:oleObj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3500430" y="5072074"/>
          <a:ext cx="1541557" cy="714380"/>
        </p:xfrm>
        <a:graphic>
          <a:graphicData uri="http://schemas.openxmlformats.org/presentationml/2006/ole">
            <p:oleObj spid="_x0000_s25609" name="Формула" r:id="rId9" imgW="393359" imgH="177646" progId="Equation.3">
              <p:embed/>
            </p:oleObj>
          </a:graphicData>
        </a:graphic>
      </p:graphicFrame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214282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 1.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1214414" y="2714620"/>
            <a:ext cx="2143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где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3428992" y="2714620"/>
            <a:ext cx="19430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убывающая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</a:t>
            </a: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357158" y="335756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убывающая, то уравнение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4429132"/>
            <a:ext cx="63199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утверждению  имеет хотя бы одно решение. Подбором выясняем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0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Решение задач из КИМ ЕГЭ по теме «Функционально-графический метод решения уравнений»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0034" y="1071546"/>
            <a:ext cx="935837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Найти все значения </a:t>
            </a:r>
            <a:r>
              <a:rPr lang="en-US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 </a:t>
            </a:r>
            <a:r>
              <a:rPr lang="ru-RU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при которых уравнение</a:t>
            </a:r>
          </a:p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/х-2/ + /х-3/ =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имеет хотя бы один корень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" y="1857365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Решение:</a:t>
            </a:r>
          </a:p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Построим два графика функций: </a:t>
            </a:r>
            <a:r>
              <a:rPr lang="ru-RU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у=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/х-2/ + /х-3/ и </a:t>
            </a:r>
            <a:r>
              <a:rPr lang="ru-RU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у=р</a:t>
            </a:r>
            <a:endParaRPr lang="ru-RU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Для построения графика функции </a:t>
            </a:r>
            <a:r>
              <a:rPr lang="ru-RU" sz="2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у=</a:t>
            </a:r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/х-2/ + /х-3/ найдем нули выражений х-2=0 и х-3=0; х1=2,х2=3.</a:t>
            </a:r>
          </a:p>
        </p:txBody>
      </p:sp>
      <p:pic>
        <p:nvPicPr>
          <p:cNvPr id="26646" name="Рисунок 1" descr="http://festival.1september.ru/articles/599899/img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00438"/>
            <a:ext cx="20447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0" y="4000504"/>
            <a:ext cx="91440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Рассмотрим, как поведёт себя функция на промежутках: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00100" y="4714884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1.(-</a:t>
            </a:r>
            <a:r>
              <a:rPr lang="ru-RU" i="1" dirty="0"/>
              <a:t> ∞; </a:t>
            </a:r>
            <a:r>
              <a:rPr lang="ru-RU" i="1" dirty="0" smtClean="0"/>
              <a:t>2)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000100" y="5143512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2.</a:t>
            </a:r>
            <a:r>
              <a:rPr lang="en-US" i="1" dirty="0" smtClean="0"/>
              <a:t>[2;3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5643578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3.(3</a:t>
            </a:r>
            <a:r>
              <a:rPr lang="ru-RU" i="1" dirty="0"/>
              <a:t>; +</a:t>
            </a:r>
            <a:r>
              <a:rPr lang="ru-RU" i="1" dirty="0" smtClean="0"/>
              <a:t>∞)</a:t>
            </a:r>
            <a:endParaRPr lang="ru-RU" dirty="0"/>
          </a:p>
        </p:txBody>
      </p:sp>
      <p:pic>
        <p:nvPicPr>
          <p:cNvPr id="38" name="Рисунок 37" descr="FTP93yWpP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605" y="5000636"/>
            <a:ext cx="4464923" cy="152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14290"/>
            <a:ext cx="43794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Заключение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142984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Выполнив работу, изучив теоретическую часть и изучив примеры решения уравнений, я пришла к выводу, что функциональный метод решения уравнений имеет несколько преимуществ, против других способов решения: упрощённое и ускоренное решения уравнений 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348" y="2285992"/>
            <a:ext cx="80010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современной жизни решение уравнений именно функционально-графическим методом является неотъемлемой частью выпускных и вступительных экзаменов в различные учебные заведения, поэтому очень важно понять и разобраться с этой темой ещё в школе.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того, чтобы научиться решать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уравнения функционально-графическим методом, необходимо постоянно тренироваться в их решении. В этом нелегком деле вам могут помочь различные методические пособия, задачники по элементарной математике, сборники конкурсных задач, занятия по математике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школе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Содержание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1.Суть функционального метода</a:t>
            </a:r>
          </a:p>
          <a:p>
            <a:pPr>
              <a:buNone/>
            </a:pPr>
            <a:r>
              <a:rPr lang="ru-RU" dirty="0" smtClean="0"/>
              <a:t>2.Применение функционального метода при решении уравнений и неравенств</a:t>
            </a:r>
          </a:p>
          <a:p>
            <a:pPr>
              <a:buNone/>
            </a:pPr>
            <a:r>
              <a:rPr lang="ru-RU" dirty="0" smtClean="0"/>
              <a:t>3.Решение задач из КИМ ЕГЭ по теме «Функционально-графический метод решения уравнений»</a:t>
            </a:r>
          </a:p>
          <a:p>
            <a:pPr>
              <a:buNone/>
            </a:pPr>
            <a:r>
              <a:rPr lang="ru-RU" dirty="0" smtClean="0"/>
              <a:t>4.Заключение</a:t>
            </a:r>
          </a:p>
          <a:p>
            <a:pPr>
              <a:buNone/>
            </a:pPr>
            <a:r>
              <a:rPr lang="ru-RU" dirty="0" smtClean="0"/>
              <a:t>5.Список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570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Суть функционального метода</a:t>
            </a:r>
            <a:endParaRPr lang="en-US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ряде случаев точное решение уравнений </a:t>
            </a:r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(x) = g (x)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изученным правилам затруднительно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 даже  невозможно. </a:t>
            </a:r>
          </a:p>
          <a:p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Однако бывает достаточно обратить внимание на свойства  функций </a:t>
            </a:r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  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 </a:t>
            </a:r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 ,</a:t>
            </a:r>
          </a:p>
          <a:p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сразу решается вопрос о наличии решений уравнения или выявляется наиболее  рациональный приём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его решения. Основу для таких утверждений даёт нам одно из определений уравнения,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равенства двух функций. Значит , суть функционального  метода: использование  свойств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Функций или построение графиков для решения уравнений. Выделим следующие компоненты метода:</a:t>
            </a:r>
            <a:endPara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7"/>
            <a:ext cx="9144001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Отыскание области определения функций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Отыскание области значения функции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Исследование функций на монотонность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Исследование функций на чётность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Соотнесение свойств функций, входящих в уравнение, с условием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Построение графиков функций, входящих в уравнение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Отыскание корней уравнения методом подбора</a:t>
            </a:r>
          </a:p>
          <a:p>
            <a:pPr marL="457200" indent="-457200" algn="ctr"/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Учитывая компоненты метода, выделим способы реализации: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Доказательство отсутствия решения уравнения на основе использования области определения, области значения, свойств монотонности и т.д.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Отыскание одного или нескольких корней уравнения с последующим доказательством 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Выяснение того, что область определения содержит один элемент и проверка этого значения на основании определения корня уравнения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Преобразование функций, входящих в уравнение к виду, удобному для установления монотонности одной из частей уравнения (или обеих) либо оценки её множества значений</a:t>
            </a:r>
          </a:p>
          <a:p>
            <a:pPr marL="457200" indent="-457200" algn="ctr">
              <a:buAutoNum type="arabicParenR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Графическое решение уравнений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Применение функционального графического метода при решении уравнений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9" y="1142984"/>
            <a:ext cx="557216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Графический метод решения уравнений</a:t>
            </a:r>
            <a:endParaRPr lang="ru-RU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5" y="1714488"/>
            <a:ext cx="864396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 практике довольно часто оказывается полезным</a:t>
            </a:r>
          </a:p>
          <a:p>
            <a:pPr algn="ct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рафический метод решения уравнений. Он заключается</a:t>
            </a:r>
          </a:p>
          <a:p>
            <a:pPr algn="ctr"/>
            <a:r>
              <a:rPr lang="ru-RU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следующем: пусть нам дано уравнение вида </a:t>
            </a:r>
            <a:r>
              <a:rPr lang="en-US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f(x)=g(x). 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Мы </a:t>
            </a:r>
          </a:p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строим два графика </a:t>
            </a: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y=f(x) 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 </a:t>
            </a: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y=g(x) 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 одной координатной плоскости</a:t>
            </a:r>
          </a:p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 отмечаем точки, в которых наши графики пересекаются. </a:t>
            </a:r>
            <a:r>
              <a:rPr lang="ru-RU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Абцисса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точки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пересечения (координата по Х) – это и есть решение нашего уравнения.</a:t>
            </a:r>
          </a:p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Пример.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Решить уравнение: √x+1=|x−</a:t>
            </a:r>
            <a:r>
              <a:rPr lang="ru-RU" dirty="0" smtClean="0"/>
              <a:t>1|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285860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Решение.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Построим графики функций, на одной координатной плоскости: y=√</a:t>
            </a:r>
            <a:r>
              <a:rPr lang="ru-RU" dirty="0" smtClean="0"/>
              <a:t>x+1</a:t>
            </a:r>
            <a:r>
              <a:rPr lang="ru-RU" dirty="0"/>
              <a:t> и y=|x−</a:t>
            </a:r>
            <a:r>
              <a:rPr lang="ru-RU" dirty="0" smtClean="0"/>
              <a:t>1|</a:t>
            </a:r>
            <a:endParaRPr lang="ru-RU" dirty="0"/>
          </a:p>
        </p:txBody>
      </p:sp>
      <p:pic>
        <p:nvPicPr>
          <p:cNvPr id="1026" name="Picture 2" descr="Функционально-графический метод решения уравне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071678"/>
            <a:ext cx="4114800" cy="40290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857628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видно из рисунка наши графики пересекаются в двух точках с координатами: А(0;1) и B(4;3). Решением исходного уравнения будут абсциссы этих точек.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Ответ: </a:t>
            </a:r>
            <a:r>
              <a:rPr lang="ru-RU" dirty="0" smtClean="0"/>
              <a:t>х=0</a:t>
            </a:r>
            <a:r>
              <a:rPr lang="ru-RU" dirty="0"/>
              <a:t> и </a:t>
            </a:r>
            <a:r>
              <a:rPr lang="ru-RU" dirty="0" smtClean="0"/>
              <a:t>х=4.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71540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Функциональный метод</a:t>
            </a:r>
          </a:p>
          <a:p>
            <a:pPr algn="ctr"/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Пример</a:t>
            </a:r>
          </a:p>
          <a:p>
            <a:pPr algn="ctr"/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Решим уравнение х5 + 5х – 42 = 0</a:t>
            </a:r>
          </a:p>
          <a:p>
            <a:pPr algn="ctr"/>
            <a:r>
              <a:rPr lang="ru-RU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 виду это уравнение относится к числу тех, которые решаются методом разложения на множители. Этот метод требует значительных усилий. Представив это уравнение в виде: х5 = 42 – 5х и заметив, что функция у=х5 возрастает, а функция у=42-5х убывает, можно </a:t>
            </a: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делать вывод, что уравнение имеет не больше одного корня. Подбором выясняем, что этот корень х=2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3" y="0"/>
            <a:ext cx="8039348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Применение области определения функции</a:t>
            </a:r>
          </a:p>
          <a:p>
            <a:pPr algn="ctr"/>
            <a:endParaRPr lang="ru-RU" sz="24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  <a:p>
            <a:pPr algn="ctr"/>
            <a:endParaRPr lang="ru-RU" sz="2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  <a:p>
            <a:pPr algn="ctr"/>
            <a:endParaRPr lang="ru-RU" sz="2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214546" y="1785926"/>
          <a:ext cx="3184944" cy="714380"/>
        </p:xfrm>
        <a:graphic>
          <a:graphicData uri="http://schemas.openxmlformats.org/presentationml/2006/ole">
            <p:oleObj spid="_x0000_s19459" name="Формула" r:id="rId3" imgW="1016000" imgH="228600" progId="Equation.3">
              <p:embed/>
            </p:oleObj>
          </a:graphicData>
        </a:graphic>
      </p:graphicFrame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336550" y="3429000"/>
          <a:ext cx="4397375" cy="1071563"/>
        </p:xfrm>
        <a:graphic>
          <a:graphicData uri="http://schemas.openxmlformats.org/presentationml/2006/ole">
            <p:oleObj spid="_x0000_s19458" name="Формула" r:id="rId4" imgW="1879600" imgH="457200" progId="Equation.3">
              <p:embed/>
            </p:oleObj>
          </a:graphicData>
        </a:graphic>
      </p:graphicFrame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5643570" y="5000636"/>
          <a:ext cx="733429" cy="819715"/>
        </p:xfrm>
        <a:graphic>
          <a:graphicData uri="http://schemas.openxmlformats.org/presentationml/2006/ole">
            <p:oleObj spid="_x0000_s19457" name="Формула" r:id="rId5" imgW="164880" imgH="177480" progId="Equation.3">
              <p:embed/>
            </p:oleObj>
          </a:graphicData>
        </a:graphic>
      </p:graphicFrame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0034" y="5714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42900" y="1600201"/>
            <a:ext cx="86292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785926"/>
            <a:ext cx="109036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Пример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3643313"/>
            <a:ext cx="378621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Решений нет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4929198"/>
            <a:ext cx="11736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</a:t>
            </a: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142976" y="1500174"/>
          <a:ext cx="7165231" cy="1214446"/>
        </p:xfrm>
        <a:graphic>
          <a:graphicData uri="http://schemas.openxmlformats.org/presentationml/2006/ole">
            <p:oleObj spid="_x0000_s21508" name="Формула" r:id="rId3" imgW="1892300" imgH="2540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642910" y="2928934"/>
          <a:ext cx="7786742" cy="1428760"/>
        </p:xfrm>
        <a:graphic>
          <a:graphicData uri="http://schemas.openxmlformats.org/presentationml/2006/ole">
            <p:oleObj spid="_x0000_s21507" name="Формула" r:id="rId4" imgW="2717640" imgH="457200" progId="Equation.3">
              <p:embed/>
            </p:oleObj>
          </a:graphicData>
        </a:graphic>
      </p:graphicFrame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3214678" y="4500570"/>
          <a:ext cx="781053" cy="357190"/>
        </p:xfrm>
        <a:graphic>
          <a:graphicData uri="http://schemas.openxmlformats.org/presentationml/2006/ole">
            <p:oleObj spid="_x0000_s21506" name="Формула" r:id="rId5" imgW="355320" imgH="177480" progId="Equation.3">
              <p:embed/>
            </p:oleObj>
          </a:graphicData>
        </a:graphic>
      </p:graphicFrame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817154" y="5143512"/>
          <a:ext cx="3539683" cy="1357322"/>
        </p:xfrm>
        <a:graphic>
          <a:graphicData uri="http://schemas.openxmlformats.org/presentationml/2006/ole">
            <p:oleObj spid="_x0000_s21505" name="Формула" r:id="rId6" imgW="1269449" imgH="482391" progId="Equation.3">
              <p:embed/>
            </p:oleObj>
          </a:graphicData>
        </a:graphic>
      </p:graphicFrame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14282" y="114298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Пример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42862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4214818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Проверим, является ли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786182" y="4429132"/>
            <a:ext cx="485778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корнем уравнения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6000768"/>
            <a:ext cx="883261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ответ:х=0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526</TotalTime>
  <Words>674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Трек</vt:lpstr>
      <vt:lpstr>Формула</vt:lpstr>
      <vt:lpstr>Подготовила: Гребеникова Софья Викторовна 10 класс Руководитель: Товменко Светлана петровна учитель математики</vt:lpstr>
      <vt:lpstr>Содержание</vt:lpstr>
      <vt:lpstr>Слайд 3</vt:lpstr>
      <vt:lpstr>Слайд 4</vt:lpstr>
      <vt:lpstr>Применение функционального графического метода при решении уравнений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Гребеникова Софья Викторовна 10 класс Руководитель: Товменко Светлана петровна учитель математики</dc:title>
  <dc:creator>Sofia</dc:creator>
  <cp:lastModifiedBy>Sofia</cp:lastModifiedBy>
  <cp:revision>53</cp:revision>
  <dcterms:created xsi:type="dcterms:W3CDTF">2020-10-22T12:11:15Z</dcterms:created>
  <dcterms:modified xsi:type="dcterms:W3CDTF">2020-11-23T17:29:30Z</dcterms:modified>
</cp:coreProperties>
</file>