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73" r:id="rId2"/>
    <p:sldId id="278" r:id="rId3"/>
    <p:sldId id="294" r:id="rId4"/>
    <p:sldId id="295" r:id="rId5"/>
    <p:sldId id="280" r:id="rId6"/>
    <p:sldId id="281" r:id="rId7"/>
    <p:sldId id="283" r:id="rId8"/>
    <p:sldId id="285" r:id="rId9"/>
    <p:sldId id="277" r:id="rId10"/>
    <p:sldId id="284" r:id="rId11"/>
    <p:sldId id="298" r:id="rId12"/>
    <p:sldId id="286" r:id="rId13"/>
    <p:sldId id="288" r:id="rId14"/>
    <p:sldId id="289" r:id="rId15"/>
    <p:sldId id="290" r:id="rId16"/>
    <p:sldId id="296" r:id="rId17"/>
    <p:sldId id="291" r:id="rId1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4993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-102" y="-15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685800" y="5349903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508000" y="4853412"/>
            <a:ext cx="112776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08000" y="3886200"/>
            <a:ext cx="112776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98AE4-AA9A-4120-9B9B-6871B166D7AA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10972800" y="6473952"/>
            <a:ext cx="1011936" cy="246888"/>
          </a:xfrm>
        </p:spPr>
        <p:txBody>
          <a:bodyPr/>
          <a:lstStyle/>
          <a:p>
            <a:fld id="{4BCB3B04-AF26-41DA-9A93-698C2C92CE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98AE4-AA9A-4120-9B9B-6871B166D7AA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B3B04-AF26-41DA-9A93-698C2C92CE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144000" y="549277"/>
            <a:ext cx="2438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549277"/>
            <a:ext cx="83312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98AE4-AA9A-4120-9B9B-6871B166D7AA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B3B04-AF26-41DA-9A93-698C2C92CE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98AE4-AA9A-4120-9B9B-6871B166D7AA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4775200" y="76201"/>
            <a:ext cx="38608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10972800" y="6473952"/>
            <a:ext cx="1011936" cy="246888"/>
          </a:xfrm>
        </p:spPr>
        <p:txBody>
          <a:bodyPr/>
          <a:lstStyle/>
          <a:p>
            <a:fld id="{4BCB3B04-AF26-41DA-9A93-698C2C92CE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685800" y="3444903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508000" y="1676400"/>
            <a:ext cx="112776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98AE4-AA9A-4120-9B9B-6871B166D7AA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B3B04-AF26-41DA-9A93-698C2C92CE7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240633" y="2947086"/>
            <a:ext cx="115824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402336" y="457200"/>
            <a:ext cx="115824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406400" y="1600200"/>
            <a:ext cx="5588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6197600" y="1600200"/>
            <a:ext cx="57912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98AE4-AA9A-4120-9B9B-6871B166D7AA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B3B04-AF26-41DA-9A93-698C2C92CE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406400" y="5410200"/>
            <a:ext cx="114808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75259" y="666750"/>
            <a:ext cx="57207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6193367" y="666750"/>
            <a:ext cx="5722988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375259" y="1316038"/>
            <a:ext cx="5720741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6198307" y="1316038"/>
            <a:ext cx="571804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98AE4-AA9A-4120-9B9B-6871B166D7AA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0972800" y="6477000"/>
            <a:ext cx="1016000" cy="246888"/>
          </a:xfrm>
        </p:spPr>
        <p:txBody>
          <a:bodyPr/>
          <a:lstStyle/>
          <a:p>
            <a:fld id="{4BCB3B04-AF26-41DA-9A93-698C2C92CE7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685800" y="6019801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402336" y="457200"/>
            <a:ext cx="115824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98AE4-AA9A-4120-9B9B-6871B166D7AA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B3B04-AF26-41DA-9A93-698C2C92CE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98AE4-AA9A-4120-9B9B-6871B166D7AA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B3B04-AF26-41DA-9A93-698C2C92CE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85800" y="5849118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609600" y="5486400"/>
            <a:ext cx="112776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609601" y="609600"/>
            <a:ext cx="4011084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4766733" y="609600"/>
            <a:ext cx="7120467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98AE4-AA9A-4120-9B9B-6871B166D7AA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B3B04-AF26-41DA-9A93-698C2C92CE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4673600" y="616634"/>
            <a:ext cx="67056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98AE4-AA9A-4120-9B9B-6871B166D7AA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B3B04-AF26-41DA-9A93-698C2C92CE7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508000" y="4993760"/>
            <a:ext cx="78232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508000" y="5533218"/>
            <a:ext cx="78232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685800" y="1050899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406400" y="1554163"/>
            <a:ext cx="115824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8636000" y="76201"/>
            <a:ext cx="33528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E6998AE4-AA9A-4120-9B9B-6871B166D7AA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4165600" y="76201"/>
            <a:ext cx="44704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10972800" y="6477001"/>
            <a:ext cx="1016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4BCB3B04-AF26-41DA-9A93-698C2C92CE7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406400" y="457200"/>
            <a:ext cx="115824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85800" y="1050899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685800" y="1057987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0.jpeg"/><Relationship Id="rId2" Type="http://schemas.openxmlformats.org/officeDocument/2006/relationships/hyperlink" Target="http://img.ashkimsin.ru/forums/monthly_04_2010/user2076/post53911_img1_2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hyperlink" Target="http://img.labirint.ru/images/comments_pic/0923/01lab56ah1244201706.jpg" TargetMode="Externa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nat922.narod.ru/rastenie/IMG_7471.jpg" TargetMode="External"/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hyperlink" Target="http://stranamasterov.ru/files/imagecache/orig_with_logo/i1003/DSCN5295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Relationship Id="rId9" Type="http://schemas.openxmlformats.org/officeDocument/2006/relationships/image" Target="../media/image16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://demiart.ru/forum/uploads5/post-926589-1271850518.jpg" TargetMode="External"/><Relationship Id="rId3" Type="http://schemas.openxmlformats.org/officeDocument/2006/relationships/image" Target="../media/image18.png"/><Relationship Id="rId7" Type="http://schemas.openxmlformats.org/officeDocument/2006/relationships/image" Target="../media/image21.jpeg"/><Relationship Id="rId12" Type="http://schemas.openxmlformats.org/officeDocument/2006/relationships/image" Target="../media/image24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shtrih-33.ucoz.ru/vtburok/g4.jpg" TargetMode="External"/><Relationship Id="rId11" Type="http://schemas.openxmlformats.org/officeDocument/2006/relationships/image" Target="../media/image23.jpeg"/><Relationship Id="rId5" Type="http://schemas.openxmlformats.org/officeDocument/2006/relationships/image" Target="../media/image20.jpeg"/><Relationship Id="rId10" Type="http://schemas.openxmlformats.org/officeDocument/2006/relationships/hyperlink" Target="http://vlavochke.ru/upload/resize_cache/iblock/157/1000_700_1/157ab498f86f7f3bebc315bf72fa59cb.jpg" TargetMode="External"/><Relationship Id="rId4" Type="http://schemas.openxmlformats.org/officeDocument/2006/relationships/image" Target="../media/image19.png"/><Relationship Id="rId9" Type="http://schemas.openxmlformats.org/officeDocument/2006/relationships/image" Target="../media/image2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79270" y="511518"/>
            <a:ext cx="403642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Урок технологии во 2 классе </a:t>
            </a:r>
          </a:p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Народные промыслы. Городец. </a:t>
            </a:r>
          </a:p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с бумагой. Аппликационные работы</a:t>
            </a:r>
            <a:endParaRPr lang="ru-RU" sz="2400" b="1" i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Изделие: разделочная доска «Городецкая роспись».</a:t>
            </a:r>
          </a:p>
        </p:txBody>
      </p:sp>
      <p:pic>
        <p:nvPicPr>
          <p:cNvPr id="4098" name="Picture 2" descr="http://hramspiridon.ru/images/%D0%9A%D1%80%D1%83%D0%B6%D0%BA%D0%B8/Foto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39543" y="222068"/>
            <a:ext cx="5603965" cy="64530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3990" t="751" r="6257" b="2841"/>
          <a:stretch/>
        </p:blipFill>
        <p:spPr>
          <a:xfrm rot="10800000">
            <a:off x="754952" y="378545"/>
            <a:ext cx="4193267" cy="6005562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6818810" y="809825"/>
            <a:ext cx="3422469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Times New Roman" panose="02020603050405020304" pitchFamily="18" charset="0"/>
              </a:rPr>
              <a:t>План работы.</a:t>
            </a:r>
          </a:p>
          <a:p>
            <a:endParaRPr lang="ru-RU" sz="3600" b="1" dirty="0" smtClean="0">
              <a:solidFill>
                <a:srgbClr val="C00000"/>
              </a:solidFill>
              <a:latin typeface="Times New Roman" panose="02020603050405020304" pitchFamily="18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ru-RU" sz="3600" dirty="0" smtClean="0">
                <a:solidFill>
                  <a:srgbClr val="C00000"/>
                </a:solidFill>
                <a:latin typeface="Times New Roman" panose="02020603050405020304" pitchFamily="18" charset="0"/>
              </a:rPr>
              <a:t>Разметка. 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3600" dirty="0" smtClean="0">
                <a:solidFill>
                  <a:srgbClr val="C00000"/>
                </a:solidFill>
                <a:latin typeface="Times New Roman" panose="02020603050405020304" pitchFamily="18" charset="0"/>
              </a:rPr>
              <a:t>Раскрой. 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3600" dirty="0" smtClean="0">
                <a:solidFill>
                  <a:srgbClr val="C00000"/>
                </a:solidFill>
                <a:latin typeface="Times New Roman" panose="02020603050405020304" pitchFamily="18" charset="0"/>
              </a:rPr>
              <a:t>Сборка. 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3600" dirty="0" smtClean="0">
                <a:solidFill>
                  <a:srgbClr val="C00000"/>
                </a:solidFill>
                <a:latin typeface="Times New Roman" panose="02020603050405020304" pitchFamily="18" charset="0"/>
              </a:rPr>
              <a:t>Оформление</a:t>
            </a:r>
            <a:endParaRPr lang="ru-RU" sz="36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fsd.kopilkaurokov.ru/uploads/user_file_544fb0ffaab97/user_file_544fb0ffaab97_0_15.pn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61209" y="2613661"/>
            <a:ext cx="4120243" cy="35781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s://i5.stat01.com/2/157/101569151/afacdb/doska-beroz-fanera-bol-s-ruch-22h40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328253" y="705394"/>
            <a:ext cx="3213473" cy="55317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2556769" y="692458"/>
            <a:ext cx="3755900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Шаблоны</a:t>
            </a: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12778" r="972" b="15556"/>
          <a:stretch/>
        </p:blipFill>
        <p:spPr>
          <a:xfrm>
            <a:off x="700373" y="1148868"/>
            <a:ext cx="9932794" cy="5391293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705585" y="279066"/>
            <a:ext cx="432131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Times New Roman" panose="02020603050405020304" pitchFamily="18" charset="0"/>
              </a:rPr>
              <a:t>Разметка и раскрой</a:t>
            </a:r>
            <a:endParaRPr lang="ru-RU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1886" y="321660"/>
            <a:ext cx="1146918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Сборка цветов.</a:t>
            </a:r>
          </a:p>
          <a:p>
            <a:r>
              <a:rPr lang="ru-RU" sz="2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Приклеить крупные цветы.                              2. Затем маленькие цветы.  </a:t>
            </a:r>
            <a:endParaRPr lang="ru-RU" sz="24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667" t="5740" r="11111" b="12408"/>
          <a:stretch/>
        </p:blipFill>
        <p:spPr>
          <a:xfrm rot="16200000">
            <a:off x="-66224" y="2219316"/>
            <a:ext cx="5046360" cy="355173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5139" t="11481" b="1482"/>
          <a:stretch/>
        </p:blipFill>
        <p:spPr>
          <a:xfrm rot="5400000">
            <a:off x="6579109" y="2292542"/>
            <a:ext cx="5068388" cy="3487764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8194" y="491478"/>
            <a:ext cx="1175657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Сборка цветов</a:t>
            </a:r>
          </a:p>
          <a:p>
            <a:r>
              <a:rPr lang="ru-RU" sz="2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Приклеить белые кружки-серединки.             2. Приклеить маленькие цветные кружки.</a:t>
            </a:r>
            <a:endParaRPr lang="ru-RU" sz="24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9306" t="6111" r="7639" b="16482"/>
          <a:stretch/>
        </p:blipFill>
        <p:spPr>
          <a:xfrm rot="16200000">
            <a:off x="536936" y="2457364"/>
            <a:ext cx="4870831" cy="340469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0493" t="4814" r="4568" b="3888"/>
          <a:stretch/>
        </p:blipFill>
        <p:spPr>
          <a:xfrm rot="10800000">
            <a:off x="7811588" y="1657431"/>
            <a:ext cx="3453311" cy="4949077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44583" y="530667"/>
            <a:ext cx="5930537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Расположение листьев.</a:t>
            </a:r>
          </a:p>
          <a:p>
            <a:r>
              <a:rPr lang="ru-RU" sz="2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Сначала выложи на разделочной доске листочки.</a:t>
            </a:r>
          </a:p>
          <a:p>
            <a:r>
              <a:rPr lang="ru-RU" sz="2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Затем аккуратно их приклей.</a:t>
            </a:r>
            <a:endParaRPr lang="ru-RU" sz="2400" dirty="0">
              <a:solidFill>
                <a:srgbClr val="C0000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2840" r="6048" b="2593"/>
          <a:stretch/>
        </p:blipFill>
        <p:spPr>
          <a:xfrm rot="10800000">
            <a:off x="6997705" y="171450"/>
            <a:ext cx="4570479" cy="6515100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70560" y="655209"/>
            <a:ext cx="6096000" cy="3816429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indent="-457200"/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- </a:t>
            </a:r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Какие основные краски используются в городецкой росписи? </a:t>
            </a:r>
          </a:p>
          <a:p>
            <a:pPr marL="457200" lvl="0" indent="-457200">
              <a:buFontTx/>
              <a:buChar char="-"/>
            </a:pPr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Есть ли яркий фон на предметах с росписью?</a:t>
            </a:r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marL="457200" lvl="0" indent="-457200">
              <a:buFontTx/>
              <a:buChar char="-"/>
            </a:pPr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Как и где можно применить вашу поделку? </a:t>
            </a:r>
            <a:endParaRPr lang="ru-RU" sz="32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/>
            <a:endParaRPr lang="ru-RU" dirty="0"/>
          </a:p>
        </p:txBody>
      </p:sp>
      <p:pic>
        <p:nvPicPr>
          <p:cNvPr id="115715" name="Picture 3" descr="http://lenatehnologiya.ucoz.ru/dosk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31875" y="287383"/>
            <a:ext cx="4985744" cy="627017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48000" y="235132"/>
            <a:ext cx="60960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kern="10" dirty="0" smtClean="0">
                <a:ln w="9525">
                  <a:solidFill>
                    <a:srgbClr val="CC33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Impact"/>
              </a:rPr>
              <a:t>До новых встреч</a:t>
            </a:r>
          </a:p>
          <a:p>
            <a:pPr algn="ctr"/>
            <a:r>
              <a:rPr lang="ru-RU" sz="4000" kern="10" dirty="0" smtClean="0">
                <a:ln w="9525">
                  <a:solidFill>
                    <a:srgbClr val="CC33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Impact"/>
              </a:rPr>
              <a:t>в городецкой мастерской</a:t>
            </a:r>
            <a:endParaRPr lang="ru-RU" sz="4000" kern="10" dirty="0">
              <a:ln w="9525">
                <a:solidFill>
                  <a:srgbClr val="CC3300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outerShdw dist="53882" dir="2700000" algn="ctr" rotWithShape="0">
                  <a:srgbClr val="9999FF">
                    <a:alpha val="80000"/>
                  </a:srgbClr>
                </a:outerShdw>
              </a:effectLst>
              <a:latin typeface="Impact"/>
            </a:endParaRPr>
          </a:p>
        </p:txBody>
      </p:sp>
      <p:pic>
        <p:nvPicPr>
          <p:cNvPr id="3" name="Picture 2" descr="http://upload.wikimedia.org/wikipedia/commons/thumb/7/77/Gorodetskaya_rospis_01.jpg/1024px-Gorodetskaya_rospis_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1394" y="1920239"/>
            <a:ext cx="6583680" cy="469693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88126" y="307705"/>
            <a:ext cx="6096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Городецкая роспись </a:t>
            </a:r>
            <a:r>
              <a:rPr lang="ru-RU" sz="2400" dirty="0" smtClean="0"/>
              <a:t>-  это  фантастические цветы, птицы, кони, украшающие детскую мебель и игрушки, прялки, посуду, кухонные доски, разного рода сувениры. </a:t>
            </a:r>
          </a:p>
        </p:txBody>
      </p:sp>
      <p:pic>
        <p:nvPicPr>
          <p:cNvPr id="4" name="Picture 6" descr="6214_1"/>
          <p:cNvPicPr>
            <a:picLocks noChangeAspect="1" noChangeArrowheads="1"/>
          </p:cNvPicPr>
          <p:nvPr/>
        </p:nvPicPr>
        <p:blipFill>
          <a:blip r:embed="rId2"/>
          <a:srcRect l="6198" r="4224" b="914"/>
          <a:stretch>
            <a:fillRect/>
          </a:stretch>
        </p:blipFill>
        <p:spPr bwMode="auto">
          <a:xfrm>
            <a:off x="3740054" y="2107648"/>
            <a:ext cx="3758025" cy="42391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6" descr="6373_1"/>
          <p:cNvPicPr>
            <a:picLocks noChangeAspect="1" noChangeArrowheads="1"/>
          </p:cNvPicPr>
          <p:nvPr/>
        </p:nvPicPr>
        <p:blipFill>
          <a:blip r:embed="rId3">
            <a:lum contrast="12000"/>
          </a:blip>
          <a:srcRect/>
          <a:stretch>
            <a:fillRect/>
          </a:stretch>
        </p:blipFill>
        <p:spPr bwMode="auto">
          <a:xfrm>
            <a:off x="7746273" y="662358"/>
            <a:ext cx="4106091" cy="561061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15" descr="6259_1"/>
          <p:cNvPicPr>
            <a:picLocks noChangeAspect="1" noChangeArrowheads="1"/>
          </p:cNvPicPr>
          <p:nvPr/>
        </p:nvPicPr>
        <p:blipFill>
          <a:blip r:embed="rId4">
            <a:lum contrast="12000"/>
          </a:blip>
          <a:srcRect/>
          <a:stretch>
            <a:fillRect/>
          </a:stretch>
        </p:blipFill>
        <p:spPr bwMode="auto">
          <a:xfrm>
            <a:off x="289396" y="2429504"/>
            <a:ext cx="3106945" cy="42456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238578" y="435820"/>
            <a:ext cx="193867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Мебель</a:t>
            </a:r>
            <a:endParaRPr lang="ru-RU" sz="3600" dirty="0">
              <a:solidFill>
                <a:srgbClr val="C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13359" y="1269163"/>
            <a:ext cx="506403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/>
              <a:t> </a:t>
            </a:r>
            <a:r>
              <a:rPr lang="ru-RU" sz="2400" dirty="0" smtClean="0">
                <a:solidFill>
                  <a:srgbClr val="C00000"/>
                </a:solidFill>
              </a:rPr>
              <a:t>Изделия, украшенные Городецкой росписью с растениями и животными, будут прививать детям с юных лет любовь к природе. </a:t>
            </a:r>
          </a:p>
        </p:txBody>
      </p:sp>
      <p:pic>
        <p:nvPicPr>
          <p:cNvPr id="4" name="Picture 9" descr="Картинка 200 из 2220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29645" y="1331503"/>
            <a:ext cx="3791359" cy="530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5" descr="Картинка 783 из 2217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9748293" y="648881"/>
            <a:ext cx="2017712" cy="270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1378" name="Picture 2" descr="http://cs1.livemaster.ru/storage/03/dd/d94f8898d3f2f49caaf66c7e69y0--dlya-doma-interera-lyulka-kolybelka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34749" y="3370217"/>
            <a:ext cx="4179926" cy="3135086"/>
          </a:xfrm>
          <a:prstGeom prst="rect">
            <a:avLst/>
          </a:prstGeom>
          <a:noFill/>
        </p:spPr>
      </p:pic>
      <p:pic>
        <p:nvPicPr>
          <p:cNvPr id="101380" name="Picture 4" descr="http://1.bp.blogspot.com/-b9jz-FP2xJY/UOYiIS9B7rI/AAAAAAAAANg/6xWtS31IxPA/s1600/pc161641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9382035" y="4136572"/>
            <a:ext cx="2439851" cy="18298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187282" y="0"/>
            <a:ext cx="214065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Игрушки</a:t>
            </a:r>
            <a:endParaRPr lang="ru-RU" sz="3600" dirty="0">
              <a:solidFill>
                <a:srgbClr val="C00000"/>
              </a:solidFill>
            </a:endParaRPr>
          </a:p>
        </p:txBody>
      </p:sp>
      <p:pic>
        <p:nvPicPr>
          <p:cNvPr id="3" name="Picture 5" descr="Картинка 765 из 2219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51092" y="2799807"/>
            <a:ext cx="2181225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3666" name="Picture 2" descr="https://prv0.lori-images.net/gorodetskaya-igrushka-0004575196-preview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097130" y="258310"/>
            <a:ext cx="3857787" cy="2889840"/>
          </a:xfrm>
          <a:prstGeom prst="rect">
            <a:avLst/>
          </a:prstGeom>
          <a:noFill/>
        </p:spPr>
      </p:pic>
      <p:pic>
        <p:nvPicPr>
          <p:cNvPr id="113668" name="Picture 4" descr="http://img1.liveinternet.ru/images/attach/c/10/109/181/109181481_10517040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49685" y="713967"/>
            <a:ext cx="4190505" cy="2786880"/>
          </a:xfrm>
          <a:prstGeom prst="rect">
            <a:avLst/>
          </a:prstGeom>
          <a:noFill/>
        </p:spPr>
      </p:pic>
      <p:pic>
        <p:nvPicPr>
          <p:cNvPr id="113676" name="Picture 12" descr="http://znaigorod.ru/storage/w/files/55336/160-121!mn/images.jpg?138624045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106397" y="666205"/>
            <a:ext cx="2352694" cy="1778817"/>
          </a:xfrm>
          <a:prstGeom prst="rect">
            <a:avLst/>
          </a:prstGeom>
          <a:noFill/>
        </p:spPr>
      </p:pic>
      <p:pic>
        <p:nvPicPr>
          <p:cNvPr id="113680" name="Picture 16" descr="http://900igr.net/datai/tekhnologija/Ornamenty/0027-019-Gorodetskaja-rospis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869884" y="3666172"/>
            <a:ext cx="5121275" cy="2651126"/>
          </a:xfrm>
          <a:prstGeom prst="rect">
            <a:avLst/>
          </a:prstGeom>
          <a:noFill/>
        </p:spPr>
      </p:pic>
      <p:pic>
        <p:nvPicPr>
          <p:cNvPr id="13" name="Picture 11" descr="Картинка 270 из 2217">
            <a:hlinkClick r:id="rId8"/>
          </p:cNvPr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483326" y="3934597"/>
            <a:ext cx="3132138" cy="236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75183" y="252939"/>
            <a:ext cx="7733207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b="1" dirty="0" smtClean="0">
                <a:solidFill>
                  <a:srgbClr val="C00000"/>
                </a:solidFill>
                <a:latin typeface="Arial Black" pitchFamily="34" charset="0"/>
              </a:rPr>
              <a:t>Элементы росписи</a:t>
            </a:r>
            <a:endParaRPr lang="ru-RU" sz="5400" dirty="0">
              <a:solidFill>
                <a:srgbClr val="C00000"/>
              </a:solidFill>
            </a:endParaRPr>
          </a:p>
        </p:txBody>
      </p:sp>
      <p:pic>
        <p:nvPicPr>
          <p:cNvPr id="3" name="Picture 13" descr="1-12-4"/>
          <p:cNvPicPr>
            <a:picLocks noChangeAspect="1" noChangeArrowheads="1"/>
          </p:cNvPicPr>
          <p:nvPr/>
        </p:nvPicPr>
        <p:blipFill>
          <a:blip r:embed="rId2">
            <a:lum bright="-28000" contrast="44000"/>
          </a:blip>
          <a:srcRect/>
          <a:stretch>
            <a:fillRect/>
          </a:stretch>
        </p:blipFill>
        <p:spPr bwMode="auto">
          <a:xfrm>
            <a:off x="331879" y="1277303"/>
            <a:ext cx="3022054" cy="2484800"/>
          </a:xfrm>
          <a:prstGeom prst="rect">
            <a:avLst/>
          </a:prstGeom>
          <a:noFill/>
          <a:ln w="222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3003578" y="2290745"/>
            <a:ext cx="150393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>
              <a:spcBef>
                <a:spcPct val="50000"/>
              </a:spcBef>
              <a:buFontTx/>
              <a:buChar char="•"/>
            </a:pPr>
            <a:r>
              <a:rPr lang="ru-RU" sz="2400" b="1" dirty="0" smtClean="0">
                <a:latin typeface="Arial" charset="0"/>
                <a:cs typeface="Arial" charset="0"/>
              </a:rPr>
              <a:t>Конь</a:t>
            </a:r>
            <a:endParaRPr lang="ru-RU" sz="2400" b="1" dirty="0">
              <a:latin typeface="Arial" charset="0"/>
              <a:cs typeface="Arial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503406" y="2774071"/>
            <a:ext cx="121757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ru-RU" sz="2400" b="1" dirty="0" smtClean="0">
                <a:latin typeface="Arial" charset="0"/>
                <a:cs typeface="Arial" charset="0"/>
              </a:rPr>
              <a:t>Птица</a:t>
            </a:r>
            <a:endParaRPr lang="ru-RU" sz="2400" b="1" dirty="0">
              <a:latin typeface="Arial" charset="0"/>
              <a:cs typeface="Arial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530410" y="5817716"/>
            <a:ext cx="210211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2">
              <a:buFont typeface="Arial" charset="0"/>
              <a:buChar char="•"/>
            </a:pPr>
            <a:r>
              <a:rPr lang="ru-RU" sz="2400" b="1" dirty="0" smtClean="0">
                <a:latin typeface="Arial" charset="0"/>
                <a:cs typeface="Arial" charset="0"/>
              </a:rPr>
              <a:t>Розан</a:t>
            </a:r>
            <a:endParaRPr lang="ru-RU" sz="2400" b="1" dirty="0">
              <a:latin typeface="Arial" charset="0"/>
              <a:cs typeface="Arial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929431" y="5334390"/>
            <a:ext cx="273984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Купавка и бутон</a:t>
            </a:r>
            <a:endParaRPr lang="ru-RU" sz="2400" dirty="0" smtClean="0">
              <a:latin typeface="Arial" charset="0"/>
              <a:cs typeface="Arial" charset="0"/>
            </a:endParaRPr>
          </a:p>
        </p:txBody>
      </p:sp>
      <p:pic>
        <p:nvPicPr>
          <p:cNvPr id="8" name="Picture 4" descr="Без имени-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034216"/>
            <a:ext cx="2840990" cy="2823784"/>
          </a:xfrm>
          <a:prstGeom prst="rect">
            <a:avLst/>
          </a:prstGeom>
          <a:noFill/>
        </p:spPr>
      </p:pic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45470" y="5156200"/>
            <a:ext cx="1725612" cy="1701800"/>
          </a:xfrm>
          <a:prstGeom prst="rect">
            <a:avLst/>
          </a:prstGeom>
          <a:noFill/>
        </p:spPr>
      </p:pic>
      <p:pic>
        <p:nvPicPr>
          <p:cNvPr id="98310" name="Picture 6" descr="http://xallyava.ru/images/Hudozhestva_3/Rospis_Gorodets/821aab81177b0652adbc7b6f88e81618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480560" y="1280162"/>
            <a:ext cx="2007551" cy="2190141"/>
          </a:xfrm>
          <a:prstGeom prst="rect">
            <a:avLst/>
          </a:prstGeom>
          <a:noFill/>
        </p:spPr>
      </p:pic>
      <p:sp>
        <p:nvSpPr>
          <p:cNvPr id="15" name="Прямоугольник 14"/>
          <p:cNvSpPr/>
          <p:nvPr/>
        </p:nvSpPr>
        <p:spPr>
          <a:xfrm>
            <a:off x="9299019" y="4106482"/>
            <a:ext cx="147059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ромашка</a:t>
            </a:r>
            <a:endParaRPr lang="ru-RU" sz="2400" dirty="0"/>
          </a:p>
        </p:txBody>
      </p:sp>
      <p:pic>
        <p:nvPicPr>
          <p:cNvPr id="16" name="Picture 7" descr="Картинка 7 из 103">
            <a:hlinkClick r:id="rId6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194424" y="3515224"/>
            <a:ext cx="2808288" cy="165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26" descr="Картинка 77 из 103">
            <a:hlinkClick r:id="rId8"/>
          </p:cNvPr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725466" y="3957138"/>
            <a:ext cx="3192462" cy="1150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Прямоугольник 17"/>
          <p:cNvSpPr/>
          <p:nvPr/>
        </p:nvSpPr>
        <p:spPr>
          <a:xfrm>
            <a:off x="9719819" y="3531718"/>
            <a:ext cx="22822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Ягодки и бубенчики</a:t>
            </a:r>
            <a:endParaRPr lang="ru-RU" dirty="0"/>
          </a:p>
        </p:txBody>
      </p:sp>
      <p:pic>
        <p:nvPicPr>
          <p:cNvPr id="19" name="Picture 5" descr="Картинка 39 из 103">
            <a:hlinkClick r:id="rId10"/>
          </p:cNvPr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10375612" y="1195979"/>
            <a:ext cx="1307073" cy="21481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Прямоугольник 19"/>
          <p:cNvSpPr/>
          <p:nvPr/>
        </p:nvSpPr>
        <p:spPr>
          <a:xfrm>
            <a:off x="8207829" y="2727012"/>
            <a:ext cx="16154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Листья и </a:t>
            </a:r>
            <a:br>
              <a:rPr lang="ru-RU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кустики</a:t>
            </a:r>
            <a:endParaRPr lang="ru-RU" dirty="0"/>
          </a:p>
        </p:txBody>
      </p:sp>
      <p:pic>
        <p:nvPicPr>
          <p:cNvPr id="98312" name="Picture 8" descr="http://img-fotki.yandex.ru/get/6310/126030467.133/0_7bbf3_50c89724_M.jpg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7800372" y="1243383"/>
            <a:ext cx="1892268" cy="13561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07150" y="279066"/>
            <a:ext cx="184731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endParaRPr lang="ru-RU" sz="8800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61257" y="367826"/>
            <a:ext cx="11508377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Существует три вида композиции   в городецкой росписи:</a:t>
            </a:r>
            <a:br>
              <a:rPr lang="ru-RU" sz="2800" b="1" dirty="0" smtClean="0">
                <a:solidFill>
                  <a:srgbClr val="C00000"/>
                </a:solidFill>
              </a:rPr>
            </a:b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914543" y="1193465"/>
            <a:ext cx="248959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Цветочная роспись.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132217" y="1094156"/>
            <a:ext cx="396675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Цветочная роспись с включением мотива 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                    «конь» и «птица»;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42011" y="3971108"/>
            <a:ext cx="2480740" cy="26648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92135" y="4219303"/>
            <a:ext cx="2248512" cy="24122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9047414" y="1102026"/>
            <a:ext cx="25001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Сюжетная роспись. 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97282" name="Picture 2" descr="http://festival.1september.ru/articles/650334/Image6280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5400000">
            <a:off x="-701316" y="3065692"/>
            <a:ext cx="4728758" cy="2202721"/>
          </a:xfrm>
          <a:prstGeom prst="rect">
            <a:avLst/>
          </a:prstGeom>
          <a:noFill/>
        </p:spPr>
      </p:pic>
      <p:pic>
        <p:nvPicPr>
          <p:cNvPr id="97288" name="Picture 8" descr="http://www.veter-stran.ru/shop_image/product/_________________4b55f613db1c0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808334" y="1711233"/>
            <a:ext cx="3221861" cy="4558939"/>
          </a:xfrm>
          <a:prstGeom prst="rect">
            <a:avLst/>
          </a:prstGeom>
          <a:noFill/>
        </p:spPr>
      </p:pic>
      <p:sp>
        <p:nvSpPr>
          <p:cNvPr id="13" name="Прямоугольник 12"/>
          <p:cNvSpPr/>
          <p:nvPr/>
        </p:nvSpPr>
        <p:spPr>
          <a:xfrm>
            <a:off x="3344090" y="1969367"/>
            <a:ext cx="5042263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Городецкая птица воплощает семейное счастье и благополучие, а конь – богатство. Мотивы «петух» или «конь» трактуется как вестник солнца, пожелание счастья, удачи, успеха. Парное изображение «петуха» и «курочки» символизирует семейное благополучие, пожелание семье счастья и множества детей. </a:t>
            </a:r>
          </a:p>
          <a:p>
            <a:r>
              <a:rPr lang="ru-RU" dirty="0" smtClean="0"/>
              <a:t> 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9006" y="0"/>
            <a:ext cx="9313816" cy="66479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</a:rPr>
              <a:t/>
            </a:r>
            <a:b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</a:rPr>
            </a:br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</a:rPr>
              <a:t>Работа режущим инструментом</a:t>
            </a:r>
          </a:p>
          <a:p>
            <a:endParaRPr lang="ru-RU" b="1" dirty="0" smtClean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ru-RU" sz="2400" dirty="0" smtClean="0">
                <a:solidFill>
                  <a:srgbClr val="C00000"/>
                </a:solidFill>
                <a:latin typeface="Times New Roman" panose="02020603050405020304" pitchFamily="18" charset="0"/>
              </a:rPr>
              <a:t>Не размахивай рукой, в которой держишь ножницы.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dirty="0" smtClean="0">
                <a:solidFill>
                  <a:srgbClr val="C00000"/>
                </a:solidFill>
                <a:latin typeface="Times New Roman" panose="02020603050405020304" pitchFamily="18" charset="0"/>
              </a:rPr>
              <a:t>Передавай ножницы кольцами вперед и с сомкнутыми лезвиями.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dirty="0" smtClean="0">
                <a:solidFill>
                  <a:srgbClr val="C00000"/>
                </a:solidFill>
                <a:latin typeface="Times New Roman" panose="02020603050405020304" pitchFamily="18" charset="0"/>
              </a:rPr>
              <a:t>При выполнении раскроя правильно держи ножницы: большой и средний пальцы — в кольцах, указательный поддерживает инструмент сверху кольца.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dirty="0" smtClean="0">
                <a:solidFill>
                  <a:srgbClr val="C00000"/>
                </a:solidFill>
                <a:latin typeface="Times New Roman" panose="02020603050405020304" pitchFamily="18" charset="0"/>
              </a:rPr>
              <a:t>Для хорошего качества раскроя широко раскрывай лезвия ножниц, режь средней частью, плавно закрывай и не смыкай их до конца выполнения разреза.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dirty="0" smtClean="0">
                <a:solidFill>
                  <a:srgbClr val="C00000"/>
                </a:solidFill>
                <a:latin typeface="Times New Roman" panose="02020603050405020304" pitchFamily="18" charset="0"/>
              </a:rPr>
              <a:t>По наружному криволинейному контуру режь против часовой стрелки, поворачивай материал, а не ножницы.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dirty="0" smtClean="0">
                <a:solidFill>
                  <a:srgbClr val="C00000"/>
                </a:solidFill>
                <a:latin typeface="Times New Roman" panose="02020603050405020304" pitchFamily="18" charset="0"/>
              </a:rPr>
              <a:t>Не режь на ходу.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dirty="0" smtClean="0">
                <a:solidFill>
                  <a:srgbClr val="C00000"/>
                </a:solidFill>
                <a:latin typeface="Times New Roman" panose="02020603050405020304" pitchFamily="18" charset="0"/>
              </a:rPr>
              <a:t>Режь сидя, повернувшись вполоборота от товарища, концы ножниц направляй вниз.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dirty="0" smtClean="0">
                <a:solidFill>
                  <a:srgbClr val="C00000"/>
                </a:solidFill>
                <a:latin typeface="Times New Roman" panose="02020603050405020304" pitchFamily="18" charset="0"/>
              </a:rPr>
              <a:t>Закончил работу — ножницы положи сомкнутыми лезвиями от себя.</a:t>
            </a:r>
            <a:endParaRPr lang="ru-RU" sz="2400" dirty="0">
              <a:solidFill>
                <a:srgbClr val="C00000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r="3721" b="1614"/>
          <a:stretch/>
        </p:blipFill>
        <p:spPr>
          <a:xfrm rot="5400000">
            <a:off x="8711785" y="3012029"/>
            <a:ext cx="3703789" cy="283863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3990" t="751" r="6257" b="2841"/>
          <a:stretch/>
        </p:blipFill>
        <p:spPr>
          <a:xfrm rot="10800000">
            <a:off x="768014" y="443859"/>
            <a:ext cx="4193267" cy="6005562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551713" y="757645"/>
            <a:ext cx="5930537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ru-RU" sz="2400" dirty="0" smtClean="0">
                <a:solidFill>
                  <a:srgbClr val="C00000"/>
                </a:solidFill>
                <a:latin typeface="Times New Roman" panose="02020603050405020304" pitchFamily="18" charset="0"/>
              </a:rPr>
              <a:t>Какова форма изделия? 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dirty="0" smtClean="0">
                <a:solidFill>
                  <a:srgbClr val="C00000"/>
                </a:solidFill>
                <a:latin typeface="Times New Roman" panose="02020603050405020304" pitchFamily="18" charset="0"/>
              </a:rPr>
              <a:t>Расскажите об орнаменте, выполненном на доске.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dirty="0" smtClean="0">
                <a:solidFill>
                  <a:srgbClr val="C00000"/>
                </a:solidFill>
                <a:latin typeface="Times New Roman" panose="02020603050405020304" pitchFamily="18" charset="0"/>
              </a:rPr>
              <a:t>Как расположены элементы, т. е. какова композиция ?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dirty="0" smtClean="0">
                <a:solidFill>
                  <a:srgbClr val="C00000"/>
                </a:solidFill>
                <a:latin typeface="Times New Roman" panose="02020603050405020304" pitchFamily="18" charset="0"/>
              </a:rPr>
              <a:t>Какая используется техника для выполнения этой поделки? 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dirty="0" smtClean="0">
                <a:solidFill>
                  <a:srgbClr val="C00000"/>
                </a:solidFill>
                <a:latin typeface="Times New Roman" panose="02020603050405020304" pitchFamily="18" charset="0"/>
              </a:rPr>
              <a:t>Какие материалы вы будете использовать? 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dirty="0" smtClean="0">
                <a:solidFill>
                  <a:srgbClr val="C00000"/>
                </a:solidFill>
                <a:latin typeface="Times New Roman" panose="02020603050405020304" pitchFamily="18" charset="0"/>
              </a:rPr>
              <a:t>Как можно применить эту поделку?</a:t>
            </a:r>
            <a:endParaRPr lang="ru-RU" sz="24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3990" t="751" r="6257" b="2841"/>
          <a:stretch/>
        </p:blipFill>
        <p:spPr>
          <a:xfrm rot="10800000">
            <a:off x="280363" y="729000"/>
            <a:ext cx="3770444" cy="5400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811486" y="707461"/>
            <a:ext cx="6096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sz="2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Важной особенностью городецкой росписи было наличие своеобразных видов цветов — розана и купавки. У розана сердцевина в центре, а у купавки смещена.</a:t>
            </a:r>
            <a:endParaRPr lang="ru-RU" sz="24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151120" y="2543966"/>
            <a:ext cx="6096000" cy="3416320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МИР ГОРОДЕЦКИХ ПТИЦ</a:t>
            </a:r>
            <a:r>
              <a:rPr lang="ru-RU" sz="2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так же богат и неисчерпаем, как и мир городецких цветов. Здесь есть и горделивые черные петухи с огненными гребнями и хлопотливые "курочки Рябы", черные скворцы и белые лебеди, величавые павушки, чинно выступающие среди цветов и трав, и еще великое множество необычных, сказочных птиц.</a:t>
            </a:r>
            <a:endParaRPr lang="ru-RU" sz="24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364</TotalTime>
  <Words>263</Words>
  <Application>Microsoft Office PowerPoint</Application>
  <PresentationFormat>Произвольный</PresentationFormat>
  <Paragraphs>61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Трек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Image&amp;Matros ®</dc:creator>
  <cp:lastModifiedBy>User</cp:lastModifiedBy>
  <cp:revision>41</cp:revision>
  <dcterms:created xsi:type="dcterms:W3CDTF">2014-07-07T17:09:06Z</dcterms:created>
  <dcterms:modified xsi:type="dcterms:W3CDTF">2020-11-23T17:55:35Z</dcterms:modified>
</cp:coreProperties>
</file>