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1" r:id="rId13"/>
    <p:sldId id="270" r:id="rId14"/>
    <p:sldId id="272" r:id="rId15"/>
    <p:sldId id="267" r:id="rId16"/>
    <p:sldId id="273" r:id="rId17"/>
    <p:sldId id="275" r:id="rId18"/>
    <p:sldId id="274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3" r:id="rId56"/>
    <p:sldId id="314" r:id="rId57"/>
    <p:sldId id="315" r:id="rId58"/>
    <p:sldId id="316" r:id="rId59"/>
    <p:sldId id="317" r:id="rId60"/>
    <p:sldId id="318" r:id="rId61"/>
    <p:sldId id="319" r:id="rId62"/>
    <p:sldId id="320" r:id="rId6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B8B"/>
    <a:srgbClr val="B07BD7"/>
    <a:srgbClr val="00823B"/>
    <a:srgbClr val="0EC453"/>
    <a:srgbClr val="71FFB1"/>
    <a:srgbClr val="71C2FF"/>
    <a:srgbClr val="266678"/>
    <a:srgbClr val="A7D6E3"/>
    <a:srgbClr val="87C7D9"/>
    <a:srgbClr val="8A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53E1C0-5740-4777-93FE-E8241F8686F2}" type="doc">
      <dgm:prSet loTypeId="urn:microsoft.com/office/officeart/2005/8/layout/arrow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3906CBA-666A-4952-B1C5-EC65A8CA09B1}">
      <dgm:prSet phldrT="[Текст]"/>
      <dgm:spPr/>
      <dgm:t>
        <a:bodyPr/>
        <a:lstStyle/>
        <a:p>
          <a:r>
            <a:rPr lang="ru-RU" dirty="0" smtClean="0"/>
            <a:t>Истинная</a:t>
          </a:r>
          <a:endParaRPr lang="ru-RU" dirty="0"/>
        </a:p>
      </dgm:t>
    </dgm:pt>
    <dgm:pt modelId="{E4C8361A-6C0C-4A38-AB6F-328F448050CE}" type="parTrans" cxnId="{80805C04-2F08-4398-B11E-D81363B1B47C}">
      <dgm:prSet/>
      <dgm:spPr/>
      <dgm:t>
        <a:bodyPr/>
        <a:lstStyle/>
        <a:p>
          <a:endParaRPr lang="ru-RU"/>
        </a:p>
      </dgm:t>
    </dgm:pt>
    <dgm:pt modelId="{593CFB5F-DD1A-4457-AA7F-66903B87A53C}" type="sibTrans" cxnId="{80805C04-2F08-4398-B11E-D81363B1B47C}">
      <dgm:prSet/>
      <dgm:spPr/>
      <dgm:t>
        <a:bodyPr/>
        <a:lstStyle/>
        <a:p>
          <a:endParaRPr lang="ru-RU"/>
        </a:p>
      </dgm:t>
    </dgm:pt>
    <dgm:pt modelId="{7A763B54-193B-4481-A4C7-2A7222A1DA83}">
      <dgm:prSet phldrT="[Текст]"/>
      <dgm:spPr/>
      <dgm:t>
        <a:bodyPr/>
        <a:lstStyle/>
        <a:p>
          <a:r>
            <a:rPr lang="ru-RU" dirty="0" smtClean="0"/>
            <a:t>Ложная</a:t>
          </a:r>
          <a:endParaRPr lang="ru-RU" dirty="0"/>
        </a:p>
      </dgm:t>
    </dgm:pt>
    <dgm:pt modelId="{B669DFF4-EEB7-4D61-8FF9-F9E3E51A8B08}" type="parTrans" cxnId="{EEAA8917-BF9A-49E4-9FB7-F5FB4127F00B}">
      <dgm:prSet/>
      <dgm:spPr/>
      <dgm:t>
        <a:bodyPr/>
        <a:lstStyle/>
        <a:p>
          <a:endParaRPr lang="ru-RU"/>
        </a:p>
      </dgm:t>
    </dgm:pt>
    <dgm:pt modelId="{4411FB65-3E4F-4182-B601-AD1330058F2A}" type="sibTrans" cxnId="{EEAA8917-BF9A-49E4-9FB7-F5FB4127F00B}">
      <dgm:prSet/>
      <dgm:spPr/>
      <dgm:t>
        <a:bodyPr/>
        <a:lstStyle/>
        <a:p>
          <a:endParaRPr lang="ru-RU"/>
        </a:p>
      </dgm:t>
    </dgm:pt>
    <dgm:pt modelId="{7FD505FE-A1F4-41AF-99B6-AD0A5A911049}" type="pres">
      <dgm:prSet presAssocID="{4053E1C0-5740-4777-93FE-E8241F8686F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43EA5D-D318-4D51-A0A6-60AD573CE801}" type="pres">
      <dgm:prSet presAssocID="{E3906CBA-666A-4952-B1C5-EC65A8CA09B1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06F85C-2549-4253-8260-B235534659C1}" type="pres">
      <dgm:prSet presAssocID="{7A763B54-193B-4481-A4C7-2A7222A1DA83}" presName="arrow" presStyleLbl="node1" presStyleIdx="1" presStyleCnt="2" custScaleY="1000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805C04-2F08-4398-B11E-D81363B1B47C}" srcId="{4053E1C0-5740-4777-93FE-E8241F8686F2}" destId="{E3906CBA-666A-4952-B1C5-EC65A8CA09B1}" srcOrd="0" destOrd="0" parTransId="{E4C8361A-6C0C-4A38-AB6F-328F448050CE}" sibTransId="{593CFB5F-DD1A-4457-AA7F-66903B87A53C}"/>
    <dgm:cxn modelId="{EEAA8917-BF9A-49E4-9FB7-F5FB4127F00B}" srcId="{4053E1C0-5740-4777-93FE-E8241F8686F2}" destId="{7A763B54-193B-4481-A4C7-2A7222A1DA83}" srcOrd="1" destOrd="0" parTransId="{B669DFF4-EEB7-4D61-8FF9-F9E3E51A8B08}" sibTransId="{4411FB65-3E4F-4182-B601-AD1330058F2A}"/>
    <dgm:cxn modelId="{A63B6496-B1D9-40AA-A0CC-D3ABAE8A8727}" type="presOf" srcId="{7A763B54-193B-4481-A4C7-2A7222A1DA83}" destId="{F506F85C-2549-4253-8260-B235534659C1}" srcOrd="0" destOrd="0" presId="urn:microsoft.com/office/officeart/2005/8/layout/arrow5"/>
    <dgm:cxn modelId="{1E835784-2249-4961-A3A9-C53D9D9064AF}" type="presOf" srcId="{4053E1C0-5740-4777-93FE-E8241F8686F2}" destId="{7FD505FE-A1F4-41AF-99B6-AD0A5A911049}" srcOrd="0" destOrd="0" presId="urn:microsoft.com/office/officeart/2005/8/layout/arrow5"/>
    <dgm:cxn modelId="{2B7C37AE-04D2-41AA-A13F-FACE412FA28D}" type="presOf" srcId="{E3906CBA-666A-4952-B1C5-EC65A8CA09B1}" destId="{2643EA5D-D318-4D51-A0A6-60AD573CE801}" srcOrd="0" destOrd="0" presId="urn:microsoft.com/office/officeart/2005/8/layout/arrow5"/>
    <dgm:cxn modelId="{E35560B7-5CBD-47B4-BFC7-EBAAD9852312}" type="presParOf" srcId="{7FD505FE-A1F4-41AF-99B6-AD0A5A911049}" destId="{2643EA5D-D318-4D51-A0A6-60AD573CE801}" srcOrd="0" destOrd="0" presId="urn:microsoft.com/office/officeart/2005/8/layout/arrow5"/>
    <dgm:cxn modelId="{E533CDB4-9117-42E7-A77B-4D9E5BDA8FB8}" type="presParOf" srcId="{7FD505FE-A1F4-41AF-99B6-AD0A5A911049}" destId="{F506F85C-2549-4253-8260-B235534659C1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643EA5D-D318-4D51-A0A6-60AD573CE801}">
      <dsp:nvSpPr>
        <dsp:cNvPr id="0" name=""/>
        <dsp:cNvSpPr/>
      </dsp:nvSpPr>
      <dsp:spPr>
        <a:xfrm rot="16200000">
          <a:off x="1640" y="1308"/>
          <a:ext cx="1354705" cy="1354705"/>
        </a:xfrm>
        <a:prstGeom prst="downArrow">
          <a:avLst>
            <a:gd name="adj1" fmla="val 50000"/>
            <a:gd name="adj2" fmla="val 3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Истинная</a:t>
          </a:r>
          <a:endParaRPr lang="ru-RU" sz="1700" kern="1200" dirty="0"/>
        </a:p>
      </dsp:txBody>
      <dsp:txXfrm rot="16200000">
        <a:off x="1640" y="1308"/>
        <a:ext cx="1354705" cy="1354705"/>
      </dsp:txXfrm>
    </dsp:sp>
    <dsp:sp modelId="{F506F85C-2549-4253-8260-B235534659C1}">
      <dsp:nvSpPr>
        <dsp:cNvPr id="0" name=""/>
        <dsp:cNvSpPr/>
      </dsp:nvSpPr>
      <dsp:spPr>
        <a:xfrm rot="5400000">
          <a:off x="3715751" y="976"/>
          <a:ext cx="1354705" cy="1355369"/>
        </a:xfrm>
        <a:prstGeom prst="downArrow">
          <a:avLst>
            <a:gd name="adj1" fmla="val 50000"/>
            <a:gd name="adj2" fmla="val 35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Ложная</a:t>
          </a:r>
          <a:endParaRPr lang="ru-RU" sz="1700" kern="1200" dirty="0"/>
        </a:p>
      </dsp:txBody>
      <dsp:txXfrm rot="5400000">
        <a:off x="3715751" y="976"/>
        <a:ext cx="1354705" cy="13553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23.11.2020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6611779"/>
            <a:ext cx="14494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kern="12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stral" pitchFamily="66" charset="0"/>
                <a:ea typeface="+mn-ea"/>
                <a:cs typeface="+mn-cs"/>
              </a:rPr>
              <a:t>© Фокина Лидия Петровна </a:t>
            </a:r>
            <a:endParaRPr lang="ru-RU" sz="1000" kern="1200" dirty="0">
              <a:solidFill>
                <a:schemeClr val="accent4">
                  <a:lumMod val="20000"/>
                  <a:lumOff val="80000"/>
                </a:schemeClr>
              </a:solidFill>
              <a:latin typeface="Mistral" pitchFamily="66" charset="0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857224" y="214290"/>
            <a:ext cx="8072494" cy="6429420"/>
          </a:xfrm>
          <a:prstGeom prst="rect">
            <a:avLst/>
          </a:prstGeom>
          <a:solidFill>
            <a:schemeClr val="bg1"/>
          </a:solidFill>
          <a:ln w="38100" cap="rnd">
            <a:solidFill>
              <a:schemeClr val="bg1">
                <a:lumMod val="65000"/>
              </a:schemeClr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357158" y="1000108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10" name="Овал 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 userDrawn="1"/>
        </p:nvGrpSpPr>
        <p:grpSpPr>
          <a:xfrm>
            <a:off x="357158" y="1658925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16" name="Овал 1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 userDrawn="1"/>
        </p:nvGrpSpPr>
        <p:grpSpPr>
          <a:xfrm>
            <a:off x="357158" y="2317742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22" name="Овал 2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 userDrawn="1"/>
        </p:nvGrpSpPr>
        <p:grpSpPr>
          <a:xfrm>
            <a:off x="357158" y="2976559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28" name="Овал 2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/>
          <p:cNvGrpSpPr/>
          <p:nvPr userDrawn="1"/>
        </p:nvGrpSpPr>
        <p:grpSpPr>
          <a:xfrm>
            <a:off x="357158" y="3635376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34" name="Овал 33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 userDrawn="1"/>
        </p:nvGrpSpPr>
        <p:grpSpPr>
          <a:xfrm>
            <a:off x="357158" y="4294193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40" name="Овал 3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5" name="Группа 44"/>
          <p:cNvGrpSpPr/>
          <p:nvPr userDrawn="1"/>
        </p:nvGrpSpPr>
        <p:grpSpPr>
          <a:xfrm>
            <a:off x="357158" y="4953010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46" name="Овал 4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 userDrawn="1"/>
        </p:nvGrpSpPr>
        <p:grpSpPr>
          <a:xfrm>
            <a:off x="357158" y="6270645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52" name="Овал 5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 userDrawn="1"/>
        </p:nvGrpSpPr>
        <p:grpSpPr>
          <a:xfrm>
            <a:off x="357158" y="5611827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58" name="Овал 5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4" name="Группа 63"/>
          <p:cNvGrpSpPr/>
          <p:nvPr userDrawn="1"/>
        </p:nvGrpSpPr>
        <p:grpSpPr>
          <a:xfrm>
            <a:off x="357158" y="341291"/>
            <a:ext cx="928662" cy="214314"/>
            <a:chOff x="2714612" y="3143248"/>
            <a:chExt cx="2857520" cy="928694"/>
          </a:xfrm>
          <a:solidFill>
            <a:srgbClr val="00823B"/>
          </a:solidFill>
        </p:grpSpPr>
        <p:sp>
          <p:nvSpPr>
            <p:cNvPr id="65" name="Овал 64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useum.ru/gmii" TargetMode="External"/><Relationship Id="rId13" Type="http://schemas.openxmlformats.org/officeDocument/2006/relationships/hyperlink" Target="http://www/" TargetMode="External"/><Relationship Id="rId3" Type="http://schemas.openxmlformats.org/officeDocument/2006/relationships/hyperlink" Target="http://www.klassika.ru/" TargetMode="External"/><Relationship Id="rId7" Type="http://schemas.openxmlformats.org/officeDocument/2006/relationships/hyperlink" Target="http://www.tretyakov.ru/" TargetMode="External"/><Relationship Id="rId12" Type="http://schemas.openxmlformats.org/officeDocument/2006/relationships/hyperlink" Target="http://preschool.rin.ru/" TargetMode="External"/><Relationship Id="rId2" Type="http://schemas.openxmlformats.org/officeDocument/2006/relationships/hyperlink" Target="http://www.baby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npbu.iip.net/" TargetMode="External"/><Relationship Id="rId11" Type="http://schemas.openxmlformats.org/officeDocument/2006/relationships/hyperlink" Target="http://www.solnyshko.ee/" TargetMode="External"/><Relationship Id="rId5" Type="http://schemas.openxmlformats.org/officeDocument/2006/relationships/hyperlink" Target="http://biblio.narod.ru/gyrnal/vek/sod_vse_tabl.htm" TargetMode="External"/><Relationship Id="rId10" Type="http://schemas.openxmlformats.org/officeDocument/2006/relationships/hyperlink" Target="http://www.childrenrest.spb.ru/" TargetMode="External"/><Relationship Id="rId4" Type="http://schemas.openxmlformats.org/officeDocument/2006/relationships/hyperlink" Target="http://www.bukva.ru/" TargetMode="External"/><Relationship Id="rId9" Type="http://schemas.openxmlformats.org/officeDocument/2006/relationships/hyperlink" Target="http://www.rusmuseum.ru/" TargetMode="Externa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ncyclopedia.ru/" TargetMode="External"/><Relationship Id="rId3" Type="http://schemas.openxmlformats.org/officeDocument/2006/relationships/hyperlink" Target="http://www.fw.ru/" TargetMode="External"/><Relationship Id="rId7" Type="http://schemas.openxmlformats.org/officeDocument/2006/relationships/hyperlink" Target="http://www.informika.ru/text/goscom" TargetMode="External"/><Relationship Id="rId2" Type="http://schemas.openxmlformats.org/officeDocument/2006/relationships/hyperlink" Target="http://www.inter-pedagogika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uma.gov.ru/" TargetMode="External"/><Relationship Id="rId5" Type="http://schemas.openxmlformats.org/officeDocument/2006/relationships/hyperlink" Target="http://www/" TargetMode="External"/><Relationship Id="rId4" Type="http://schemas.openxmlformats.org/officeDocument/2006/relationships/hyperlink" Target="http://www.rsl.ru_resl.htm/" TargetMode="External"/><Relationship Id="rId9" Type="http://schemas.openxmlformats.org/officeDocument/2006/relationships/hyperlink" Target="http://www.math.rsu.ru/orfey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7ya.ru/" TargetMode="External"/><Relationship Id="rId3" Type="http://schemas.openxmlformats.org/officeDocument/2006/relationships/hyperlink" Target="http://www.sciteclibrary.com/family" TargetMode="External"/><Relationship Id="rId7" Type="http://schemas.openxmlformats.org/officeDocument/2006/relationships/hyperlink" Target="http://www/" TargetMode="External"/><Relationship Id="rId2" Type="http://schemas.openxmlformats.org/officeDocument/2006/relationships/hyperlink" Target="http://www.alenkin.narod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odsobr.narod.ru/" TargetMode="External"/><Relationship Id="rId5" Type="http://schemas.openxmlformats.org/officeDocument/2006/relationships/hyperlink" Target="http://psycho.lgg.ru/" TargetMode="External"/><Relationship Id="rId10" Type="http://schemas.openxmlformats.org/officeDocument/2006/relationships/hyperlink" Target="http://kids.genebee.msu.su/" TargetMode="External"/><Relationship Id="rId4" Type="http://schemas.openxmlformats.org/officeDocument/2006/relationships/hyperlink" Target="http://mama.ru/sonya/id.htm" TargetMode="External"/><Relationship Id="rId9" Type="http://schemas.openxmlformats.org/officeDocument/2006/relationships/hyperlink" Target="http://www.rozmisel.irk.ru/children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rot="10800000" flipV="1">
            <a:off x="1979712" y="5517232"/>
            <a:ext cx="5322787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rgbClr val="00B050"/>
                </a:solidFill>
                <a:latin typeface="Monotype Corsiva" pitchFamily="66" charset="0"/>
              </a:rPr>
              <a:t>Автор </a:t>
            </a:r>
            <a:r>
              <a:rPr lang="ru-RU" sz="2000" b="1" i="1" dirty="0" smtClean="0">
                <a:solidFill>
                  <a:srgbClr val="00B050"/>
                </a:solidFill>
                <a:latin typeface="Monotype Corsiva" pitchFamily="66" charset="0"/>
              </a:rPr>
              <a:t>:</a:t>
            </a:r>
            <a:r>
              <a:rPr lang="ru-RU" sz="2000" b="1" i="1" dirty="0" smtClean="0">
                <a:solidFill>
                  <a:srgbClr val="00B050"/>
                </a:solidFill>
                <a:latin typeface="Monotype Corsiva" pitchFamily="66" charset="0"/>
              </a:rPr>
              <a:t>Володина Т.Ю.</a:t>
            </a:r>
            <a:r>
              <a:rPr lang="ru-RU" sz="2000" b="1" i="1" dirty="0" smtClean="0">
                <a:solidFill>
                  <a:srgbClr val="00B050"/>
                </a:solidFill>
                <a:latin typeface="Monotype Corsiva" pitchFamily="66" charset="0"/>
              </a:rPr>
              <a:t>  </a:t>
            </a:r>
            <a:endParaRPr lang="ru-RU" sz="2000" b="1" i="1" dirty="0">
              <a:solidFill>
                <a:srgbClr val="00B050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571604" y="1357298"/>
            <a:ext cx="6858048" cy="175432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Информирование и просвещение родителей: методики и технологии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01122" cy="5715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000" i="1" dirty="0" smtClean="0"/>
              <a:t>Критерии оценки качества взаимодействия родителей и педагогов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в проблемном поле воспитания дошкольника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1" y="785796"/>
          <a:ext cx="8643999" cy="600681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81333"/>
                <a:gridCol w="2881333"/>
                <a:gridCol w="2881333"/>
              </a:tblGrid>
              <a:tr h="167656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/>
                        <a:t>Ценностное отношение друг к другу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/>
                        <a:t>Информированность  сторон  об  особенностях  развития систем (семейной и общественной)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/>
                        <a:t>Включенность в совместную деятельность</a:t>
                      </a:r>
                      <a:endParaRPr lang="ru-RU" sz="1600" dirty="0"/>
                    </a:p>
                  </a:txBody>
                  <a:tcPr/>
                </a:tc>
              </a:tr>
              <a:tr h="135913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/>
                        <a:t>открытость  к взаимодействию  через развитие  демократического  климата  в детском саду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/>
                        <a:t>о развитии систем, трудностях   и перспективах  диалога мира детства  и  мира  взрослости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/>
                        <a:t>совместное выявление специалистами и родителями достижений и трудностей в семейном и общественном воспитании ребенка</a:t>
                      </a:r>
                      <a:endParaRPr lang="ru-RU" sz="1600" dirty="0"/>
                    </a:p>
                  </a:txBody>
                  <a:tcPr/>
                </a:tc>
              </a:tr>
              <a:tr h="1106270">
                <a:tc>
                  <a:txBody>
                    <a:bodyPr/>
                    <a:lstStyle/>
                    <a:p>
                      <a:r>
                        <a:rPr kumimoji="0" lang="ru-RU" sz="1600" kern="1200" dirty="0" smtClean="0"/>
                        <a:t>согласие, толерантность</a:t>
                      </a:r>
                    </a:p>
                    <a:p>
                      <a:r>
                        <a:rPr kumimoji="0" lang="ru-RU" sz="1600" kern="1200" dirty="0" smtClean="0"/>
                        <a:t>(терпимость, принятие культурных отличий)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/>
                        <a:t>о  достижениях  систем в воспитании дошкольников 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/>
                        <a:t>совместная  проектная деятельность  в  контексте актуальных проблем воспитания детей и взрослых</a:t>
                      </a:r>
                      <a:endParaRPr lang="ru-RU" sz="1600" dirty="0"/>
                    </a:p>
                  </a:txBody>
                  <a:tcPr/>
                </a:tc>
              </a:tr>
              <a:tr h="1864855"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/>
                        <a:t>принятие </a:t>
                      </a:r>
                      <a:r>
                        <a:rPr kumimoji="0" lang="ru-RU" sz="1600" kern="1200" dirty="0" err="1" smtClean="0"/>
                        <a:t>самоценности</a:t>
                      </a:r>
                      <a:r>
                        <a:rPr kumimoji="0" lang="ru-RU" sz="1600" kern="1200" dirty="0" smtClean="0"/>
                        <a:t> субъектов взаимодействия (детей и взрослых)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/>
                        <a:t>об  услугах, оказываемых  в  детском саду и о  возможности оказания услуги детскому саду семьей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/>
                        <a:t>совместное  создание плана  деятельности   с  прогнозируемыми результатами  для каждого  субъекта (ребенка, родителя, педагога) и  его  реализация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1357290" y="285728"/>
            <a:ext cx="7358114" cy="618822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2800" dirty="0" smtClean="0">
                <a:latin typeface="Georgia" pitchFamily="18" charset="0"/>
              </a:rPr>
              <a:t>Быть вместе (семье и детскому саду):</a:t>
            </a:r>
          </a:p>
          <a:p>
            <a:pPr algn="ctr">
              <a:buNone/>
            </a:pPr>
            <a:endParaRPr lang="ru-RU" sz="2800" dirty="0" smtClean="0">
              <a:latin typeface="Georgia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latin typeface="Georgia" pitchFamily="18" charset="0"/>
              </a:rPr>
              <a:t>быть нацеленными на общий результат (культурное </a:t>
            </a:r>
            <a:r>
              <a:rPr lang="ru-RU" sz="2400" i="1" dirty="0" err="1" smtClean="0">
                <a:latin typeface="Georgia" pitchFamily="18" charset="0"/>
              </a:rPr>
              <a:t>со-развитие</a:t>
            </a:r>
            <a:r>
              <a:rPr lang="ru-RU" sz="2400" i="1" dirty="0" smtClean="0">
                <a:latin typeface="Georgia" pitchFamily="18" charset="0"/>
              </a:rPr>
              <a:t>),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latin typeface="Georgia" pitchFamily="18" charset="0"/>
              </a:rPr>
              <a:t>поддерживать друг друга в решении возникающих проблем,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err="1" smtClean="0">
                <a:latin typeface="Georgia" pitchFamily="18" charset="0"/>
              </a:rPr>
              <a:t>взаимозаменять</a:t>
            </a:r>
            <a:r>
              <a:rPr lang="ru-RU" sz="2400" i="1" dirty="0" smtClean="0">
                <a:latin typeface="Georgia" pitchFamily="18" charset="0"/>
              </a:rPr>
              <a:t> и дополнять друг друга,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i="1" dirty="0" smtClean="0">
                <a:latin typeface="Georgia" pitchFamily="18" charset="0"/>
              </a:rPr>
              <a:t>создавать атмосферу бодрого оптимизма и благожелательный климат: условия, позволяющие преодолеть существующие барьеры в отношениях, выступающие препятствием в развитии ребенка и взрослого.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785794"/>
            <a:ext cx="7329510" cy="5340369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4000" i="1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Информирование</a:t>
            </a:r>
          </a:p>
          <a:p>
            <a:pPr algn="ctr">
              <a:buNone/>
            </a:pPr>
            <a:endParaRPr lang="ru-RU" sz="4000" i="1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5" name="Рисунок 4" descr="13423653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1714488"/>
            <a:ext cx="4476763" cy="4476763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428604"/>
            <a:ext cx="7186634" cy="6000792"/>
          </a:xfrm>
        </p:spPr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0EC453"/>
                </a:solidFill>
                <a:latin typeface="Georgia" pitchFamily="18" charset="0"/>
              </a:rPr>
              <a:t>Информация</a:t>
            </a:r>
            <a:r>
              <a:rPr lang="ru-RU" sz="2400" dirty="0" smtClean="0">
                <a:latin typeface="Georgia" pitchFamily="18" charset="0"/>
              </a:rPr>
              <a:t> (</a:t>
            </a:r>
            <a:r>
              <a:rPr lang="ru-RU" sz="2400" dirty="0" err="1" smtClean="0">
                <a:latin typeface="Georgia" pitchFamily="18" charset="0"/>
              </a:rPr>
              <a:t>Information</a:t>
            </a:r>
            <a:r>
              <a:rPr lang="ru-RU" sz="2400" dirty="0" smtClean="0">
                <a:latin typeface="Georgia" pitchFamily="18" charset="0"/>
              </a:rPr>
              <a:t>) - это сведения о чем-либо…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0EC453"/>
                </a:solidFill>
                <a:latin typeface="Georgia" pitchFamily="18" charset="0"/>
              </a:rPr>
              <a:t>Информация</a:t>
            </a:r>
            <a:r>
              <a:rPr lang="ru-RU" sz="2400" dirty="0" smtClean="0">
                <a:latin typeface="Georgia" pitchFamily="18" charset="0"/>
              </a:rPr>
              <a:t> - это любые сведения, принимаемые и передаваемые, сохраняемые различными источниками. </a:t>
            </a:r>
          </a:p>
          <a:p>
            <a:pPr algn="just">
              <a:buNone/>
            </a:pPr>
            <a:endParaRPr lang="ru-RU" sz="2400" dirty="0" smtClean="0">
              <a:latin typeface="Georgia" pitchFamily="18" charset="0"/>
            </a:endParaRPr>
          </a:p>
          <a:p>
            <a:pPr algn="just">
              <a:buNone/>
            </a:pPr>
            <a:r>
              <a:rPr lang="ru-RU" sz="2400" b="1" i="1" dirty="0" smtClean="0">
                <a:solidFill>
                  <a:srgbClr val="0EC453"/>
                </a:solidFill>
                <a:latin typeface="Georgia" pitchFamily="18" charset="0"/>
              </a:rPr>
              <a:t>Информация</a:t>
            </a:r>
            <a:r>
              <a:rPr lang="ru-RU" sz="2400" dirty="0" smtClean="0">
                <a:latin typeface="Georgia" pitchFamily="18" charset="0"/>
              </a:rPr>
              <a:t> - это вся совокупность сведений об окружающем нас мире, о всевозможных протекающих в нем процессах, которые могут быть восприняты живыми организмами, электронными машинами и другими информационными системами.</a:t>
            </a:r>
          </a:p>
          <a:p>
            <a:pPr algn="just">
              <a:buNone/>
            </a:pPr>
            <a:endParaRPr lang="ru-RU" sz="2400" dirty="0" smtClean="0">
              <a:latin typeface="Georgia" pitchFamily="18" charset="0"/>
            </a:endParaRPr>
          </a:p>
          <a:p>
            <a:pPr algn="just">
              <a:buNone/>
            </a:pPr>
            <a:r>
              <a:rPr lang="ru-RU" sz="2400" b="1" i="1" dirty="0" smtClean="0">
                <a:solidFill>
                  <a:srgbClr val="0EC453"/>
                </a:solidFill>
                <a:latin typeface="Georgia" pitchFamily="18" charset="0"/>
              </a:rPr>
              <a:t>Информация</a:t>
            </a:r>
            <a:r>
              <a:rPr lang="ru-RU" sz="2400" dirty="0" smtClean="0">
                <a:latin typeface="Georgia" pitchFamily="18" charset="0"/>
              </a:rPr>
              <a:t> - это все то, чем могут быть дополнены наши знания и предположения.</a:t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endParaRPr lang="ru-RU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65403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B0F0"/>
                </a:solidFill>
                <a:latin typeface="Georgia" pitchFamily="18" charset="0"/>
              </a:rPr>
              <a:t>Классификация информации</a:t>
            </a:r>
            <a:br>
              <a:rPr lang="ru-RU" sz="2800" b="1" dirty="0" smtClean="0">
                <a:solidFill>
                  <a:srgbClr val="00B0F0"/>
                </a:solidFill>
                <a:latin typeface="Georgia" pitchFamily="18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785794"/>
            <a:ext cx="7186634" cy="5643602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Georgia" pitchFamily="18" charset="0"/>
              </a:rPr>
              <a:t>Информацию можно разделить на виды по разным критериям:</a:t>
            </a:r>
          </a:p>
          <a:p>
            <a:pPr>
              <a:buNone/>
            </a:pPr>
            <a:r>
              <a:rPr lang="ru-RU" sz="2000" i="1" dirty="0" smtClean="0">
                <a:solidFill>
                  <a:srgbClr val="00B0F0"/>
                </a:solidFill>
                <a:latin typeface="Georgia" pitchFamily="18" charset="0"/>
              </a:rPr>
              <a:t>По истинности:</a:t>
            </a:r>
          </a:p>
          <a:p>
            <a:pPr>
              <a:buNone/>
            </a:pPr>
            <a:endParaRPr lang="ru-RU" sz="20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Georgia" pitchFamily="18" charset="0"/>
              </a:rPr>
              <a:t> </a:t>
            </a:r>
          </a:p>
          <a:p>
            <a:pPr>
              <a:buNone/>
            </a:pPr>
            <a:endParaRPr lang="ru-RU" sz="2000" dirty="0" smtClean="0">
              <a:latin typeface="Georgia" pitchFamily="18" charset="0"/>
            </a:endParaRPr>
          </a:p>
          <a:p>
            <a:pPr>
              <a:buNone/>
            </a:pPr>
            <a:endParaRPr lang="ru-RU" sz="2000" dirty="0" smtClean="0">
              <a:latin typeface="Georgia" pitchFamily="18" charset="0"/>
            </a:endParaRPr>
          </a:p>
          <a:p>
            <a:pPr>
              <a:buNone/>
            </a:pPr>
            <a:r>
              <a:rPr lang="ru-RU" sz="2000" i="1" dirty="0" smtClean="0">
                <a:solidFill>
                  <a:srgbClr val="00B0F0"/>
                </a:solidFill>
                <a:latin typeface="Georgia" pitchFamily="18" charset="0"/>
              </a:rPr>
              <a:t>По способу восприятия: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Georgia" pitchFamily="18" charset="0"/>
              </a:rPr>
              <a:t>визуальная — воспринимается органами зрения;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err="1" smtClean="0">
                <a:latin typeface="Georgia" pitchFamily="18" charset="0"/>
              </a:rPr>
              <a:t>аудиальная</a:t>
            </a:r>
            <a:r>
              <a:rPr lang="ru-RU" sz="2000" dirty="0" smtClean="0">
                <a:latin typeface="Georgia" pitchFamily="18" charset="0"/>
              </a:rPr>
              <a:t> — воспринимается органами слуха;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Georgia" pitchFamily="18" charset="0"/>
              </a:rPr>
              <a:t>тактильная — воспринимается тактильными рецепторами;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Georgia" pitchFamily="18" charset="0"/>
              </a:rPr>
              <a:t>обонятельная — воспринимается обонятельными рецепторами;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Georgia" pitchFamily="18" charset="0"/>
              </a:rPr>
              <a:t>вкусовая — воспринимаемая вкусовыми рецепторами.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endParaRPr lang="ru-RU" sz="2000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2786050" y="1785926"/>
          <a:ext cx="5072098" cy="1357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428604"/>
            <a:ext cx="7186634" cy="569755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2800" dirty="0" smtClean="0">
                <a:latin typeface="Georgia" pitchFamily="18" charset="0"/>
              </a:rPr>
              <a:t>По форме представления: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B0F0"/>
                </a:solidFill>
                <a:latin typeface="Georgia" pitchFamily="18" charset="0"/>
              </a:rPr>
              <a:t>текстовая</a:t>
            </a:r>
            <a:r>
              <a:rPr lang="ru-RU" sz="2800" dirty="0" smtClean="0">
                <a:latin typeface="Georgia" pitchFamily="18" charset="0"/>
              </a:rPr>
              <a:t> — передаваемая в виде символов, предназначенных обозначать лексемы языка;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B0F0"/>
                </a:solidFill>
                <a:latin typeface="Georgia" pitchFamily="18" charset="0"/>
              </a:rPr>
              <a:t>числовая</a:t>
            </a:r>
            <a:r>
              <a:rPr lang="ru-RU" sz="2800" dirty="0" smtClean="0">
                <a:latin typeface="Georgia" pitchFamily="18" charset="0"/>
              </a:rPr>
              <a:t> — в виде цифр и знаков, обозначающих математические действия;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B0F0"/>
                </a:solidFill>
                <a:latin typeface="Georgia" pitchFamily="18" charset="0"/>
              </a:rPr>
              <a:t>графическая</a:t>
            </a:r>
            <a:r>
              <a:rPr lang="ru-RU" sz="2800" dirty="0" smtClean="0">
                <a:latin typeface="Georgia" pitchFamily="18" charset="0"/>
              </a:rPr>
              <a:t> — в виде изображений, предметов, графиков;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rgbClr val="00B0F0"/>
                </a:solidFill>
                <a:latin typeface="Georgia" pitchFamily="18" charset="0"/>
              </a:rPr>
              <a:t>звуковая </a:t>
            </a:r>
            <a:r>
              <a:rPr lang="ru-RU" sz="2800" dirty="0" smtClean="0">
                <a:latin typeface="Georgia" pitchFamily="18" charset="0"/>
              </a:rPr>
              <a:t>— устная или в виде записи передача  </a:t>
            </a:r>
            <a:r>
              <a:rPr lang="ru-RU" sz="2800" dirty="0" err="1" smtClean="0">
                <a:latin typeface="Georgia" pitchFamily="18" charset="0"/>
              </a:rPr>
              <a:t>аудиальным</a:t>
            </a:r>
            <a:r>
              <a:rPr lang="ru-RU" sz="2800" dirty="0" smtClean="0">
                <a:latin typeface="Georgia" pitchFamily="18" charset="0"/>
              </a:rPr>
              <a:t> путём.</a:t>
            </a:r>
          </a:p>
          <a:p>
            <a:pPr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</a:t>
            </a:r>
            <a:endParaRPr lang="ru-RU" sz="1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571480"/>
            <a:ext cx="7186634" cy="5554683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Georgia" pitchFamily="18" charset="0"/>
              </a:rPr>
              <a:t>По назначению: </a:t>
            </a:r>
          </a:p>
          <a:p>
            <a:pPr>
              <a:buNone/>
            </a:pPr>
            <a:endParaRPr lang="ru-RU" sz="2000" dirty="0" smtClean="0">
              <a:latin typeface="Georgia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00823B"/>
                </a:solidFill>
                <a:latin typeface="Georgia" pitchFamily="18" charset="0"/>
              </a:rPr>
              <a:t>массовая</a:t>
            </a:r>
            <a:r>
              <a:rPr lang="ru-RU" sz="2000" dirty="0" smtClean="0">
                <a:latin typeface="Georgia" pitchFamily="18" charset="0"/>
              </a:rPr>
              <a:t> — содержит тривиальные сведения и оперирует набором понятий, понятным большей части социума;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00823B"/>
                </a:solidFill>
                <a:latin typeface="Georgia" pitchFamily="18" charset="0"/>
              </a:rPr>
              <a:t>специальная</a:t>
            </a:r>
            <a:r>
              <a:rPr lang="ru-RU" sz="2000" dirty="0" smtClean="0">
                <a:latin typeface="Georgia" pitchFamily="18" charset="0"/>
              </a:rPr>
              <a:t> — содержит специфический набор понятий, при использовании происходит передача сведений, которые могут быть не понятны основной массе социума, но необходимы и понятны в рамках узкой социальной группы, где используется данная информация;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00823B"/>
                </a:solidFill>
                <a:latin typeface="Georgia" pitchFamily="18" charset="0"/>
              </a:rPr>
              <a:t>секретная</a:t>
            </a:r>
            <a:r>
              <a:rPr lang="ru-RU" sz="2000" dirty="0" smtClean="0">
                <a:latin typeface="Georgia" pitchFamily="18" charset="0"/>
              </a:rPr>
              <a:t> — передаваемая узкому кругу лиц и по закрытым (защищённым) каналам;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00823B"/>
                </a:solidFill>
                <a:latin typeface="Georgia" pitchFamily="18" charset="0"/>
              </a:rPr>
              <a:t>личная (приватная</a:t>
            </a:r>
            <a:r>
              <a:rPr lang="ru-RU" sz="2000" dirty="0" smtClean="0">
                <a:latin typeface="Georgia" pitchFamily="18" charset="0"/>
              </a:rPr>
              <a:t>) — набор сведений о какой-либо личности, определяющий социальное положение и типы социальных взаимодействий.  </a:t>
            </a:r>
            <a:endParaRPr lang="ru-RU" sz="20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43971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Стенды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928670"/>
            <a:ext cx="7186634" cy="542928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1800" b="1" i="1" dirty="0" smtClean="0">
                <a:solidFill>
                  <a:srgbClr val="FF33CC"/>
                </a:solidFill>
                <a:latin typeface="Georgia" pitchFamily="18" charset="0"/>
              </a:rPr>
              <a:t>Стенды – наглядная форма предъявления информации.</a:t>
            </a:r>
          </a:p>
          <a:p>
            <a:pPr algn="ctr">
              <a:buNone/>
            </a:pPr>
            <a:endParaRPr lang="ru-RU" sz="1800" b="1" i="1" dirty="0" smtClean="0">
              <a:solidFill>
                <a:srgbClr val="FF33CC"/>
              </a:solidFill>
              <a:latin typeface="Georgia" pitchFamily="18" charset="0"/>
            </a:endParaRPr>
          </a:p>
          <a:p>
            <a:pPr algn="just">
              <a:buNone/>
            </a:pPr>
            <a:r>
              <a:rPr lang="ru-RU" sz="1800" dirty="0" smtClean="0">
                <a:latin typeface="Georgia" pitchFamily="18" charset="0"/>
              </a:rPr>
              <a:t>Для семьи на стендах целесообразно размещать информацию трех видов: стратегическую (многолетнюю), тактическую (годичную), оперативную. 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FF33CC"/>
                </a:solidFill>
                <a:latin typeface="Georgia" pitchFamily="18" charset="0"/>
              </a:rPr>
              <a:t>Стратегическая информация </a:t>
            </a:r>
            <a:r>
              <a:rPr lang="ru-RU" sz="1800" dirty="0" smtClean="0">
                <a:latin typeface="Georgia" pitchFamily="18" charset="0"/>
              </a:rPr>
              <a:t>– это необходимые для родителей сведения о задачах развития ДОУ на перспективу, о реализуемой образовательной программе. 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FF33CC"/>
                </a:solidFill>
                <a:latin typeface="Georgia" pitchFamily="18" charset="0"/>
              </a:rPr>
              <a:t>Тактическая информация </a:t>
            </a:r>
            <a:r>
              <a:rPr lang="ru-RU" sz="1800" dirty="0" smtClean="0">
                <a:latin typeface="Georgia" pitchFamily="18" charset="0"/>
              </a:rPr>
              <a:t>– сведения о режиме дня ребенка, о задачах и содержании воспитательно-образовательной работы в группе на год.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FF33CC"/>
                </a:solidFill>
                <a:latin typeface="Georgia" pitchFamily="18" charset="0"/>
              </a:rPr>
              <a:t>Оперативная информация </a:t>
            </a:r>
            <a:r>
              <a:rPr lang="ru-RU" sz="1800" dirty="0" smtClean="0">
                <a:latin typeface="Georgia" pitchFamily="18" charset="0"/>
              </a:rPr>
              <a:t>– сведения об ожидаемых или уже прошедших мероприятиях в группе, детском саду, районе (акциях, конкурсах, выставках, встречах в родительском клубе, экскурсиях и т.д.). </a:t>
            </a:r>
          </a:p>
          <a:p>
            <a:pPr algn="just"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56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285728"/>
            <a:ext cx="4286279" cy="3017279"/>
          </a:xfrm>
          <a:prstGeom prst="rect">
            <a:avLst/>
          </a:prstGeom>
          <a:ln w="38100">
            <a:solidFill>
              <a:srgbClr val="00823B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06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1736" y="3429000"/>
            <a:ext cx="6286512" cy="3143256"/>
          </a:xfrm>
          <a:prstGeom prst="rect">
            <a:avLst/>
          </a:prstGeom>
          <a:ln w="38100">
            <a:solidFill>
              <a:srgbClr val="B07BD7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857232"/>
            <a:ext cx="7329510" cy="571504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Воспитателям важно помнить, что оперативная информация быстро стареет, т.е. утрачивает свою актуальность для родителей, а значит, ее постоянно необходимо обновлять.</a:t>
            </a:r>
          </a:p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Стендовая информация становится привлекательной для родителей, если:</a:t>
            </a:r>
          </a:p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- она структурирована по направлениям (например, «родители и дети», «бабушки и внуки»);</a:t>
            </a:r>
          </a:p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- отвечает информационным запросам родителей (прародителей);</a:t>
            </a:r>
          </a:p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- эстетически оформлена;</a:t>
            </a:r>
          </a:p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- текст сочетается с фото-, а также иллюстративным материалом.</a:t>
            </a:r>
          </a:p>
          <a:p>
            <a:pPr algn="just">
              <a:buNone/>
            </a:pPr>
            <a:endParaRPr lang="ru-RU" sz="2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43971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Стенды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358114" cy="79690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b="1" dirty="0" smtClean="0">
                <a:solidFill>
                  <a:srgbClr val="00B050"/>
                </a:solidFill>
                <a:latin typeface="Georgia" pitchFamily="18" charset="0"/>
              </a:rPr>
              <a:t>Взаимодействие с семьей – важное направление</a:t>
            </a:r>
            <a:r>
              <a:rPr lang="ru-RU" sz="2000" dirty="0" smtClean="0">
                <a:solidFill>
                  <a:srgbClr val="00B050"/>
                </a:solidFill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Georgia" pitchFamily="18" charset="0"/>
              </a:rPr>
              <a:t>деятельности</a:t>
            </a:r>
            <a:endParaRPr lang="ru-RU" sz="2000" dirty="0">
              <a:solidFill>
                <a:srgbClr val="00B05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214422"/>
            <a:ext cx="7258072" cy="528641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1400" dirty="0" smtClean="0">
                <a:latin typeface="Georgia" pitchFamily="18" charset="0"/>
              </a:rPr>
              <a:t>Социально-экономические преобразования в стране в конце ХХ – начале ХХ</a:t>
            </a:r>
            <a:r>
              <a:rPr lang="en-US" sz="1400" dirty="0" smtClean="0">
                <a:latin typeface="Georgia" pitchFamily="18" charset="0"/>
              </a:rPr>
              <a:t>I</a:t>
            </a:r>
            <a:r>
              <a:rPr lang="ru-RU" sz="1400" dirty="0" smtClean="0">
                <a:latin typeface="Georgia" pitchFamily="18" charset="0"/>
              </a:rPr>
              <a:t> в., повлекшие за собой изменение привычного уклада жизни и нравственно-ценностных ориентаций, не могли не отразиться на воспитании детей в семье.</a:t>
            </a:r>
          </a:p>
          <a:p>
            <a:pPr algn="just">
              <a:buNone/>
            </a:pPr>
            <a:endParaRPr lang="ru-RU" sz="1400" dirty="0" smtClean="0">
              <a:latin typeface="Georgia" pitchFamily="18" charset="0"/>
            </a:endParaRPr>
          </a:p>
          <a:p>
            <a:pPr algn="just">
              <a:buNone/>
            </a:pPr>
            <a:r>
              <a:rPr lang="ru-RU" sz="1400" dirty="0" smtClean="0">
                <a:latin typeface="Georgia" pitchFamily="18" charset="0"/>
              </a:rPr>
              <a:t>Наблюдаются: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Georgia" pitchFamily="18" charset="0"/>
              </a:rPr>
              <a:t>ухудшение состояния здоровья детей (физического, психического, социального);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Georgia" pitchFamily="18" charset="0"/>
              </a:rPr>
              <a:t>стратификация общества, ведущая к увеличению процента социально незащищенных родителей и детей, социально-психологической тревожности, усталости;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Georgia" pitchFamily="18" charset="0"/>
              </a:rPr>
              <a:t>перераспределение материально-экономических функций внутри семьи;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Georgia" pitchFamily="18" charset="0"/>
              </a:rPr>
              <a:t>трудности строительства семейной жизни на фоне кризисов;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Georgia" pitchFamily="18" charset="0"/>
              </a:rPr>
              <a:t>личностные проблемы родителей – усталость, психическое и физическое перенапряжение; тревога в связи со снижением безопасности жизни; рост чувства одиночества (особенно в неполных семьях), отсутствие понимания; событийные кризисы;  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1400" dirty="0" smtClean="0">
                <a:latin typeface="Georgia" pitchFamily="18" charset="0"/>
              </a:rPr>
              <a:t>а также глобальные проблемы, определяющие развитие взрослых и детей (экологические проблемы; локальные и региональные войны; эпидемии, наркомания, алкоголизм, психические проблемы; научно-технический прогресс, ведущий к процессу быстрого устаревания знаний  и др.).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51115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Памятки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928670"/>
            <a:ext cx="7115196" cy="519749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b="1" i="1" dirty="0" smtClean="0">
                <a:solidFill>
                  <a:srgbClr val="FFC000"/>
                </a:solidFill>
                <a:latin typeface="Georgia" pitchFamily="18" charset="0"/>
              </a:rPr>
              <a:t>Памятка</a:t>
            </a:r>
            <a:r>
              <a:rPr lang="ru-RU" sz="2000" dirty="0" smtClean="0">
                <a:latin typeface="Georgia" pitchFamily="18" charset="0"/>
              </a:rPr>
              <a:t> - хорошо структурированный, короткий текст, напоминающий, а также призывающий родителей к осознанному воспитанию детей в семье и сотрудничеству с детским садом в решении различных образовательных задач. </a:t>
            </a:r>
          </a:p>
          <a:p>
            <a:pPr algn="just">
              <a:buNone/>
            </a:pPr>
            <a:endParaRPr lang="ru-RU" sz="2000" dirty="0" smtClean="0">
              <a:latin typeface="Georgia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Georgia" pitchFamily="18" charset="0"/>
              </a:rPr>
              <a:t>Чаще всего родители получают памятки в рамках проводимых в детском саду мероприятий для детей и родителей (родительских собраниях, конференциях, консультациях и т.д.). </a:t>
            </a:r>
          </a:p>
          <a:p>
            <a:pPr algn="just">
              <a:buNone/>
            </a:pPr>
            <a:endParaRPr lang="ru-RU" sz="2000" dirty="0" smtClean="0">
              <a:latin typeface="Georgia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Georgia" pitchFamily="18" charset="0"/>
              </a:rPr>
              <a:t>Если семья по той или иной причине не участвовала во встрече, она может получить памятку в индивидуальном порядке с соответствующими устными рекомендациями. 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071546"/>
            <a:ext cx="7115196" cy="505461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2000" b="1" dirty="0" smtClean="0">
                <a:solidFill>
                  <a:srgbClr val="FFC000"/>
                </a:solidFill>
              </a:rPr>
              <a:t>Памятка «Правила дорожного движения».</a:t>
            </a:r>
          </a:p>
          <a:p>
            <a:pPr algn="ctr">
              <a:buNone/>
            </a:pPr>
            <a:r>
              <a:rPr lang="ru-RU" sz="2000" dirty="0" smtClean="0"/>
              <a:t>Уважаемые родители! </a:t>
            </a:r>
          </a:p>
          <a:p>
            <a:pPr algn="just">
              <a:buNone/>
            </a:pPr>
            <a:r>
              <a:rPr lang="ru-RU" sz="2000" dirty="0" smtClean="0"/>
              <a:t>Помните, что, нарушая правила дорожного движения, Вы негласно разрешаете нарушать их своим детям.</a:t>
            </a:r>
          </a:p>
          <a:p>
            <a:pPr algn="just">
              <a:buNone/>
            </a:pPr>
            <a:r>
              <a:rPr lang="ru-RU" sz="2000" dirty="0" smtClean="0"/>
              <a:t>Учите ребенка:</a:t>
            </a:r>
          </a:p>
          <a:p>
            <a:pPr lvl="0" algn="just"/>
            <a:r>
              <a:rPr lang="ru-RU" sz="2000" dirty="0" smtClean="0"/>
              <a:t>не спешить при переходе улицы;</a:t>
            </a:r>
          </a:p>
          <a:p>
            <a:pPr lvl="0" algn="just"/>
            <a:r>
              <a:rPr lang="ru-RU" sz="2000" dirty="0" smtClean="0"/>
              <a:t>переходить дорогу в установленном месте;</a:t>
            </a:r>
          </a:p>
          <a:p>
            <a:pPr algn="just"/>
            <a:r>
              <a:rPr lang="ru-RU" sz="2000" dirty="0" smtClean="0"/>
              <a:t>Берегите детей от неразумных поступков  на улицах.</a:t>
            </a:r>
          </a:p>
          <a:p>
            <a:pPr algn="just"/>
            <a:r>
              <a:rPr lang="ru-RU" sz="2000" dirty="0" smtClean="0"/>
              <a:t>Не забывайте о пешеходных знаках. Будьте примером, выполняя правила пешехода.</a:t>
            </a:r>
          </a:p>
          <a:p>
            <a:pPr algn="just"/>
            <a:r>
              <a:rPr lang="ru-RU" sz="2000" dirty="0" smtClean="0"/>
              <a:t>Помните, что жизнь и здоровье детей в ваших руках!</a:t>
            </a:r>
          </a:p>
          <a:p>
            <a:pPr algn="just">
              <a:buNone/>
            </a:pPr>
            <a:endParaRPr lang="ru-RU" sz="2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51115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Памятки</a:t>
            </a:r>
            <a:endParaRPr lang="ru-RU" sz="24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51115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Буклеты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928670"/>
            <a:ext cx="7186634" cy="5197493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1800" b="1" dirty="0" smtClean="0">
                <a:solidFill>
                  <a:srgbClr val="00B0F0"/>
                </a:solidFill>
                <a:latin typeface="Georgia" pitchFamily="18" charset="0"/>
              </a:rPr>
              <a:t>Буклет</a:t>
            </a:r>
            <a:r>
              <a:rPr lang="ru-RU" sz="1800" dirty="0" smtClean="0">
                <a:latin typeface="Georgia" pitchFamily="18" charset="0"/>
              </a:rPr>
              <a:t> – издание, отпечатанное на одном листе, который складывается  параллельными сгибами так, что оно может читаться и рассматриваться без разрезки, раскрываясь </a:t>
            </a:r>
            <a:r>
              <a:rPr lang="ru-RU" sz="1800" dirty="0" err="1" smtClean="0">
                <a:latin typeface="Georgia" pitchFamily="18" charset="0"/>
              </a:rPr>
              <a:t>ширмообразно</a:t>
            </a:r>
            <a:r>
              <a:rPr lang="ru-RU" sz="1800" dirty="0" smtClean="0">
                <a:latin typeface="Georgia" pitchFamily="18" charset="0"/>
              </a:rPr>
              <a:t>. </a:t>
            </a:r>
          </a:p>
          <a:p>
            <a:pPr algn="just">
              <a:buNone/>
            </a:pPr>
            <a:endParaRPr lang="ru-RU" sz="1800" dirty="0" smtClean="0">
              <a:latin typeface="Georgia" pitchFamily="18" charset="0"/>
            </a:endParaRPr>
          </a:p>
          <a:p>
            <a:pPr algn="just">
              <a:buNone/>
            </a:pPr>
            <a:r>
              <a:rPr lang="ru-RU" sz="1800" b="1" dirty="0" smtClean="0">
                <a:solidFill>
                  <a:srgbClr val="00B0F0"/>
                </a:solidFill>
                <a:latin typeface="Georgia" pitchFamily="18" charset="0"/>
              </a:rPr>
              <a:t>Буклеты для родителей </a:t>
            </a:r>
            <a:r>
              <a:rPr lang="ru-RU" sz="1800" dirty="0" smtClean="0">
                <a:latin typeface="Georgia" pitchFamily="18" charset="0"/>
              </a:rPr>
              <a:t>– прекрасное средство их информирования о достижениях в науке и практике воспитания дошкольников (в т.ч. достижениях конкретного учреждения), а также презентации (освещения) родителям  собственных семейных ресурсов в развитии личности ребенка. </a:t>
            </a:r>
          </a:p>
          <a:p>
            <a:pPr algn="just">
              <a:buNone/>
            </a:pPr>
            <a:r>
              <a:rPr lang="ru-RU" sz="1800" dirty="0" smtClean="0">
                <a:latin typeface="Georgia" pitchFamily="18" charset="0"/>
              </a:rPr>
              <a:t>Примером такого освещения ценности личностного общения родителей с ребенком являются буклеты с подробным описанием </a:t>
            </a:r>
            <a:r>
              <a:rPr lang="ru-RU" sz="1800" b="1" dirty="0" smtClean="0">
                <a:latin typeface="Georgia" pitchFamily="18" charset="0"/>
              </a:rPr>
              <a:t>маршрутов прогулок выходного дня семьи. </a:t>
            </a:r>
            <a:r>
              <a:rPr lang="ru-RU" sz="1800" dirty="0" smtClean="0">
                <a:latin typeface="Georgia" pitchFamily="18" charset="0"/>
              </a:rPr>
              <a:t>Составленные педагогами, они помогают родителям интересно, с пользой для детско-взрослых отношений, прожить незабываемые минуты и часы совместного воскресного отдыха.</a:t>
            </a:r>
            <a:endParaRPr lang="ru-RU" sz="18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928670"/>
            <a:ext cx="7186634" cy="557216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1600" dirty="0" smtClean="0">
                <a:latin typeface="Georgia" pitchFamily="18" charset="0"/>
              </a:rPr>
              <a:t>Конструирование маршрута – поэтапный процесс. Воспитателям важно:</a:t>
            </a:r>
          </a:p>
          <a:p>
            <a:pPr algn="just">
              <a:buNone/>
            </a:pPr>
            <a:r>
              <a:rPr lang="ru-RU" sz="1600" dirty="0" smtClean="0">
                <a:latin typeface="Georgia" pitchFamily="18" charset="0"/>
              </a:rPr>
              <a:t>- определить  </a:t>
            </a:r>
            <a:r>
              <a:rPr lang="ru-RU" sz="1600" b="1" i="1" dirty="0" smtClean="0">
                <a:solidFill>
                  <a:srgbClr val="00B0F0"/>
                </a:solidFill>
                <a:latin typeface="Georgia" pitchFamily="18" charset="0"/>
              </a:rPr>
              <a:t>тему</a:t>
            </a:r>
            <a:r>
              <a:rPr lang="ru-RU" sz="1600" dirty="0" smtClean="0">
                <a:latin typeface="Georgia" pitchFamily="18" charset="0"/>
              </a:rPr>
              <a:t>, указывающую на постижение семьей с дошкольником природного или культурного наследия города (села); </a:t>
            </a:r>
            <a:r>
              <a:rPr lang="ru-RU" sz="1600" i="1" dirty="0" smtClean="0">
                <a:latin typeface="Georgia" pitchFamily="18" charset="0"/>
              </a:rPr>
              <a:t>цель - </a:t>
            </a:r>
            <a:r>
              <a:rPr lang="ru-RU" sz="1600" dirty="0" smtClean="0">
                <a:latin typeface="Georgia" pitchFamily="18" charset="0"/>
              </a:rPr>
              <a:t>предвосхищение результатов совместного познания (в т.ч. и материальных – макетов, рисунков, фотографий, газет);</a:t>
            </a:r>
            <a:r>
              <a:rPr lang="ru-RU" sz="1600" i="1" dirty="0" smtClean="0">
                <a:latin typeface="Georgia" pitchFamily="18" charset="0"/>
              </a:rPr>
              <a:t> а </a:t>
            </a:r>
            <a:r>
              <a:rPr lang="ru-RU" sz="1600" dirty="0" smtClean="0">
                <a:latin typeface="Georgia" pitchFamily="18" charset="0"/>
              </a:rPr>
              <a:t>также </a:t>
            </a:r>
          </a:p>
          <a:p>
            <a:pPr algn="just">
              <a:buNone/>
            </a:pPr>
            <a:r>
              <a:rPr lang="ru-RU" sz="1600" dirty="0" smtClean="0">
                <a:latin typeface="Georgia" pitchFamily="18" charset="0"/>
              </a:rPr>
              <a:t>- представить</a:t>
            </a:r>
            <a:r>
              <a:rPr lang="ru-RU" sz="1600" i="1" dirty="0" smtClean="0">
                <a:latin typeface="Georgia" pitchFamily="18" charset="0"/>
              </a:rPr>
              <a:t> </a:t>
            </a: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b="1" i="1" dirty="0" smtClean="0">
                <a:solidFill>
                  <a:srgbClr val="00B0F0"/>
                </a:solidFill>
                <a:latin typeface="Georgia" pitchFamily="18" charset="0"/>
              </a:rPr>
              <a:t>историческую справку</a:t>
            </a:r>
            <a:r>
              <a:rPr lang="ru-RU" sz="1600" b="1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  <a:r>
              <a:rPr lang="ru-RU" sz="1600" dirty="0" smtClean="0">
                <a:latin typeface="Georgia" pitchFamily="18" charset="0"/>
              </a:rPr>
              <a:t>о памятнике природы или истории (желательно доступную детям), тексты или названия стихов, рассказов, былин, соответствующего содержания; и конечно рекомендации по снаряжению; </a:t>
            </a:r>
          </a:p>
          <a:p>
            <a:pPr algn="just">
              <a:buNone/>
            </a:pPr>
            <a:r>
              <a:rPr lang="ru-RU" sz="1600" dirty="0" smtClean="0">
                <a:latin typeface="Georgia" pitchFamily="18" charset="0"/>
              </a:rPr>
              <a:t>- разработать </a:t>
            </a:r>
            <a:r>
              <a:rPr lang="ru-RU" sz="1600" b="1" i="1" dirty="0" smtClean="0">
                <a:solidFill>
                  <a:srgbClr val="00B0F0"/>
                </a:solidFill>
                <a:latin typeface="Georgia" pitchFamily="18" charset="0"/>
              </a:rPr>
              <a:t>маршрут следования.</a:t>
            </a:r>
            <a:r>
              <a:rPr lang="ru-RU" sz="1600" b="1" dirty="0" smtClean="0">
                <a:solidFill>
                  <a:srgbClr val="00B0F0"/>
                </a:solidFill>
                <a:latin typeface="Georgia" pitchFamily="18" charset="0"/>
              </a:rPr>
              <a:t> </a:t>
            </a:r>
          </a:p>
          <a:p>
            <a:pPr algn="just">
              <a:buNone/>
            </a:pPr>
            <a:r>
              <a:rPr lang="ru-RU" sz="1600" dirty="0" smtClean="0">
                <a:latin typeface="Georgia" pitchFamily="18" charset="0"/>
              </a:rPr>
              <a:t>Применение маршрутов выходного дня в практике, дает свои плоды: </a:t>
            </a:r>
          </a:p>
          <a:p>
            <a:pPr algn="just">
              <a:buNone/>
            </a:pPr>
            <a:r>
              <a:rPr lang="ru-RU" sz="1600" i="1" dirty="0" smtClean="0">
                <a:latin typeface="Georgia" pitchFamily="18" charset="0"/>
              </a:rPr>
              <a:t>во-первых</a:t>
            </a:r>
            <a:r>
              <a:rPr lang="ru-RU" sz="1600" dirty="0" smtClean="0">
                <a:latin typeface="Georgia" pitchFamily="18" charset="0"/>
              </a:rPr>
              <a:t>, актуализируется воспитательный потенциал семьи,</a:t>
            </a:r>
          </a:p>
          <a:p>
            <a:pPr algn="just">
              <a:buNone/>
            </a:pP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i="1" dirty="0" smtClean="0">
                <a:latin typeface="Georgia" pitchFamily="18" charset="0"/>
              </a:rPr>
              <a:t>во-вторых</a:t>
            </a:r>
            <a:r>
              <a:rPr lang="ru-RU" sz="1600" dirty="0" smtClean="0">
                <a:latin typeface="Georgia" pitchFamily="18" charset="0"/>
              </a:rPr>
              <a:t>, родители и дети получают опыт радостного, интересного </a:t>
            </a:r>
            <a:r>
              <a:rPr lang="ru-RU" sz="1600" dirty="0" err="1" smtClean="0">
                <a:latin typeface="Georgia" pitchFamily="18" charset="0"/>
              </a:rPr>
              <a:t>со-бытия</a:t>
            </a:r>
            <a:r>
              <a:rPr lang="ru-RU" sz="1600" dirty="0" smtClean="0">
                <a:latin typeface="Georgia" pitchFamily="18" charset="0"/>
              </a:rPr>
              <a:t>;</a:t>
            </a:r>
          </a:p>
          <a:p>
            <a:pPr algn="just">
              <a:buNone/>
            </a:pPr>
            <a:r>
              <a:rPr lang="ru-RU" sz="1600" dirty="0" smtClean="0">
                <a:latin typeface="Georgia" pitchFamily="18" charset="0"/>
              </a:rPr>
              <a:t> </a:t>
            </a:r>
            <a:r>
              <a:rPr lang="ru-RU" sz="1600" i="1" dirty="0" smtClean="0">
                <a:latin typeface="Georgia" pitchFamily="18" charset="0"/>
              </a:rPr>
              <a:t>в-третьих</a:t>
            </a:r>
            <a:r>
              <a:rPr lang="ru-RU" sz="1600" dirty="0" smtClean="0">
                <a:latin typeface="Georgia" pitchFamily="18" charset="0"/>
              </a:rPr>
              <a:t>, развивающая среда семьи и детского сада пополняется уникальными материалами (альбомы с мест путешествий, нарисованные детьми и взрослыми,  фотографии, сочинения, передающие впечатления о выходном дне, проведенном семьей).</a:t>
            </a:r>
          </a:p>
          <a:p>
            <a:pPr algn="r">
              <a:buNone/>
            </a:pPr>
            <a:r>
              <a:rPr lang="ru-RU" sz="1800" dirty="0" smtClean="0"/>
              <a:t>Примеры</a:t>
            </a:r>
          </a:p>
          <a:p>
            <a:r>
              <a:rPr lang="ru-RU" sz="2000" dirty="0" smtClean="0"/>
              <a:t> 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443782" cy="51115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Маршруты выходного дня</a:t>
            </a:r>
            <a:endParaRPr lang="ru-RU" sz="24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51115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Рукописные газеты и журналы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928670"/>
            <a:ext cx="7329510" cy="571504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1800" dirty="0" smtClean="0"/>
              <a:t>Целью издания в детском саду газет и журналов является привлечения внимания родителей  к различным аспектам воспитания и обучения детей в детском саду и семье, а также  приглашение к сотрудничеству. </a:t>
            </a:r>
          </a:p>
          <a:p>
            <a:pPr algn="just">
              <a:buNone/>
            </a:pPr>
            <a:r>
              <a:rPr lang="ru-RU" sz="1800" dirty="0" smtClean="0"/>
              <a:t>Рукописные газеты и журналы рассказывают родителям об особенностях физического, психического, социального развития дошкольников, о жизни ребенка в детском саду (нередко в юмористической форме); дают рекомендации по воспитанию и обучению детей раннего и дошкольного возраста. Эта форма удобна тем, что родители могут ознакомиться с газетой или журналом в то время, когда по тем или иным причинам ожидают своего ребенка в приемной.</a:t>
            </a:r>
          </a:p>
          <a:p>
            <a:pPr algn="just">
              <a:buNone/>
            </a:pPr>
            <a:r>
              <a:rPr lang="ru-RU" sz="1800" dirty="0" smtClean="0"/>
              <a:t>Названия газет и журналов придумывают педагоги вместе с родителями («Родительский вестник», «Веселая семейка» и др.) Они же определяют и частоту выхода газеты (журнала), но не реже 1 раз в квартал. Возможен и незапланированный «специальный» выпуск газеты (журнала), посвященный какому-либо яркому событию в жизни детей и воспитывающих взрослых, например, встреча дошкольников и детей войны в период подготовки и  празднования  Победы в Великой Отечественной войне.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928670"/>
            <a:ext cx="7258072" cy="542928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dirty="0" smtClean="0"/>
              <a:t>Для организации выпуска газеты (журнала) создается редакционная коллегия. Каждый из ее членов отвечает за определенную рубрику. В работе редколлегии первостепенную роль играет перспективное планирование. Оно позволяет избежать стихийности в сборе информации, а также не упустить из сферы внимания ничего существенного. Редактором рукописной газеты (журнала) может выступить лидер детского сада (старший воспитатель, воспитатель, психолог)  или семьи (например, председатель родительского комитета), чутко относящийся к слову и интересующийся миром детства. </a:t>
            </a:r>
          </a:p>
          <a:p>
            <a:pPr algn="just">
              <a:buNone/>
            </a:pPr>
            <a:r>
              <a:rPr lang="ru-RU" sz="2000" b="1" i="1" dirty="0" smtClean="0">
                <a:solidFill>
                  <a:srgbClr val="00B0F0"/>
                </a:solidFill>
              </a:rPr>
              <a:t>Примерные рубрики рукописных газет и журналов</a:t>
            </a:r>
            <a:r>
              <a:rPr lang="ru-RU" sz="2000" dirty="0" smtClean="0"/>
              <a:t>: «Наш любимый детский сад», «В гостях у семьи», «Дети говорят», «Мир вокруг нас», «Воспитываем вместе», «Рекомендации врача», «Советы психолога», «Советы логопеда», «Разговор о правильном питании», «Приглашаем…»,  «Советы от редактора».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51115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Рукописные газеты и журналы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857232"/>
            <a:ext cx="7572428" cy="585791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1800" dirty="0" smtClean="0"/>
              <a:t>Помимо общих рубрик в газетах и журналах могут быть рубрики, отражающие ведущее направление работы детского сада. Например, в детском саду с приоритетным гражданско-патриотическим направлением в родительской газете имеют место следующие рубрики:</a:t>
            </a:r>
          </a:p>
          <a:p>
            <a:pPr algn="just">
              <a:buNone/>
            </a:pPr>
            <a:r>
              <a:rPr lang="ru-RU" sz="1800" dirty="0" smtClean="0"/>
              <a:t>«Поем мы и играем: традиции все знаем»; «История моего района»; «Музейная педагогика», включающая «Страницы из истории кукол», «Из истории русского костюма» и др.</a:t>
            </a:r>
          </a:p>
          <a:p>
            <a:pPr algn="just">
              <a:buNone/>
            </a:pPr>
            <a:endParaRPr lang="ru-RU" sz="1800" dirty="0" smtClean="0"/>
          </a:p>
          <a:p>
            <a:pPr algn="just">
              <a:buNone/>
            </a:pPr>
            <a:r>
              <a:rPr lang="ru-RU" sz="1800" dirty="0" smtClean="0"/>
              <a:t>Внимание родителей привлекают хорошо иллюстрированные, с богатым фотоматериалом, газеты и журналы. В этих целях для работы в редакционную коллегию газеты (журнала) приглашаются воспитывающие взрослые (педагоги или родители), проявляющие способности к художественно-оформительской деятельности. К оформлению газеты (журнала) могут привлекаться и дети. Детские рисунки являются прекрасной иллюстрацией обсуждаемой темы. </a:t>
            </a:r>
          </a:p>
          <a:p>
            <a:pPr algn="just">
              <a:buNone/>
            </a:pPr>
            <a:endParaRPr lang="ru-RU" sz="1800" dirty="0" smtClean="0"/>
          </a:p>
          <a:p>
            <a:pPr algn="just">
              <a:buNone/>
            </a:pPr>
            <a:r>
              <a:rPr lang="ru-RU" sz="1800" dirty="0" smtClean="0"/>
              <a:t>В конце учебного года все выпуски газеты выставляются для общего обозрения, чтобы можно было еще раз вспомнить все события года и запланировать новые дела на будущий год.</a:t>
            </a:r>
          </a:p>
          <a:p>
            <a:pPr algn="just">
              <a:buNone/>
            </a:pPr>
            <a:endParaRPr lang="ru-RU" sz="1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51115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Рукописные газеты и журналы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Устные журналы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8647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1800" dirty="0" smtClean="0"/>
              <a:t>Отличие устного журнала от рукописного в непосредственной подаче информации родителям по интересующим их вопросам воспитания и обучения детей в детском саду и семье. </a:t>
            </a:r>
          </a:p>
          <a:p>
            <a:pPr algn="just">
              <a:buNone/>
            </a:pPr>
            <a:r>
              <a:rPr lang="ru-RU" sz="1800" dirty="0" smtClean="0"/>
              <a:t>Устные журналы являются постоянной формой информирования и могут чередоваться с рукописными. Отличительными качествами представленного в устном журнале материала должны быть новизна и оригинальность. Достигнуть этого возможно, приглашая в детский сад на встречу с педагогами и родителями ведущих ученых (психологов, педагогов, социологов), медицинских работников, заслуженных деятелей культуры и др. Конечно, сделать такими все журнальные страницы нелегко, но журнал не получит дальнейшего развития, если в каждом номере не будет хотя бы нескольких материалов, организованных по этому принципу. Как и периодическое печатное издание, устный журнал не терпит повторений в содержании и форме своих материалов. 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B050"/>
                </a:solidFill>
              </a:rPr>
              <a:t>Важная задача редколлегии </a:t>
            </a:r>
            <a:r>
              <a:rPr lang="ru-RU" sz="1800" dirty="0" smtClean="0"/>
              <a:t>– подбор, приглашение и подготовка выступающих.  Последнее представляется важным, поскольку от выступающих здесь требуются особые качества: искусство рассказывать о многом за очень короткое время, способность к образно-публицистическому изложению, умение органично сочетать свой рассказ со значительным количеством  разнообразного материала (аудио-, видео и т.д.).</a:t>
            </a:r>
          </a:p>
          <a:p>
            <a:pPr>
              <a:buNone/>
            </a:pPr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Переписка педагогов и родителей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1800" dirty="0" smtClean="0"/>
              <a:t>Неоценимое значение в развитии отношений с семьей имеют </a:t>
            </a:r>
            <a:r>
              <a:rPr lang="ru-RU" sz="1800" dirty="0" smtClean="0">
                <a:solidFill>
                  <a:srgbClr val="00B050"/>
                </a:solidFill>
              </a:rPr>
              <a:t>разные формы переписки.</a:t>
            </a:r>
          </a:p>
          <a:p>
            <a:pPr algn="just">
              <a:buNone/>
            </a:pPr>
            <a:r>
              <a:rPr lang="ru-RU" sz="1800" dirty="0" smtClean="0"/>
              <a:t>Беседы  воспитателей с родителями (др. членами семьи) чаще всего проводятся в утренние и вечерние часы, когда ребенка приводят либо забирают из детского сада. Но такое общение малоэффективно и значительно уступает письменной форме диалога, поскольку у родителей не так много времени (утром – спешат на работу, вечером – торопятся домой, чтобы приготовить ужин, проверить уроки у старших детей), а воспитателя постоянно отвлекают вновь приходящие дети, да и родители, нуждающиеся в консультации, не всегда при посторонних решаются завести разговор о своем ребенке. </a:t>
            </a:r>
          </a:p>
          <a:p>
            <a:pPr algn="just">
              <a:buNone/>
            </a:pPr>
            <a:r>
              <a:rPr lang="ru-RU" sz="1800" dirty="0" smtClean="0"/>
              <a:t>Кроме того, многие специалисты (психолог, логопед, медсестра) заканчивают свой рабочий день раньше, чем некоторые из родителей могут забирать своего ребенка из сада. В таких условиях единственной возможностью общения со специалистами становится письменная форма диалога. </a:t>
            </a:r>
          </a:p>
          <a:p>
            <a:pPr algn="just">
              <a:buNone/>
            </a:pPr>
            <a:r>
              <a:rPr lang="ru-RU" sz="1800" dirty="0" smtClean="0">
                <a:solidFill>
                  <a:srgbClr val="00B050"/>
                </a:solidFill>
              </a:rPr>
              <a:t>Письмо, записка педагога или логопеда – это не просто исписанный лист бумаги, это руководство к действию для родителей</a:t>
            </a:r>
            <a:r>
              <a:rPr lang="ru-RU" sz="1800" dirty="0" smtClean="0"/>
              <a:t>, постоянно находящееся под рукой. Письменное обращение гарантирует конфиденциальность информации о проблемах семьи, ответ педагога более точен и конкретен, обращен к конкретной семье.</a:t>
            </a:r>
          </a:p>
          <a:p>
            <a:pPr algn="just"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8647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1800" dirty="0" smtClean="0">
                <a:solidFill>
                  <a:srgbClr val="00B050"/>
                </a:solidFill>
              </a:rPr>
              <a:t>При использовании письменного слова важно придерживаться следующих правил:</a:t>
            </a:r>
          </a:p>
          <a:p>
            <a:pPr lvl="0" algn="just"/>
            <a:r>
              <a:rPr lang="ru-RU" sz="1800" dirty="0" smtClean="0"/>
              <a:t>ориентироваться на особенности каждой отдельно взятой семьи;</a:t>
            </a:r>
          </a:p>
          <a:p>
            <a:pPr lvl="0" algn="just"/>
            <a:r>
              <a:rPr lang="ru-RU" sz="1800" dirty="0" smtClean="0"/>
              <a:t>не подменять перепиской живое общение с родителями;</a:t>
            </a:r>
          </a:p>
          <a:p>
            <a:pPr lvl="0" algn="just"/>
            <a:r>
              <a:rPr lang="ru-RU" sz="1800" dirty="0" smtClean="0"/>
              <a:t>сочетать письменные формы общения с семьей с другими формами (причем, как </a:t>
            </a:r>
          </a:p>
          <a:p>
            <a:pPr algn="just"/>
            <a:r>
              <a:rPr lang="ru-RU" sz="1800" dirty="0" smtClean="0"/>
              <a:t>индивидуальными, так и коллективными).</a:t>
            </a:r>
          </a:p>
          <a:p>
            <a:pPr algn="just">
              <a:buNone/>
            </a:pPr>
            <a:r>
              <a:rPr lang="ru-RU" sz="1800" b="1" i="1" dirty="0" smtClean="0">
                <a:solidFill>
                  <a:srgbClr val="00B050"/>
                </a:solidFill>
              </a:rPr>
              <a:t>Записка</a:t>
            </a:r>
            <a:r>
              <a:rPr lang="ru-RU" sz="1800" i="1" dirty="0" smtClean="0"/>
              <a:t> – </a:t>
            </a:r>
            <a:r>
              <a:rPr lang="ru-RU" sz="1800" dirty="0" smtClean="0"/>
              <a:t>письменное сообщение, выраженное в краткой, лаконичной форме.</a:t>
            </a:r>
          </a:p>
          <a:p>
            <a:pPr algn="just"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Записка-просьба</a:t>
            </a:r>
            <a:r>
              <a:rPr lang="ru-RU" sz="1800" dirty="0" smtClean="0"/>
              <a:t> указывает на потребность в деловом общении по решению различных вопросов. Еженедельная записка, адресованная непосредственно родителям воспитанника, сообщает семье о здоровье, настроении, поведении ребенка в детском саду, о любимых занятиях, об отношениях со сверстниками и другую важную информацию.</a:t>
            </a:r>
          </a:p>
          <a:p>
            <a:pPr algn="just">
              <a:buNone/>
            </a:pPr>
            <a:r>
              <a:rPr lang="ru-RU" sz="1800" b="1" i="1" dirty="0" smtClean="0">
                <a:solidFill>
                  <a:srgbClr val="00B050"/>
                </a:solidFill>
              </a:rPr>
              <a:t>Личный блокнот</a:t>
            </a:r>
            <a:r>
              <a:rPr lang="ru-RU" sz="1800" b="1" dirty="0" smtClean="0">
                <a:solidFill>
                  <a:srgbClr val="00B050"/>
                </a:solidFill>
              </a:rPr>
              <a:t> </a:t>
            </a:r>
            <a:r>
              <a:rPr lang="ru-RU" sz="1800" dirty="0" smtClean="0"/>
              <a:t>(тетрадь) -  письменная форма ежедневного обмена информацией между детским садом и семьей.  Такие блокноты (тетради) могут каждый день курсировать между детским садом и семьей. Семья может сообщать воспитателям об успехах ребенка в разных сферах деятельности, об особых семейных событиях (поездках, дне рождении, посещении театра) и др.</a:t>
            </a:r>
          </a:p>
          <a:p>
            <a:endParaRPr lang="ru-RU" sz="1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Переписка педагогов и родителей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357166"/>
            <a:ext cx="7258072" cy="614366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Данные тенденции невозможно оставить без внимания, в том числе со стороны специалистов дошкольного профиля (психологов, педагогов, дефектологов). </a:t>
            </a:r>
          </a:p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Семье нужны поддержка и сопровождение, информирование и просвещение, образование. </a:t>
            </a:r>
          </a:p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В сложившихся социально-культурных и экономических условиях </a:t>
            </a:r>
            <a:r>
              <a:rPr lang="ru-RU" sz="2400" i="1" dirty="0" smtClean="0">
                <a:latin typeface="Georgia" pitchFamily="18" charset="0"/>
              </a:rPr>
              <a:t>взаимодействие с семьей относится к важному направлению деятельности детского сада,</a:t>
            </a:r>
            <a:r>
              <a:rPr lang="ru-RU" sz="2400" dirty="0" smtClean="0">
                <a:latin typeface="Georgia" pitchFamily="18" charset="0"/>
              </a:rPr>
              <a:t> который способен выполнять интегральную функцию в  развивающей личность ребенка сложной системе «семья, улица, детский сад».</a:t>
            </a:r>
            <a:r>
              <a:rPr lang="ru-RU" sz="2400" b="1" dirty="0" smtClean="0">
                <a:latin typeface="Georgia" pitchFamily="18" charset="0"/>
              </a:rPr>
              <a:t> </a:t>
            </a:r>
            <a:endParaRPr lang="ru-RU" sz="2400" dirty="0" smtClean="0">
              <a:latin typeface="Georgia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b="1" i="1" dirty="0" smtClean="0">
                <a:solidFill>
                  <a:srgbClr val="00B050"/>
                </a:solidFill>
              </a:rPr>
              <a:t>Письмо</a:t>
            </a:r>
            <a:r>
              <a:rPr lang="ru-RU" sz="2000" dirty="0" smtClean="0"/>
              <a:t> – повествование о трудностях и достижениях в воспитании и обучении ребенка, о месте и роли родных и чужих взрослых в развитии ребенка. Письмо позволяет передать собственное эмоциональное отношение к тому, что происходит в жизни конкретного ребенка, связанного с миром семьи и детского сада; поделиться радостями и заботами, оказать сочувствие, обратиться за помощью.</a:t>
            </a:r>
          </a:p>
          <a:p>
            <a:pPr algn="just">
              <a:buNone/>
            </a:pPr>
            <a:r>
              <a:rPr lang="ru-RU" sz="2000" b="1" i="1" dirty="0" smtClean="0">
                <a:solidFill>
                  <a:srgbClr val="00B050"/>
                </a:solidFill>
              </a:rPr>
              <a:t>Благодарственное письмо</a:t>
            </a:r>
            <a:r>
              <a:rPr lang="ru-RU" sz="2000" b="1" dirty="0" smtClean="0">
                <a:solidFill>
                  <a:srgbClr val="00B050"/>
                </a:solidFill>
              </a:rPr>
              <a:t> </a:t>
            </a:r>
            <a:r>
              <a:rPr lang="ru-RU" sz="2000" dirty="0" smtClean="0"/>
              <a:t>– обращение с благодарностью за помощь в организации и проведении каких-либо мероприятий в детском саду (экскурсий, праздников, акций, конкурсов, мастер-классов, выступление на родительской конференции и пр.), а также за сотрудничество в воспитании и обучении детей.</a:t>
            </a:r>
          </a:p>
          <a:p>
            <a:pPr algn="just">
              <a:buNone/>
            </a:pPr>
            <a:r>
              <a:rPr lang="ru-RU" sz="2000" b="1" i="1" dirty="0" smtClean="0">
                <a:solidFill>
                  <a:srgbClr val="00B050"/>
                </a:solidFill>
              </a:rPr>
              <a:t>Открытка</a:t>
            </a:r>
            <a:r>
              <a:rPr lang="ru-RU" sz="2000" i="1" dirty="0" smtClean="0"/>
              <a:t> </a:t>
            </a:r>
            <a:r>
              <a:rPr lang="ru-RU" sz="2000" dirty="0" smtClean="0"/>
              <a:t>– форма письменного поздравления с достижениями ребенка, а также  с праздниками (в т.ч. семейными) и с профессиональными успехами родителей воспитанников. </a:t>
            </a:r>
          </a:p>
          <a:p>
            <a:pPr algn="just">
              <a:buNone/>
            </a:pP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Переписка педагогов и родителей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292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00B050"/>
                </a:solidFill>
              </a:rPr>
              <a:t>«Почтовый ящик».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dirty="0" smtClean="0"/>
              <a:t>Переписку невозможно себе представить без почтового ящика. </a:t>
            </a:r>
            <a:r>
              <a:rPr lang="ru-RU" sz="2400" i="1" dirty="0" smtClean="0"/>
              <a:t>Цель его:</a:t>
            </a:r>
            <a:r>
              <a:rPr lang="ru-RU" sz="2400" dirty="0" smtClean="0"/>
              <a:t> собрать вопросы, предложения, советы и пр. от родителей по разнообразным аспектам  воспитания, обучения, развития детей. </a:t>
            </a:r>
          </a:p>
          <a:p>
            <a:pPr algn="just">
              <a:buNone/>
            </a:pPr>
            <a:r>
              <a:rPr lang="ru-RU" sz="2400" dirty="0" smtClean="0"/>
              <a:t>По мере наполняемости почтового ящика, воспитатели группы знакомятся с  поступившей в адрес специалистов детского сада информацией и определенным образом откликаются (реагируют) на нее. Например, на поступившие от родителей вопросы, воспитатели группы отвечают сами или адресуют их службам детского сада: заведующему, методисту, медсестре, психологу. Ответы на вопросы могут быть также оформлены на стенде для родителей. </a:t>
            </a:r>
          </a:p>
          <a:p>
            <a:pPr algn="just"/>
            <a:endParaRPr lang="ru-RU" sz="2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Переписка педагогов и родителей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i="1" dirty="0" smtClean="0"/>
              <a:t>Выставки</a:t>
            </a:r>
            <a:endParaRPr lang="ru-RU" sz="2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b="1" i="1" dirty="0" smtClean="0">
                <a:solidFill>
                  <a:srgbClr val="FF0000"/>
                </a:solidFill>
              </a:rPr>
              <a:t>Выставки</a:t>
            </a:r>
            <a:r>
              <a:rPr lang="ru-RU" sz="2000" b="1" dirty="0" smtClean="0"/>
              <a:t> </a:t>
            </a:r>
            <a:r>
              <a:rPr lang="ru-RU" sz="2000" dirty="0" smtClean="0"/>
              <a:t>– собрание</a:t>
            </a:r>
            <a:r>
              <a:rPr lang="ru-RU" sz="2000" b="1" dirty="0" smtClean="0"/>
              <a:t> </a:t>
            </a:r>
            <a:r>
              <a:rPr lang="ru-RU" sz="2000" dirty="0" smtClean="0"/>
              <a:t>предметов (рисунков, фотографий, книг и журналов и др.) расположенных для обозрения детей и взрослых.</a:t>
            </a:r>
          </a:p>
          <a:p>
            <a:pPr algn="just">
              <a:buNone/>
            </a:pPr>
            <a:r>
              <a:rPr lang="ru-RU" sz="2000" dirty="0" smtClean="0"/>
              <a:t> </a:t>
            </a:r>
          </a:p>
          <a:p>
            <a:pPr algn="just">
              <a:buNone/>
            </a:pPr>
            <a:r>
              <a:rPr lang="ru-RU" sz="2000" b="1" i="1" dirty="0" smtClean="0">
                <a:solidFill>
                  <a:srgbClr val="FF0000"/>
                </a:solidFill>
              </a:rPr>
              <a:t>Выставки детских работ </a:t>
            </a:r>
            <a:r>
              <a:rPr lang="ru-RU" sz="2000" dirty="0" smtClean="0"/>
              <a:t>организуются в детском саду в целях привлечения внимания семьи к результатам обучения детей. Как правило, они устраиваются для каждой возрастной группы. Работы детей должны быть подписаны или расположены в индивидуальных ячейках, чтобы каждый родитель мог легко найти предмет, выполненный своим ребенком.</a:t>
            </a:r>
          </a:p>
          <a:p>
            <a:pPr algn="just">
              <a:buNone/>
            </a:pPr>
            <a:endParaRPr lang="ru-RU" sz="2000" dirty="0" smtClean="0"/>
          </a:p>
          <a:p>
            <a:pPr algn="just">
              <a:buNone/>
            </a:pPr>
            <a:r>
              <a:rPr lang="ru-RU" sz="2000" b="1" dirty="0" smtClean="0"/>
              <a:t>Тематические выставки </a:t>
            </a:r>
            <a:r>
              <a:rPr lang="ru-RU" sz="2000" dirty="0" smtClean="0"/>
              <a:t>(«Как воспитать здорового ребенка», «Досуг в семье»,  «Домашнее чтение»; «Игры детей»; «Общение с детьми» и др.) позволяют знакомить родителей с актуальными вопросами общественной жизни, вопросами теории и практики воспитания и обучения детей, пропагандировать лучший опыт семьи, в доступной наглядной форме представить демонстрационный материал. </a:t>
            </a:r>
          </a:p>
          <a:p>
            <a:pPr algn="just"/>
            <a:endParaRPr lang="ru-RU" sz="20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dirty="0" smtClean="0"/>
              <a:t>Большой оклик вызывает у родителей и детей предложение презентовать семью в форме семейной газеты, журнала. В семейном журнале, оформленном родителями вместе  с ребенком, родители могут рассказать о дне рождения семьи, ожидании и рождении ребенка, о любимых занятиях и играх детей и взрослых (о работе на дачном участке, туристических поездках, посещении музея, домашнем театре и т.д.).</a:t>
            </a:r>
          </a:p>
          <a:p>
            <a:pPr algn="just">
              <a:buNone/>
            </a:pPr>
            <a:r>
              <a:rPr lang="ru-RU" sz="2000" dirty="0" smtClean="0"/>
              <a:t>Важно не только предлагать, но и поддерживать желания родителей презентовать собственный опыт воспитания детей в детском саду, например, опыт семейного взаимодействия с природой родного края  в фотографиях и  картинах.</a:t>
            </a:r>
          </a:p>
          <a:p>
            <a:pPr algn="just">
              <a:buNone/>
            </a:pPr>
            <a:r>
              <a:rPr lang="ru-RU" sz="2000" dirty="0" smtClean="0"/>
              <a:t>Если выставка оформляется детскими фотографиями, нужно постараться, чтобы как можно больше родителей нашли в них своего ребенка. Оформляя выставку нужно помнить, что ее цель состоит не только в том, чтобы заинтересовать родителей обилием и разнообразием фотографий их детей, но и донести до них содержание и значимость того или иного вопроса.</a:t>
            </a:r>
          </a:p>
          <a:p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i="1" dirty="0" smtClean="0"/>
              <a:t>Выставки</a:t>
            </a:r>
            <a:endParaRPr lang="ru-RU" sz="2400" b="1" i="1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err="1" smtClean="0"/>
              <a:t>Медиатека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1800" dirty="0" smtClean="0"/>
              <a:t>Информация хранится не только в книгах, но и на дисках, аудио-, видеокассетах. Молодые родители (особенно папы) все чаще обращаются к воспитателям с просьбой познакомиться с </a:t>
            </a:r>
            <a:r>
              <a:rPr lang="ru-RU" sz="1800" dirty="0" err="1" smtClean="0"/>
              <a:t>медиа-пособиями</a:t>
            </a:r>
            <a:r>
              <a:rPr lang="ru-RU" sz="1800" dirty="0" smtClean="0"/>
              <a:t> по воспитанию детей; проявляют интерес к образовательным порталам и сайтам в  Интернет. </a:t>
            </a:r>
          </a:p>
          <a:p>
            <a:pPr algn="just">
              <a:buNone/>
            </a:pPr>
            <a:endParaRPr lang="ru-RU" sz="1800" dirty="0" smtClean="0"/>
          </a:p>
          <a:p>
            <a:pPr algn="just">
              <a:buNone/>
            </a:pPr>
            <a:r>
              <a:rPr lang="ru-RU" sz="1800" dirty="0" smtClean="0"/>
              <a:t>Чтобы детский сад стал для родителей источником информации о ребенке дошкольного возраста, о развитии детско-родительских отношений, о новых формах совместной познавательной и коммуникативной деятельности в триаде «ребенок-родитель-педагог» в ДОУ можно оборудовать </a:t>
            </a:r>
            <a:r>
              <a:rPr lang="ru-RU" sz="1800" i="1" dirty="0" smtClean="0"/>
              <a:t>семейную </a:t>
            </a:r>
            <a:r>
              <a:rPr lang="ru-RU" sz="1800" i="1" dirty="0" err="1" smtClean="0"/>
              <a:t>медиатеку</a:t>
            </a:r>
            <a:r>
              <a:rPr lang="ru-RU" sz="1800" i="1" dirty="0" smtClean="0"/>
              <a:t> (как в самостоятельном помещении, так и в методическом кабинете)</a:t>
            </a:r>
            <a:r>
              <a:rPr lang="ru-RU" sz="1800" dirty="0" smtClean="0"/>
              <a:t>. </a:t>
            </a:r>
          </a:p>
          <a:p>
            <a:pPr algn="just">
              <a:buNone/>
            </a:pPr>
            <a:endParaRPr lang="ru-RU" sz="1800" dirty="0" smtClean="0"/>
          </a:p>
          <a:p>
            <a:pPr algn="just">
              <a:buNone/>
            </a:pPr>
            <a:r>
              <a:rPr lang="ru-RU" sz="1800" dirty="0" err="1" smtClean="0"/>
              <a:t>Медиатека</a:t>
            </a:r>
            <a:r>
              <a:rPr lang="ru-RU" sz="1800" dirty="0" smtClean="0"/>
              <a:t> может стать важной составляющей общей системы образовательного и информационного пространства дошкольного учреждения. Более того, взаимодействуя с региональными, городскими, районными детскими и взрослыми библиотеками, музеями, учебными заведениями, научными организациями и прочими источниками информации, </a:t>
            </a:r>
            <a:r>
              <a:rPr lang="ru-RU" sz="1800" dirty="0" err="1" smtClean="0"/>
              <a:t>медиатека</a:t>
            </a:r>
            <a:r>
              <a:rPr lang="ru-RU" sz="1800" dirty="0" smtClean="0"/>
              <a:t>  активизирует процессы интеграции, координации и кооперации необходимых ресурсов.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1800" dirty="0" smtClean="0"/>
              <a:t>В состав семейной </a:t>
            </a:r>
            <a:r>
              <a:rPr lang="ru-RU" sz="1800" dirty="0" err="1" smtClean="0"/>
              <a:t>медиатеки</a:t>
            </a:r>
            <a:r>
              <a:rPr lang="ru-RU" sz="1800" dirty="0" smtClean="0"/>
              <a:t> могут быть включены:</a:t>
            </a:r>
          </a:p>
          <a:p>
            <a:pPr lvl="0" algn="just"/>
            <a:r>
              <a:rPr lang="ru-RU" sz="1800" dirty="0" err="1" smtClean="0"/>
              <a:t>мультимедийные</a:t>
            </a:r>
            <a:r>
              <a:rPr lang="ru-RU" sz="1800" dirty="0" smtClean="0"/>
              <a:t> материалы к занятиям с детьми и взрослыми;</a:t>
            </a:r>
          </a:p>
          <a:p>
            <a:pPr lvl="0" algn="just"/>
            <a:r>
              <a:rPr lang="ru-RU" sz="1800" dirty="0" err="1" smtClean="0"/>
              <a:t>мультимедийные</a:t>
            </a:r>
            <a:r>
              <a:rPr lang="ru-RU" sz="1800" dirty="0" smtClean="0"/>
              <a:t> энциклопедии, словари;</a:t>
            </a:r>
          </a:p>
          <a:p>
            <a:pPr lvl="0" algn="just"/>
            <a:r>
              <a:rPr lang="ru-RU" sz="1800" dirty="0" smtClean="0"/>
              <a:t>развивающие и обучающие программы;</a:t>
            </a:r>
          </a:p>
          <a:p>
            <a:pPr lvl="0" algn="just"/>
            <a:r>
              <a:rPr lang="ru-RU" sz="1800" dirty="0" smtClean="0"/>
              <a:t>собрание </a:t>
            </a:r>
            <a:r>
              <a:rPr lang="ru-RU" sz="1800" dirty="0" err="1" smtClean="0"/>
              <a:t>медиа-объектов</a:t>
            </a:r>
            <a:r>
              <a:rPr lang="ru-RU" sz="1800" dirty="0" smtClean="0"/>
              <a:t> (аудио-, видео-, мультимедиа-ресурсы и др.);</a:t>
            </a:r>
          </a:p>
          <a:p>
            <a:pPr lvl="0" algn="just"/>
            <a:r>
              <a:rPr lang="ru-RU" sz="1800" dirty="0" smtClean="0"/>
              <a:t>коллекция проектов и итоговых </a:t>
            </a:r>
            <a:r>
              <a:rPr lang="ru-RU" sz="1800" dirty="0" err="1" smtClean="0"/>
              <a:t>мультимедийных</a:t>
            </a:r>
            <a:r>
              <a:rPr lang="ru-RU" sz="1800" dirty="0" smtClean="0"/>
              <a:t> презентаций, выполненных педагогами и родителями.</a:t>
            </a:r>
          </a:p>
          <a:p>
            <a:pPr lvl="0" algn="just">
              <a:buNone/>
            </a:pPr>
            <a:endParaRPr lang="ru-RU" sz="1800" dirty="0" smtClean="0"/>
          </a:p>
          <a:p>
            <a:pPr algn="just">
              <a:buNone/>
            </a:pPr>
            <a:r>
              <a:rPr lang="ru-RU" sz="1800" dirty="0" smtClean="0"/>
              <a:t>Книга - базис </a:t>
            </a:r>
            <a:r>
              <a:rPr lang="ru-RU" sz="1800" dirty="0" err="1" smtClean="0"/>
              <a:t>медиатеки</a:t>
            </a:r>
            <a:r>
              <a:rPr lang="ru-RU" sz="1800" dirty="0" smtClean="0"/>
              <a:t>. Основа семейной </a:t>
            </a:r>
            <a:r>
              <a:rPr lang="ru-RU" sz="1800" dirty="0" err="1" smtClean="0"/>
              <a:t>медиатеки</a:t>
            </a:r>
            <a:r>
              <a:rPr lang="ru-RU" sz="1800" dirty="0" smtClean="0"/>
              <a:t> – фонд документов, включающий электронные копии печатных изданий (книг, периодики), аудио – и видеоматериалы и пр.</a:t>
            </a:r>
          </a:p>
          <a:p>
            <a:pPr algn="just">
              <a:buNone/>
            </a:pPr>
            <a:r>
              <a:rPr lang="ru-RU" sz="1800" dirty="0" smtClean="0"/>
              <a:t> Создавая фонд необходимо помнить, что он должен удовлетворять интересы детей и воспитывающих взрослых (родителей, педагогов), содержать хрестоматии по семейной педагогике и психологии, психологии детства, педагогические и психологические энциклопедии, словари, монографии, методические  и учебно-методические пособия и материалы, художественную литературу для семейного чтения, др. документы. </a:t>
            </a:r>
            <a:endParaRPr lang="ru-RU" sz="1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err="1" smtClean="0"/>
              <a:t>Медиатека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Book Antiqua" pitchFamily="18" charset="0"/>
              </a:rPr>
              <a:t>Пользуясь </a:t>
            </a:r>
            <a:r>
              <a:rPr lang="ru-RU" sz="2400" dirty="0" err="1" smtClean="0">
                <a:latin typeface="Book Antiqua" pitchFamily="18" charset="0"/>
              </a:rPr>
              <a:t>медиатекой</a:t>
            </a:r>
            <a:r>
              <a:rPr lang="ru-RU" sz="2400" dirty="0" smtClean="0">
                <a:latin typeface="Book Antiqua" pitchFamily="18" charset="0"/>
              </a:rPr>
              <a:t>, дети и взрослые с помощью старшего воспитателя (социального педагога, психолога) выбирают необходимую литературу, видеокассеты с записями художественных, учебных фильмов и мультфильмов, диски с электронными развивающими играми и пр.</a:t>
            </a:r>
          </a:p>
          <a:p>
            <a:pPr algn="just">
              <a:buNone/>
            </a:pPr>
            <a:r>
              <a:rPr lang="ru-RU" sz="2400" dirty="0" smtClean="0">
                <a:latin typeface="Book Antiqua" pitchFamily="18" charset="0"/>
              </a:rPr>
              <a:t>В случае, когда информационного поля ДОУ оказывается недостаточно, специалисты  направляют семью в детскую районную (городскую) библиотеку, музей и др. учреждения культуры, научные  организации или рекомендуют посетить сайты в Интернет: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err="1" smtClean="0"/>
              <a:t>Медиатека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28654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/>
              <a:t>Агентство «Детский отдых» -  </a:t>
            </a:r>
            <a:r>
              <a:rPr lang="en-US" sz="2000" u="sng" dirty="0" smtClean="0">
                <a:hlinkClick r:id="rId2"/>
              </a:rPr>
              <a:t>www</a:t>
            </a:r>
            <a:r>
              <a:rPr lang="ru-RU" sz="2000" u="sng" dirty="0" smtClean="0">
                <a:hlinkClick r:id="rId2"/>
              </a:rPr>
              <a:t>.</a:t>
            </a:r>
            <a:r>
              <a:rPr lang="en-US" sz="2000" u="sng" dirty="0" smtClean="0">
                <a:hlinkClick r:id="rId2"/>
              </a:rPr>
              <a:t>baby</a:t>
            </a:r>
            <a:r>
              <a:rPr lang="ru-RU" sz="2000" u="sng" dirty="0" smtClean="0">
                <a:hlinkClick r:id="rId2"/>
              </a:rPr>
              <a:t>.</a:t>
            </a:r>
            <a:r>
              <a:rPr lang="en-US" sz="2000" u="sng" dirty="0" err="1" smtClean="0">
                <a:hlinkClick r:id="rId2"/>
              </a:rPr>
              <a:t>ru</a:t>
            </a:r>
            <a:endParaRPr lang="ru-RU" sz="2000" dirty="0" smtClean="0"/>
          </a:p>
          <a:p>
            <a:r>
              <a:rPr lang="ru-RU" sz="2000" dirty="0" smtClean="0"/>
              <a:t>Библиотека классической русской литературы – </a:t>
            </a:r>
            <a:r>
              <a:rPr lang="en-US" sz="2000" u="sng" dirty="0" smtClean="0">
                <a:hlinkClick r:id="rId3"/>
              </a:rPr>
              <a:t>http</a:t>
            </a:r>
            <a:r>
              <a:rPr lang="ru-RU" sz="2000" u="sng" dirty="0" smtClean="0">
                <a:hlinkClick r:id="rId3"/>
              </a:rPr>
              <a:t>://</a:t>
            </a:r>
            <a:r>
              <a:rPr lang="en-US" sz="2000" u="sng" dirty="0" smtClean="0">
                <a:hlinkClick r:id="rId3"/>
              </a:rPr>
              <a:t>www</a:t>
            </a:r>
            <a:r>
              <a:rPr lang="ru-RU" sz="2000" u="sng" dirty="0" smtClean="0">
                <a:hlinkClick r:id="rId3"/>
              </a:rPr>
              <a:t>.</a:t>
            </a:r>
            <a:r>
              <a:rPr lang="en-US" sz="2000" u="sng" dirty="0" err="1" smtClean="0">
                <a:hlinkClick r:id="rId3"/>
              </a:rPr>
              <a:t>klassika</a:t>
            </a:r>
            <a:r>
              <a:rPr lang="ru-RU" sz="2000" u="sng" dirty="0" smtClean="0">
                <a:hlinkClick r:id="rId3"/>
              </a:rPr>
              <a:t>.</a:t>
            </a:r>
            <a:r>
              <a:rPr lang="en-US" sz="2000" u="sng" dirty="0" err="1" smtClean="0">
                <a:hlinkClick r:id="rId3"/>
              </a:rPr>
              <a:t>ru</a:t>
            </a:r>
            <a:r>
              <a:rPr lang="ru-RU" sz="2000" u="sng" dirty="0" smtClean="0">
                <a:hlinkClick r:id="rId3"/>
              </a:rPr>
              <a:t>/</a:t>
            </a:r>
            <a:endParaRPr lang="ru-RU" sz="2000" dirty="0" smtClean="0"/>
          </a:p>
          <a:p>
            <a:r>
              <a:rPr lang="ru-RU" sz="2000" dirty="0" smtClean="0"/>
              <a:t>«</a:t>
            </a:r>
            <a:r>
              <a:rPr lang="ru-RU" sz="2000" dirty="0" err="1" smtClean="0"/>
              <a:t>Букварик</a:t>
            </a:r>
            <a:r>
              <a:rPr lang="ru-RU" sz="2000" dirty="0" smtClean="0"/>
              <a:t>» - </a:t>
            </a:r>
            <a:r>
              <a:rPr lang="ru-RU" sz="2000" u="sng" dirty="0" smtClean="0">
                <a:hlinkClick r:id="rId4"/>
              </a:rPr>
              <a:t>http://www.</a:t>
            </a:r>
            <a:r>
              <a:rPr lang="en-US" sz="2000" u="sng" dirty="0" err="1" smtClean="0">
                <a:hlinkClick r:id="rId4"/>
              </a:rPr>
              <a:t>bukva</a:t>
            </a:r>
            <a:r>
              <a:rPr lang="ru-RU" sz="2000" u="sng" dirty="0" smtClean="0">
                <a:hlinkClick r:id="rId4"/>
              </a:rPr>
              <a:t>.</a:t>
            </a:r>
            <a:r>
              <a:rPr lang="en-US" sz="2000" u="sng" dirty="0" err="1" smtClean="0">
                <a:hlinkClick r:id="rId4"/>
              </a:rPr>
              <a:t>ru</a:t>
            </a:r>
            <a:endParaRPr lang="ru-RU" sz="2000" dirty="0" smtClean="0"/>
          </a:p>
          <a:p>
            <a:r>
              <a:rPr lang="ru-RU" sz="2000" dirty="0" smtClean="0"/>
              <a:t>«Век образования» - </a:t>
            </a:r>
            <a:r>
              <a:rPr lang="ru-RU" sz="2000" u="sng" dirty="0" smtClean="0">
                <a:hlinkClick r:id="rId5"/>
              </a:rPr>
              <a:t>http://</a:t>
            </a:r>
            <a:r>
              <a:rPr lang="en-US" sz="2000" u="sng" dirty="0" err="1" smtClean="0">
                <a:hlinkClick r:id="rId5"/>
              </a:rPr>
              <a:t>biblio</a:t>
            </a:r>
            <a:r>
              <a:rPr lang="ru-RU" sz="2000" u="sng" dirty="0" smtClean="0">
                <a:hlinkClick r:id="rId5"/>
              </a:rPr>
              <a:t>.</a:t>
            </a:r>
            <a:r>
              <a:rPr lang="en-US" sz="2000" u="sng" dirty="0" err="1" smtClean="0">
                <a:hlinkClick r:id="rId5"/>
              </a:rPr>
              <a:t>narod</a:t>
            </a:r>
            <a:r>
              <a:rPr lang="ru-RU" sz="2000" u="sng" dirty="0" smtClean="0">
                <a:hlinkClick r:id="rId5"/>
              </a:rPr>
              <a:t>.</a:t>
            </a:r>
            <a:r>
              <a:rPr lang="en-US" sz="2000" u="sng" dirty="0" err="1" smtClean="0">
                <a:hlinkClick r:id="rId5"/>
              </a:rPr>
              <a:t>ru</a:t>
            </a:r>
            <a:r>
              <a:rPr lang="ru-RU" sz="2000" u="sng" dirty="0" smtClean="0">
                <a:hlinkClick r:id="rId5"/>
              </a:rPr>
              <a:t>/</a:t>
            </a:r>
            <a:r>
              <a:rPr lang="en-US" sz="2000" u="sng" dirty="0" err="1" smtClean="0">
                <a:hlinkClick r:id="rId5"/>
              </a:rPr>
              <a:t>gyrnal</a:t>
            </a:r>
            <a:r>
              <a:rPr lang="ru-RU" sz="2000" u="sng" dirty="0" smtClean="0">
                <a:hlinkClick r:id="rId5"/>
              </a:rPr>
              <a:t>/</a:t>
            </a:r>
            <a:r>
              <a:rPr lang="en-US" sz="2000" u="sng" dirty="0" err="1" smtClean="0">
                <a:hlinkClick r:id="rId5"/>
              </a:rPr>
              <a:t>vek</a:t>
            </a:r>
            <a:r>
              <a:rPr lang="ru-RU" sz="2000" u="sng" dirty="0" smtClean="0">
                <a:hlinkClick r:id="rId5"/>
              </a:rPr>
              <a:t>/</a:t>
            </a:r>
            <a:r>
              <a:rPr lang="en-US" sz="2000" u="sng" dirty="0" smtClean="0">
                <a:hlinkClick r:id="rId5"/>
              </a:rPr>
              <a:t>sod</a:t>
            </a:r>
            <a:r>
              <a:rPr lang="ru-RU" sz="2000" u="sng" dirty="0" smtClean="0">
                <a:hlinkClick r:id="rId5"/>
              </a:rPr>
              <a:t>_</a:t>
            </a:r>
            <a:r>
              <a:rPr lang="en-US" sz="2000" u="sng" dirty="0" err="1" smtClean="0">
                <a:hlinkClick r:id="rId5"/>
              </a:rPr>
              <a:t>vse</a:t>
            </a:r>
            <a:r>
              <a:rPr lang="ru-RU" sz="2000" u="sng" dirty="0" smtClean="0">
                <a:hlinkClick r:id="rId5"/>
              </a:rPr>
              <a:t>_</a:t>
            </a:r>
            <a:r>
              <a:rPr lang="en-US" sz="2000" u="sng" dirty="0" err="1" smtClean="0">
                <a:hlinkClick r:id="rId5"/>
              </a:rPr>
              <a:t>tabl</a:t>
            </a:r>
            <a:r>
              <a:rPr lang="ru-RU" sz="2000" u="sng" dirty="0" smtClean="0">
                <a:hlinkClick r:id="rId5"/>
              </a:rPr>
              <a:t>.</a:t>
            </a:r>
            <a:r>
              <a:rPr lang="en-US" sz="2000" u="sng" dirty="0" err="1" smtClean="0">
                <a:hlinkClick r:id="rId5"/>
              </a:rPr>
              <a:t>htm</a:t>
            </a:r>
            <a:endParaRPr lang="ru-RU" sz="2000" dirty="0" smtClean="0"/>
          </a:p>
          <a:p>
            <a:r>
              <a:rPr lang="ru-RU" sz="2000" dirty="0" smtClean="0"/>
              <a:t>Государственная научная педагогическая библиотека им. К.Д.Ушинского - </a:t>
            </a:r>
            <a:r>
              <a:rPr lang="ru-RU" sz="2000" u="sng" dirty="0" smtClean="0">
                <a:hlinkClick r:id="rId6"/>
              </a:rPr>
              <a:t>http://www.</a:t>
            </a:r>
            <a:r>
              <a:rPr lang="en-US" sz="2000" u="sng" dirty="0" err="1" smtClean="0">
                <a:hlinkClick r:id="rId6"/>
              </a:rPr>
              <a:t>gnpbu</a:t>
            </a:r>
            <a:r>
              <a:rPr lang="ru-RU" sz="2000" u="sng" dirty="0" smtClean="0">
                <a:hlinkClick r:id="rId6"/>
              </a:rPr>
              <a:t>.</a:t>
            </a:r>
            <a:r>
              <a:rPr lang="en-US" sz="2000" u="sng" dirty="0" err="1" smtClean="0">
                <a:hlinkClick r:id="rId6"/>
              </a:rPr>
              <a:t>iip</a:t>
            </a:r>
            <a:r>
              <a:rPr lang="ru-RU" sz="2000" u="sng" dirty="0" smtClean="0">
                <a:hlinkClick r:id="rId6"/>
              </a:rPr>
              <a:t>.</a:t>
            </a:r>
            <a:r>
              <a:rPr lang="en-US" sz="2000" u="sng" dirty="0" smtClean="0">
                <a:hlinkClick r:id="rId6"/>
              </a:rPr>
              <a:t>net</a:t>
            </a:r>
            <a:r>
              <a:rPr lang="ru-RU" sz="2000" u="sng" dirty="0" smtClean="0">
                <a:hlinkClick r:id="rId6"/>
              </a:rPr>
              <a:t>/</a:t>
            </a:r>
            <a:endParaRPr lang="ru-RU" sz="2000" dirty="0" smtClean="0"/>
          </a:p>
          <a:p>
            <a:r>
              <a:rPr lang="ru-RU" sz="2000" dirty="0" smtClean="0"/>
              <a:t>Государственная Третьяковская галерея - </a:t>
            </a:r>
            <a:r>
              <a:rPr lang="ru-RU" sz="2000" u="sng" dirty="0" smtClean="0">
                <a:hlinkClick r:id="rId7"/>
              </a:rPr>
              <a:t>http://www.</a:t>
            </a:r>
            <a:r>
              <a:rPr lang="en-US" sz="2000" u="sng" dirty="0" err="1" smtClean="0">
                <a:hlinkClick r:id="rId7"/>
              </a:rPr>
              <a:t>tretyakov</a:t>
            </a:r>
            <a:r>
              <a:rPr lang="ru-RU" sz="2000" u="sng" dirty="0" smtClean="0">
                <a:hlinkClick r:id="rId7"/>
              </a:rPr>
              <a:t>.</a:t>
            </a:r>
            <a:r>
              <a:rPr lang="en-US" sz="2000" u="sng" dirty="0" err="1" smtClean="0">
                <a:hlinkClick r:id="rId7"/>
              </a:rPr>
              <a:t>ru</a:t>
            </a:r>
            <a:endParaRPr lang="ru-RU" sz="2000" dirty="0" smtClean="0"/>
          </a:p>
          <a:p>
            <a:r>
              <a:rPr lang="ru-RU" sz="2000" dirty="0" smtClean="0"/>
              <a:t>Государственный музей изобразительных искусств им. А.С.Пушкина - </a:t>
            </a:r>
            <a:r>
              <a:rPr lang="ru-RU" sz="2000" u="sng" dirty="0" smtClean="0">
                <a:hlinkClick r:id="rId8"/>
              </a:rPr>
              <a:t>http://www.</a:t>
            </a:r>
            <a:r>
              <a:rPr lang="en-US" sz="2000" u="sng" dirty="0" smtClean="0">
                <a:hlinkClick r:id="rId8"/>
              </a:rPr>
              <a:t>museum</a:t>
            </a:r>
            <a:r>
              <a:rPr lang="ru-RU" sz="2000" u="sng" dirty="0" smtClean="0">
                <a:hlinkClick r:id="rId8"/>
              </a:rPr>
              <a:t>.</a:t>
            </a:r>
            <a:r>
              <a:rPr lang="en-US" sz="2000" u="sng" dirty="0" err="1" smtClean="0">
                <a:hlinkClick r:id="rId8"/>
              </a:rPr>
              <a:t>ru</a:t>
            </a:r>
            <a:r>
              <a:rPr lang="ru-RU" sz="2000" u="sng" dirty="0" smtClean="0">
                <a:hlinkClick r:id="rId8"/>
              </a:rPr>
              <a:t>/</a:t>
            </a:r>
            <a:r>
              <a:rPr lang="en-US" sz="2000" u="sng" dirty="0" err="1" smtClean="0">
                <a:hlinkClick r:id="rId8"/>
              </a:rPr>
              <a:t>gmii</a:t>
            </a:r>
            <a:endParaRPr lang="ru-RU" sz="2000" dirty="0" smtClean="0"/>
          </a:p>
          <a:p>
            <a:r>
              <a:rPr lang="ru-RU" sz="2000" dirty="0" smtClean="0"/>
              <a:t>Государственный русский музей - </a:t>
            </a:r>
            <a:r>
              <a:rPr lang="ru-RU" sz="2000" u="sng" dirty="0" smtClean="0">
                <a:hlinkClick r:id="rId9"/>
              </a:rPr>
              <a:t>http://www.</a:t>
            </a:r>
            <a:r>
              <a:rPr lang="en-US" sz="2000" u="sng" dirty="0" err="1" smtClean="0">
                <a:hlinkClick r:id="rId9"/>
              </a:rPr>
              <a:t>rusmuseum</a:t>
            </a:r>
            <a:r>
              <a:rPr lang="ru-RU" sz="2000" u="sng" dirty="0" smtClean="0">
                <a:hlinkClick r:id="rId9"/>
              </a:rPr>
              <a:t>.</a:t>
            </a:r>
            <a:r>
              <a:rPr lang="en-US" sz="2000" u="sng" dirty="0" err="1" smtClean="0">
                <a:hlinkClick r:id="rId9"/>
              </a:rPr>
              <a:t>ru</a:t>
            </a:r>
            <a:endParaRPr lang="ru-RU" sz="2000" dirty="0" smtClean="0"/>
          </a:p>
          <a:p>
            <a:r>
              <a:rPr lang="ru-RU" sz="2000" dirty="0" smtClean="0"/>
              <a:t>Детский отдых - </a:t>
            </a:r>
            <a:r>
              <a:rPr lang="ru-RU" sz="2000" u="sng" dirty="0" err="1" smtClean="0">
                <a:hlinkClick r:id="rId10"/>
              </a:rPr>
              <a:t>www</a:t>
            </a:r>
            <a:r>
              <a:rPr lang="ru-RU" sz="2000" u="sng" dirty="0" smtClean="0">
                <a:hlinkClick r:id="rId10"/>
              </a:rPr>
              <a:t>.</a:t>
            </a:r>
            <a:r>
              <a:rPr lang="en-US" sz="2000" u="sng" dirty="0" err="1" smtClean="0">
                <a:hlinkClick r:id="rId10"/>
              </a:rPr>
              <a:t>childrenrest</a:t>
            </a:r>
            <a:r>
              <a:rPr lang="ru-RU" sz="2000" u="sng" dirty="0" smtClean="0">
                <a:hlinkClick r:id="rId10"/>
              </a:rPr>
              <a:t>.</a:t>
            </a:r>
            <a:r>
              <a:rPr lang="en-US" sz="2000" u="sng" dirty="0" err="1" smtClean="0">
                <a:hlinkClick r:id="rId10"/>
              </a:rPr>
              <a:t>spb</a:t>
            </a:r>
            <a:r>
              <a:rPr lang="ru-RU" sz="2000" u="sng" dirty="0" smtClean="0">
                <a:hlinkClick r:id="rId10"/>
              </a:rPr>
              <a:t>.</a:t>
            </a:r>
            <a:r>
              <a:rPr lang="en-US" sz="2000" u="sng" dirty="0" err="1" smtClean="0">
                <a:hlinkClick r:id="rId10"/>
              </a:rPr>
              <a:t>ru</a:t>
            </a:r>
            <a:endParaRPr lang="ru-RU" sz="2000" dirty="0" smtClean="0"/>
          </a:p>
          <a:p>
            <a:r>
              <a:rPr lang="ru-RU" sz="2000" dirty="0" smtClean="0"/>
              <a:t>Детский развлекательно-образовательный портал «Солнышко» - </a:t>
            </a:r>
            <a:r>
              <a:rPr lang="ru-RU" sz="2000" u="sng" dirty="0" smtClean="0">
                <a:hlinkClick r:id="rId11"/>
              </a:rPr>
              <a:t>http://www.</a:t>
            </a:r>
            <a:r>
              <a:rPr lang="en-US" sz="2000" u="sng" dirty="0" err="1" smtClean="0">
                <a:hlinkClick r:id="rId11"/>
              </a:rPr>
              <a:t>solnyshko</a:t>
            </a:r>
            <a:r>
              <a:rPr lang="ru-RU" sz="2000" u="sng" dirty="0" smtClean="0">
                <a:hlinkClick r:id="rId11"/>
              </a:rPr>
              <a:t>.</a:t>
            </a:r>
            <a:r>
              <a:rPr lang="en-US" sz="2000" u="sng" dirty="0" err="1" smtClean="0">
                <a:hlinkClick r:id="rId11"/>
              </a:rPr>
              <a:t>ee</a:t>
            </a:r>
            <a:endParaRPr lang="ru-RU" sz="2000" dirty="0" smtClean="0"/>
          </a:p>
          <a:p>
            <a:r>
              <a:rPr lang="ru-RU" sz="2000" dirty="0" smtClean="0"/>
              <a:t>Для родителей - газета «Раннее развитие»- (http://</a:t>
            </a:r>
            <a:r>
              <a:rPr lang="en-US" sz="2000" dirty="0" err="1" smtClean="0"/>
              <a:t>ranneerazvitie</a:t>
            </a:r>
            <a:r>
              <a:rPr lang="ru-RU" sz="2000" dirty="0" smtClean="0"/>
              <a:t>.</a:t>
            </a:r>
            <a:r>
              <a:rPr lang="en-US" sz="2000" dirty="0" err="1" smtClean="0"/>
              <a:t>narod</a:t>
            </a:r>
            <a:r>
              <a:rPr lang="ru-RU" sz="2000" dirty="0" smtClean="0"/>
              <a:t>.</a:t>
            </a:r>
            <a:r>
              <a:rPr lang="en-US" sz="2000" dirty="0" err="1" smtClean="0"/>
              <a:t>ru</a:t>
            </a:r>
            <a:r>
              <a:rPr lang="ru-RU" sz="2000" dirty="0" smtClean="0"/>
              <a:t>/</a:t>
            </a:r>
            <a:r>
              <a:rPr lang="en-US" sz="2000" dirty="0" err="1" smtClean="0"/>
              <a:t>gaseta</a:t>
            </a:r>
            <a:r>
              <a:rPr lang="ru-RU" sz="2000" dirty="0" smtClean="0"/>
              <a:t>/)</a:t>
            </a:r>
          </a:p>
          <a:p>
            <a:r>
              <a:rPr lang="ru-RU" sz="2000" dirty="0" smtClean="0"/>
              <a:t>Дошкольное образование - </a:t>
            </a:r>
            <a:r>
              <a:rPr lang="en-US" sz="2000" u="sng" dirty="0" smtClean="0">
                <a:hlinkClick r:id="rId12"/>
              </a:rPr>
              <a:t>http</a:t>
            </a:r>
            <a:r>
              <a:rPr lang="ru-RU" sz="2000" u="sng" dirty="0" smtClean="0">
                <a:hlinkClick r:id="rId12"/>
              </a:rPr>
              <a:t>://</a:t>
            </a:r>
            <a:r>
              <a:rPr lang="en-US" sz="2000" u="sng" dirty="0" smtClean="0">
                <a:hlinkClick r:id="rId12"/>
              </a:rPr>
              <a:t>preschool</a:t>
            </a:r>
            <a:r>
              <a:rPr lang="ru-RU" sz="2000" u="sng" dirty="0" smtClean="0">
                <a:hlinkClick r:id="rId12"/>
              </a:rPr>
              <a:t>.</a:t>
            </a:r>
            <a:r>
              <a:rPr lang="en-US" sz="2000" u="sng" dirty="0" err="1" smtClean="0">
                <a:hlinkClick r:id="rId12"/>
              </a:rPr>
              <a:t>rin</a:t>
            </a:r>
            <a:r>
              <a:rPr lang="ru-RU" sz="2000" u="sng" dirty="0" smtClean="0">
                <a:hlinkClick r:id="rId12"/>
              </a:rPr>
              <a:t>.</a:t>
            </a:r>
            <a:r>
              <a:rPr lang="en-US" sz="2000" u="sng" dirty="0" err="1" smtClean="0">
                <a:hlinkClick r:id="rId12"/>
              </a:rPr>
              <a:t>ru</a:t>
            </a:r>
            <a:r>
              <a:rPr lang="ru-RU" sz="2000" u="sng" dirty="0" smtClean="0">
                <a:hlinkClick r:id="rId12"/>
              </a:rPr>
              <a:t>/</a:t>
            </a:r>
            <a:endParaRPr lang="ru-RU" sz="2000" dirty="0" smtClean="0"/>
          </a:p>
          <a:p>
            <a:r>
              <a:rPr lang="ru-RU" sz="2000" dirty="0" smtClean="0"/>
              <a:t>Журнал «Семья и школа» - (</a:t>
            </a:r>
            <a:r>
              <a:rPr lang="ru-RU" sz="2000" u="sng" dirty="0" smtClean="0">
                <a:hlinkClick r:id="rId13"/>
              </a:rPr>
              <a:t>http://www</a:t>
            </a:r>
            <a:r>
              <a:rPr lang="ru-RU" sz="2000" dirty="0" smtClean="0"/>
              <a:t>.</a:t>
            </a:r>
            <a:r>
              <a:rPr lang="en-US" sz="2000" dirty="0" smtClean="0"/>
              <a:t>parent</a:t>
            </a:r>
            <a:r>
              <a:rPr lang="ru-RU" sz="2000" dirty="0" smtClean="0"/>
              <a:t>.</a:t>
            </a:r>
            <a:r>
              <a:rPr lang="en-US" sz="2000" dirty="0" err="1" smtClean="0"/>
              <a:t>fio</a:t>
            </a:r>
            <a:r>
              <a:rPr lang="ru-RU" sz="2000" dirty="0" smtClean="0"/>
              <a:t>.</a:t>
            </a:r>
            <a:r>
              <a:rPr lang="en-US" sz="2000" dirty="0" err="1" smtClean="0"/>
              <a:t>ru</a:t>
            </a:r>
            <a:r>
              <a:rPr lang="ru-RU" sz="2000" dirty="0" smtClean="0"/>
              <a:t>/</a:t>
            </a:r>
            <a:r>
              <a:rPr lang="en-US" sz="2000" dirty="0" smtClean="0"/>
              <a:t>index</a:t>
            </a:r>
            <a:r>
              <a:rPr lang="ru-RU" sz="2000" dirty="0" smtClean="0"/>
              <a:t>.</a:t>
            </a:r>
            <a:r>
              <a:rPr lang="en-US" sz="2000" dirty="0" err="1" smtClean="0"/>
              <a:t>php</a:t>
            </a:r>
            <a:r>
              <a:rPr lang="ru-RU" sz="2000" dirty="0" smtClean="0"/>
              <a:t>?</a:t>
            </a:r>
            <a:r>
              <a:rPr lang="en-US" sz="2000" dirty="0" smtClean="0"/>
              <a:t>c</a:t>
            </a:r>
            <a:r>
              <a:rPr lang="ru-RU" sz="2000" dirty="0" smtClean="0"/>
              <a:t>=1222)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2400" dirty="0" err="1" smtClean="0"/>
              <a:t>Интер-педагогика</a:t>
            </a:r>
            <a:r>
              <a:rPr lang="ru-RU" sz="2400" dirty="0" smtClean="0"/>
              <a:t> – сайт для учителей и родителей </a:t>
            </a:r>
            <a:r>
              <a:rPr lang="en-US" sz="2400" u="sng" dirty="0" smtClean="0">
                <a:hlinkClick r:id="rId2"/>
              </a:rPr>
              <a:t>www</a:t>
            </a:r>
            <a:r>
              <a:rPr lang="ru-RU" sz="2400" u="sng" dirty="0" smtClean="0">
                <a:hlinkClick r:id="rId2"/>
              </a:rPr>
              <a:t>.</a:t>
            </a:r>
            <a:r>
              <a:rPr lang="en-US" sz="2400" u="sng" dirty="0" smtClean="0">
                <a:hlinkClick r:id="rId2"/>
              </a:rPr>
              <a:t>inter</a:t>
            </a:r>
            <a:r>
              <a:rPr lang="ru-RU" sz="2400" u="sng" dirty="0" smtClean="0">
                <a:hlinkClick r:id="rId2"/>
              </a:rPr>
              <a:t>-</a:t>
            </a:r>
            <a:r>
              <a:rPr lang="en-US" sz="2400" u="sng" dirty="0" err="1" smtClean="0">
                <a:hlinkClick r:id="rId2"/>
              </a:rPr>
              <a:t>pedagogika</a:t>
            </a:r>
            <a:r>
              <a:rPr lang="ru-RU" sz="2400" u="sng" dirty="0" smtClean="0">
                <a:hlinkClick r:id="rId2"/>
              </a:rPr>
              <a:t>.</a:t>
            </a:r>
            <a:r>
              <a:rPr lang="en-US" sz="2400" u="sng" dirty="0" err="1" smtClean="0">
                <a:hlinkClick r:id="rId2"/>
              </a:rPr>
              <a:t>ru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pPr algn="just"/>
            <a:r>
              <a:rPr lang="ru-RU" sz="2400" dirty="0" smtClean="0"/>
              <a:t>Интернет-система «Мир семьи» -  </a:t>
            </a:r>
            <a:r>
              <a:rPr lang="ru-RU" sz="2400" u="sng" dirty="0" smtClean="0">
                <a:hlinkClick r:id="rId3"/>
              </a:rPr>
              <a:t>http://www.</a:t>
            </a:r>
            <a:r>
              <a:rPr lang="en-US" sz="2400" u="sng" dirty="0" err="1" smtClean="0">
                <a:hlinkClick r:id="rId3"/>
              </a:rPr>
              <a:t>fw</a:t>
            </a:r>
            <a:r>
              <a:rPr lang="ru-RU" sz="2400" u="sng" dirty="0" smtClean="0">
                <a:hlinkClick r:id="rId3"/>
              </a:rPr>
              <a:t>.</a:t>
            </a:r>
            <a:r>
              <a:rPr lang="en-US" sz="2400" u="sng" dirty="0" err="1" smtClean="0">
                <a:hlinkClick r:id="rId3"/>
              </a:rPr>
              <a:t>ru</a:t>
            </a:r>
            <a:r>
              <a:rPr lang="ru-RU" sz="2400" u="sng" dirty="0" smtClean="0">
                <a:hlinkClick r:id="rId3"/>
              </a:rPr>
              <a:t>/</a:t>
            </a:r>
            <a:endParaRPr lang="ru-RU" sz="2400" dirty="0" smtClean="0"/>
          </a:p>
          <a:p>
            <a:pPr algn="just"/>
            <a:r>
              <a:rPr lang="ru-RU" sz="2400" dirty="0" smtClean="0"/>
              <a:t>Каталог Российской государственной библиотеки - </a:t>
            </a:r>
            <a:r>
              <a:rPr lang="ru-RU" sz="2400" u="sng" dirty="0" smtClean="0">
                <a:hlinkClick r:id="rId4"/>
              </a:rPr>
              <a:t>http://www.</a:t>
            </a:r>
            <a:r>
              <a:rPr lang="en-US" sz="2400" u="sng" dirty="0" err="1" smtClean="0">
                <a:hlinkClick r:id="rId4"/>
              </a:rPr>
              <a:t>rsl</a:t>
            </a:r>
            <a:r>
              <a:rPr lang="ru-RU" sz="2400" u="sng" dirty="0" smtClean="0">
                <a:hlinkClick r:id="rId4"/>
              </a:rPr>
              <a:t>.</a:t>
            </a:r>
            <a:r>
              <a:rPr lang="en-US" sz="2400" u="sng" dirty="0" err="1" smtClean="0">
                <a:hlinkClick r:id="rId4"/>
              </a:rPr>
              <a:t>ru</a:t>
            </a:r>
            <a:r>
              <a:rPr lang="ru-RU" sz="2400" u="sng" dirty="0" smtClean="0">
                <a:hlinkClick r:id="rId4"/>
              </a:rPr>
              <a:t>_</a:t>
            </a:r>
            <a:r>
              <a:rPr lang="en-US" sz="2400" u="sng" dirty="0" err="1" smtClean="0">
                <a:hlinkClick r:id="rId4"/>
              </a:rPr>
              <a:t>resl</a:t>
            </a:r>
            <a:r>
              <a:rPr lang="ru-RU" sz="2400" u="sng" dirty="0" smtClean="0">
                <a:hlinkClick r:id="rId4"/>
              </a:rPr>
              <a:t>.</a:t>
            </a:r>
            <a:r>
              <a:rPr lang="en-US" sz="2400" u="sng" dirty="0" err="1" smtClean="0">
                <a:hlinkClick r:id="rId4"/>
              </a:rPr>
              <a:t>htm</a:t>
            </a:r>
            <a:endParaRPr lang="ru-RU" sz="2400" dirty="0" smtClean="0"/>
          </a:p>
          <a:p>
            <a:pPr algn="just"/>
            <a:r>
              <a:rPr lang="ru-RU" sz="2400" dirty="0" smtClean="0"/>
              <a:t>Клуб многодетных семей - </a:t>
            </a:r>
            <a:r>
              <a:rPr lang="ru-RU" sz="2400" u="sng" dirty="0" smtClean="0">
                <a:hlinkClick r:id="rId5"/>
              </a:rPr>
              <a:t>http://www</a:t>
            </a:r>
            <a:r>
              <a:rPr lang="ru-RU" sz="2400" dirty="0" smtClean="0"/>
              <a:t>.8</a:t>
            </a:r>
            <a:r>
              <a:rPr lang="en-US" sz="2400" dirty="0" err="1" smtClean="0"/>
              <a:t>ya</a:t>
            </a:r>
            <a:r>
              <a:rPr lang="ru-RU" sz="2400" dirty="0" smtClean="0"/>
              <a:t>.</a:t>
            </a:r>
            <a:r>
              <a:rPr lang="en-US" sz="2400" dirty="0" err="1" smtClean="0"/>
              <a:t>ru</a:t>
            </a:r>
            <a:endParaRPr lang="ru-RU" sz="2400" dirty="0" smtClean="0"/>
          </a:p>
          <a:p>
            <a:pPr algn="just"/>
            <a:r>
              <a:rPr lang="ru-RU" sz="2400" dirty="0" smtClean="0"/>
              <a:t>Комитет по образованию и науке Государственной Думы РФ - </a:t>
            </a:r>
            <a:r>
              <a:rPr lang="ru-RU" sz="2400" u="sng" dirty="0" smtClean="0">
                <a:hlinkClick r:id="rId6"/>
              </a:rPr>
              <a:t>http://www.</a:t>
            </a:r>
            <a:r>
              <a:rPr lang="en-US" sz="2400" u="sng" dirty="0" err="1" smtClean="0">
                <a:hlinkClick r:id="rId6"/>
              </a:rPr>
              <a:t>duma</a:t>
            </a:r>
            <a:r>
              <a:rPr lang="ru-RU" sz="2400" u="sng" dirty="0" smtClean="0">
                <a:hlinkClick r:id="rId6"/>
              </a:rPr>
              <a:t>.</a:t>
            </a:r>
            <a:r>
              <a:rPr lang="en-US" sz="2400" u="sng" dirty="0" err="1" smtClean="0">
                <a:hlinkClick r:id="rId6"/>
              </a:rPr>
              <a:t>gov</a:t>
            </a:r>
            <a:r>
              <a:rPr lang="ru-RU" sz="2400" u="sng" dirty="0" smtClean="0">
                <a:hlinkClick r:id="rId6"/>
              </a:rPr>
              <a:t>.</a:t>
            </a:r>
            <a:r>
              <a:rPr lang="en-US" sz="2400" u="sng" dirty="0" err="1" smtClean="0">
                <a:hlinkClick r:id="rId6"/>
              </a:rPr>
              <a:t>ru</a:t>
            </a:r>
            <a:endParaRPr lang="ru-RU" sz="2400" dirty="0" smtClean="0"/>
          </a:p>
          <a:p>
            <a:pPr algn="just"/>
            <a:r>
              <a:rPr lang="ru-RU" sz="2400" dirty="0" smtClean="0"/>
              <a:t>Министерство науки и образования РФ - </a:t>
            </a:r>
            <a:r>
              <a:rPr lang="ru-RU" sz="2400" u="sng" dirty="0" smtClean="0">
                <a:hlinkClick r:id="rId7"/>
              </a:rPr>
              <a:t>http://www.</a:t>
            </a:r>
            <a:r>
              <a:rPr lang="en-US" sz="2400" u="sng" dirty="0" err="1" smtClean="0">
                <a:hlinkClick r:id="rId7"/>
              </a:rPr>
              <a:t>informika</a:t>
            </a:r>
            <a:r>
              <a:rPr lang="ru-RU" sz="2400" u="sng" dirty="0" smtClean="0">
                <a:hlinkClick r:id="rId7"/>
              </a:rPr>
              <a:t>.</a:t>
            </a:r>
            <a:r>
              <a:rPr lang="en-US" sz="2400" u="sng" dirty="0" err="1" smtClean="0">
                <a:hlinkClick r:id="rId7"/>
              </a:rPr>
              <a:t>ru</a:t>
            </a:r>
            <a:r>
              <a:rPr lang="ru-RU" sz="2400" u="sng" dirty="0" smtClean="0">
                <a:hlinkClick r:id="rId7"/>
              </a:rPr>
              <a:t>/</a:t>
            </a:r>
            <a:r>
              <a:rPr lang="en-US" sz="2400" u="sng" dirty="0" smtClean="0">
                <a:hlinkClick r:id="rId7"/>
              </a:rPr>
              <a:t>text</a:t>
            </a:r>
            <a:r>
              <a:rPr lang="ru-RU" sz="2400" u="sng" dirty="0" smtClean="0">
                <a:hlinkClick r:id="rId7"/>
              </a:rPr>
              <a:t>/</a:t>
            </a:r>
            <a:r>
              <a:rPr lang="en-US" sz="2400" u="sng" dirty="0" err="1" smtClean="0">
                <a:hlinkClick r:id="rId7"/>
              </a:rPr>
              <a:t>goscom</a:t>
            </a:r>
            <a:endParaRPr lang="ru-RU" sz="2400" dirty="0" smtClean="0"/>
          </a:p>
          <a:p>
            <a:pPr algn="just"/>
            <a:r>
              <a:rPr lang="ru-RU" sz="2400" dirty="0" smtClean="0"/>
              <a:t>Мир энциклопедий - </a:t>
            </a:r>
            <a:r>
              <a:rPr lang="ru-RU" sz="2400" u="sng" dirty="0" smtClean="0">
                <a:hlinkClick r:id="rId8"/>
              </a:rPr>
              <a:t>http://www.</a:t>
            </a:r>
            <a:r>
              <a:rPr lang="en-US" sz="2400" u="sng" dirty="0" smtClean="0">
                <a:hlinkClick r:id="rId8"/>
              </a:rPr>
              <a:t>encyclopedia</a:t>
            </a:r>
            <a:r>
              <a:rPr lang="ru-RU" sz="2400" u="sng" dirty="0" smtClean="0">
                <a:hlinkClick r:id="rId8"/>
              </a:rPr>
              <a:t>.</a:t>
            </a:r>
            <a:r>
              <a:rPr lang="en-US" sz="2400" u="sng" dirty="0" err="1" smtClean="0">
                <a:hlinkClick r:id="rId8"/>
              </a:rPr>
              <a:t>ru</a:t>
            </a:r>
            <a:endParaRPr lang="ru-RU" sz="2400" dirty="0" smtClean="0"/>
          </a:p>
          <a:p>
            <a:pPr algn="just"/>
            <a:r>
              <a:rPr lang="ru-RU" sz="2400" dirty="0" smtClean="0"/>
              <a:t>«Орфей». Музыкальное образование и культура в сети Интернет - </a:t>
            </a:r>
            <a:r>
              <a:rPr lang="ru-RU" sz="2400" u="sng" dirty="0" smtClean="0">
                <a:hlinkClick r:id="rId9"/>
              </a:rPr>
              <a:t>http://www.</a:t>
            </a:r>
            <a:r>
              <a:rPr lang="en-US" sz="2400" u="sng" dirty="0" smtClean="0">
                <a:hlinkClick r:id="rId9"/>
              </a:rPr>
              <a:t>math</a:t>
            </a:r>
            <a:r>
              <a:rPr lang="ru-RU" sz="2400" u="sng" dirty="0" smtClean="0">
                <a:hlinkClick r:id="rId9"/>
              </a:rPr>
              <a:t>.</a:t>
            </a:r>
            <a:r>
              <a:rPr lang="en-US" sz="2400" u="sng" dirty="0" err="1" smtClean="0">
                <a:hlinkClick r:id="rId9"/>
              </a:rPr>
              <a:t>rsu</a:t>
            </a:r>
            <a:r>
              <a:rPr lang="ru-RU" sz="2400" u="sng" dirty="0" smtClean="0">
                <a:hlinkClick r:id="rId9"/>
              </a:rPr>
              <a:t>.</a:t>
            </a:r>
            <a:r>
              <a:rPr lang="en-US" sz="2400" u="sng" dirty="0" err="1" smtClean="0">
                <a:hlinkClick r:id="rId9"/>
              </a:rPr>
              <a:t>ru</a:t>
            </a:r>
            <a:r>
              <a:rPr lang="ru-RU" sz="2400" u="sng" dirty="0" smtClean="0">
                <a:hlinkClick r:id="rId9"/>
              </a:rPr>
              <a:t>/</a:t>
            </a:r>
            <a:r>
              <a:rPr lang="en-US" sz="2400" u="sng" dirty="0" err="1" smtClean="0">
                <a:hlinkClick r:id="rId9"/>
              </a:rPr>
              <a:t>orfey</a:t>
            </a:r>
            <a:endParaRPr lang="ru-RU" sz="2400" dirty="0" smtClean="0"/>
          </a:p>
          <a:p>
            <a:pPr algn="just"/>
            <a:endParaRPr lang="ru-RU" sz="24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dirty="0" smtClean="0"/>
              <a:t>Популярная психология – </a:t>
            </a:r>
            <a:r>
              <a:rPr lang="ru-RU" sz="2400" u="sng" dirty="0" err="1" smtClean="0">
                <a:hlinkClick r:id="rId2"/>
              </a:rPr>
              <a:t>www</a:t>
            </a:r>
            <a:r>
              <a:rPr lang="ru-RU" sz="2400" u="sng" dirty="0" smtClean="0">
                <a:hlinkClick r:id="rId2"/>
              </a:rPr>
              <a:t>.</a:t>
            </a:r>
            <a:r>
              <a:rPr lang="en-US" sz="2400" u="sng" dirty="0" err="1" smtClean="0">
                <a:hlinkClick r:id="rId2"/>
              </a:rPr>
              <a:t>alenkin</a:t>
            </a:r>
            <a:r>
              <a:rPr lang="ru-RU" sz="2400" u="sng" dirty="0" smtClean="0">
                <a:hlinkClick r:id="rId2"/>
              </a:rPr>
              <a:t>.</a:t>
            </a:r>
            <a:r>
              <a:rPr lang="en-US" sz="2400" u="sng" dirty="0" err="1" smtClean="0">
                <a:hlinkClick r:id="rId2"/>
              </a:rPr>
              <a:t>narod</a:t>
            </a:r>
            <a:r>
              <a:rPr lang="ru-RU" sz="2400" u="sng" dirty="0" smtClean="0">
                <a:hlinkClick r:id="rId2"/>
              </a:rPr>
              <a:t>.</a:t>
            </a:r>
            <a:r>
              <a:rPr lang="en-US" sz="2400" u="sng" dirty="0" err="1" smtClean="0">
                <a:hlinkClick r:id="rId2"/>
              </a:rPr>
              <a:t>ru</a:t>
            </a:r>
            <a:endParaRPr lang="ru-RU" sz="2400" dirty="0" smtClean="0"/>
          </a:p>
          <a:p>
            <a:r>
              <a:rPr lang="ru-RU" sz="2400" dirty="0" smtClean="0"/>
              <a:t>Портал «Семейное воспитание» - </a:t>
            </a:r>
            <a:r>
              <a:rPr lang="ru-RU" sz="2400" u="sng" dirty="0" err="1" smtClean="0">
                <a:hlinkClick r:id="rId3"/>
              </a:rPr>
              <a:t>www</a:t>
            </a:r>
            <a:r>
              <a:rPr lang="ru-RU" sz="2400" u="sng" dirty="0" smtClean="0">
                <a:hlinkClick r:id="rId3"/>
              </a:rPr>
              <a:t>.</a:t>
            </a:r>
            <a:r>
              <a:rPr lang="en-US" sz="2400" u="sng" dirty="0" err="1" smtClean="0">
                <a:hlinkClick r:id="rId3"/>
              </a:rPr>
              <a:t>sciteclibrary</a:t>
            </a:r>
            <a:r>
              <a:rPr lang="ru-RU" sz="2400" u="sng" dirty="0" smtClean="0">
                <a:hlinkClick r:id="rId3"/>
              </a:rPr>
              <a:t>.</a:t>
            </a:r>
            <a:r>
              <a:rPr lang="en-US" sz="2400" u="sng" dirty="0" smtClean="0">
                <a:hlinkClick r:id="rId3"/>
              </a:rPr>
              <a:t>com</a:t>
            </a:r>
            <a:r>
              <a:rPr lang="ru-RU" sz="2400" u="sng" dirty="0" smtClean="0">
                <a:hlinkClick r:id="rId3"/>
              </a:rPr>
              <a:t>/</a:t>
            </a:r>
            <a:r>
              <a:rPr lang="en-US" sz="2400" u="sng" dirty="0" smtClean="0">
                <a:hlinkClick r:id="rId3"/>
              </a:rPr>
              <a:t>family</a:t>
            </a:r>
            <a:endParaRPr lang="ru-RU" sz="2400" dirty="0" smtClean="0"/>
          </a:p>
          <a:p>
            <a:r>
              <a:rPr lang="ru-RU" sz="2400" dirty="0" smtClean="0"/>
              <a:t>Психологическая консультация «Институт детства» - </a:t>
            </a:r>
            <a:r>
              <a:rPr lang="ru-RU" sz="2400" u="sng" dirty="0" smtClean="0">
                <a:hlinkClick r:id="rId4"/>
              </a:rPr>
              <a:t>http://mama.ru/sonya/id.htm</a:t>
            </a:r>
            <a:endParaRPr lang="ru-RU" sz="2400" dirty="0" smtClean="0"/>
          </a:p>
          <a:p>
            <a:r>
              <a:rPr lang="ru-RU" sz="2400" dirty="0" smtClean="0"/>
              <a:t>Психологический словарь - </a:t>
            </a:r>
            <a:r>
              <a:rPr lang="ru-RU" sz="2400" u="sng" dirty="0" smtClean="0">
                <a:hlinkClick r:id="rId5"/>
              </a:rPr>
              <a:t>http://</a:t>
            </a:r>
            <a:r>
              <a:rPr lang="en-US" sz="2400" u="sng" dirty="0" smtClean="0">
                <a:hlinkClick r:id="rId5"/>
              </a:rPr>
              <a:t>psycho</a:t>
            </a:r>
            <a:r>
              <a:rPr lang="ru-RU" sz="2400" u="sng" dirty="0" smtClean="0">
                <a:hlinkClick r:id="rId5"/>
              </a:rPr>
              <a:t>.</a:t>
            </a:r>
            <a:r>
              <a:rPr lang="en-US" sz="2400" u="sng" dirty="0" err="1" smtClean="0">
                <a:hlinkClick r:id="rId5"/>
              </a:rPr>
              <a:t>lgg</a:t>
            </a:r>
            <a:r>
              <a:rPr lang="ru-RU" sz="2400" u="sng" dirty="0" smtClean="0">
                <a:hlinkClick r:id="rId5"/>
              </a:rPr>
              <a:t>.</a:t>
            </a:r>
            <a:r>
              <a:rPr lang="en-US" sz="2400" u="sng" dirty="0" err="1" smtClean="0">
                <a:hlinkClick r:id="rId5"/>
              </a:rPr>
              <a:t>ru</a:t>
            </a:r>
            <a:endParaRPr lang="ru-RU" sz="2400" dirty="0" smtClean="0"/>
          </a:p>
          <a:p>
            <a:r>
              <a:rPr lang="ru-RU" sz="2400" dirty="0" smtClean="0"/>
              <a:t>«Родительское собрание»- </a:t>
            </a:r>
            <a:r>
              <a:rPr lang="ru-RU" sz="2400" u="sng" dirty="0" smtClean="0">
                <a:hlinkClick r:id="rId6"/>
              </a:rPr>
              <a:t>http://www.</a:t>
            </a:r>
            <a:r>
              <a:rPr lang="en-US" sz="2400" u="sng" dirty="0" err="1" smtClean="0">
                <a:hlinkClick r:id="rId6"/>
              </a:rPr>
              <a:t>rodsobr</a:t>
            </a:r>
            <a:r>
              <a:rPr lang="ru-RU" sz="2400" u="sng" dirty="0" smtClean="0">
                <a:hlinkClick r:id="rId6"/>
              </a:rPr>
              <a:t>.</a:t>
            </a:r>
            <a:r>
              <a:rPr lang="en-US" sz="2400" u="sng" dirty="0" err="1" smtClean="0">
                <a:hlinkClick r:id="rId6"/>
              </a:rPr>
              <a:t>narod</a:t>
            </a:r>
            <a:r>
              <a:rPr lang="ru-RU" sz="2400" u="sng" dirty="0" smtClean="0">
                <a:hlinkClick r:id="rId6"/>
              </a:rPr>
              <a:t>.</a:t>
            </a:r>
            <a:r>
              <a:rPr lang="en-US" sz="2400" u="sng" dirty="0" err="1" smtClean="0">
                <a:hlinkClick r:id="rId6"/>
              </a:rPr>
              <a:t>ru</a:t>
            </a:r>
            <a:r>
              <a:rPr lang="ru-RU" sz="2400" u="sng" dirty="0" smtClean="0">
                <a:hlinkClick r:id="rId6"/>
              </a:rPr>
              <a:t>/</a:t>
            </a:r>
            <a:endParaRPr lang="ru-RU" sz="2400" dirty="0" smtClean="0"/>
          </a:p>
          <a:p>
            <a:r>
              <a:rPr lang="ru-RU" sz="2400" dirty="0" smtClean="0"/>
              <a:t>Семейное воспитание -</a:t>
            </a:r>
            <a:r>
              <a:rPr lang="ru-RU" sz="2400" u="sng" dirty="0" smtClean="0">
                <a:hlinkClick r:id="rId7"/>
              </a:rPr>
              <a:t>http://www</a:t>
            </a:r>
            <a:r>
              <a:rPr lang="ru-RU" sz="2400" dirty="0" smtClean="0"/>
              <a:t>.</a:t>
            </a:r>
            <a:r>
              <a:rPr lang="en-US" sz="2400" dirty="0" smtClean="0"/>
              <a:t>nu</a:t>
            </a:r>
            <a:r>
              <a:rPr lang="ru-RU" sz="2400" dirty="0" smtClean="0"/>
              <a:t>.</a:t>
            </a:r>
            <a:r>
              <a:rPr lang="en-US" sz="2400" dirty="0" err="1" smtClean="0"/>
              <a:t>tpu</a:t>
            </a:r>
            <a:r>
              <a:rPr lang="ru-RU" sz="2400" dirty="0" smtClean="0"/>
              <a:t>.</a:t>
            </a:r>
            <a:r>
              <a:rPr lang="en-US" sz="2400" dirty="0" err="1" smtClean="0"/>
              <a:t>ru</a:t>
            </a:r>
            <a:r>
              <a:rPr lang="ru-RU" sz="2400" dirty="0" smtClean="0"/>
              <a:t>/</a:t>
            </a:r>
            <a:r>
              <a:rPr lang="en-US" sz="2400" dirty="0" err="1" smtClean="0"/>
              <a:t>grnti</a:t>
            </a:r>
            <a:r>
              <a:rPr lang="ru-RU" sz="2400" dirty="0" smtClean="0"/>
              <a:t>/</a:t>
            </a:r>
          </a:p>
          <a:p>
            <a:r>
              <a:rPr lang="ru-RU" sz="2400" dirty="0" smtClean="0"/>
              <a:t>Семь Я - </a:t>
            </a:r>
            <a:r>
              <a:rPr lang="ru-RU" sz="2400" u="sng" dirty="0" smtClean="0">
                <a:hlinkClick r:id="rId8"/>
              </a:rPr>
              <a:t>http://www.7</a:t>
            </a:r>
            <a:r>
              <a:rPr lang="en-US" sz="2400" u="sng" dirty="0" err="1" smtClean="0">
                <a:hlinkClick r:id="rId8"/>
              </a:rPr>
              <a:t>ya</a:t>
            </a:r>
            <a:r>
              <a:rPr lang="ru-RU" sz="2400" u="sng" dirty="0" smtClean="0">
                <a:hlinkClick r:id="rId8"/>
              </a:rPr>
              <a:t>.</a:t>
            </a:r>
            <a:r>
              <a:rPr lang="en-US" sz="2400" u="sng" dirty="0" err="1" smtClean="0">
                <a:hlinkClick r:id="rId8"/>
              </a:rPr>
              <a:t>ru</a:t>
            </a:r>
            <a:r>
              <a:rPr lang="ru-RU" sz="2400" u="sng" dirty="0" smtClean="0">
                <a:hlinkClick r:id="rId8"/>
              </a:rPr>
              <a:t>/</a:t>
            </a:r>
            <a:endParaRPr lang="ru-RU" sz="2400" dirty="0" smtClean="0"/>
          </a:p>
          <a:p>
            <a:r>
              <a:rPr lang="ru-RU" sz="2400" dirty="0" smtClean="0"/>
              <a:t>Творческое мышление у детей - </a:t>
            </a:r>
            <a:r>
              <a:rPr lang="ru-RU" sz="2400" u="sng" dirty="0" smtClean="0">
                <a:hlinkClick r:id="rId9"/>
              </a:rPr>
              <a:t>http://www.</a:t>
            </a:r>
            <a:r>
              <a:rPr lang="en-US" sz="2400" u="sng" dirty="0" err="1" smtClean="0">
                <a:hlinkClick r:id="rId9"/>
              </a:rPr>
              <a:t>rozmisel</a:t>
            </a:r>
            <a:r>
              <a:rPr lang="ru-RU" sz="2400" u="sng" dirty="0" smtClean="0">
                <a:hlinkClick r:id="rId9"/>
              </a:rPr>
              <a:t>.</a:t>
            </a:r>
            <a:r>
              <a:rPr lang="en-US" sz="2400" u="sng" dirty="0" smtClean="0">
                <a:hlinkClick r:id="rId9"/>
              </a:rPr>
              <a:t>irk</a:t>
            </a:r>
            <a:r>
              <a:rPr lang="ru-RU" sz="2400" u="sng" dirty="0" smtClean="0">
                <a:hlinkClick r:id="rId9"/>
              </a:rPr>
              <a:t>.</a:t>
            </a:r>
            <a:r>
              <a:rPr lang="en-US" sz="2400" u="sng" dirty="0" err="1" smtClean="0">
                <a:hlinkClick r:id="rId9"/>
              </a:rPr>
              <a:t>ru</a:t>
            </a:r>
            <a:r>
              <a:rPr lang="ru-RU" sz="2400" u="sng" dirty="0" smtClean="0">
                <a:hlinkClick r:id="rId9"/>
              </a:rPr>
              <a:t>/</a:t>
            </a:r>
            <a:r>
              <a:rPr lang="en-US" sz="2400" u="sng" dirty="0" smtClean="0">
                <a:hlinkClick r:id="rId9"/>
              </a:rPr>
              <a:t>children</a:t>
            </a:r>
            <a:endParaRPr lang="ru-RU" sz="2400" dirty="0" smtClean="0"/>
          </a:p>
          <a:p>
            <a:r>
              <a:rPr lang="ru-RU" sz="2400" dirty="0" smtClean="0"/>
              <a:t>Ученые – детям - </a:t>
            </a:r>
            <a:r>
              <a:rPr lang="ru-RU" sz="2400" u="sng" dirty="0" smtClean="0">
                <a:hlinkClick r:id="rId10"/>
              </a:rPr>
              <a:t>http://</a:t>
            </a:r>
            <a:r>
              <a:rPr lang="en-US" sz="2400" u="sng" dirty="0" smtClean="0">
                <a:hlinkClick r:id="rId10"/>
              </a:rPr>
              <a:t>kids</a:t>
            </a:r>
            <a:r>
              <a:rPr lang="ru-RU" sz="2400" u="sng" dirty="0" smtClean="0">
                <a:hlinkClick r:id="rId10"/>
              </a:rPr>
              <a:t>.</a:t>
            </a:r>
            <a:r>
              <a:rPr lang="en-US" sz="2400" u="sng" dirty="0" err="1" smtClean="0">
                <a:hlinkClick r:id="rId10"/>
              </a:rPr>
              <a:t>genebee</a:t>
            </a:r>
            <a:r>
              <a:rPr lang="ru-RU" sz="2400" u="sng" dirty="0" smtClean="0">
                <a:hlinkClick r:id="rId10"/>
              </a:rPr>
              <a:t>.</a:t>
            </a:r>
            <a:r>
              <a:rPr lang="en-US" sz="2400" u="sng" dirty="0" err="1" smtClean="0">
                <a:hlinkClick r:id="rId10"/>
              </a:rPr>
              <a:t>msu</a:t>
            </a:r>
            <a:r>
              <a:rPr lang="ru-RU" sz="2400" u="sng" dirty="0" smtClean="0">
                <a:hlinkClick r:id="rId10"/>
              </a:rPr>
              <a:t>.</a:t>
            </a:r>
            <a:r>
              <a:rPr lang="en-US" sz="2400" u="sng" dirty="0" err="1" smtClean="0">
                <a:hlinkClick r:id="rId10"/>
              </a:rPr>
              <a:t>su</a:t>
            </a:r>
            <a:r>
              <a:rPr lang="ru-RU" sz="2400" u="sng" dirty="0" smtClean="0">
                <a:hlinkClick r:id="rId10"/>
              </a:rPr>
              <a:t>/</a:t>
            </a:r>
            <a:r>
              <a:rPr lang="ru-RU" sz="2400" dirty="0" smtClean="0"/>
              <a:t> 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357166"/>
            <a:ext cx="7329510" cy="576899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b="1" i="1" dirty="0" smtClean="0">
                <a:solidFill>
                  <a:srgbClr val="00B050"/>
                </a:solidFill>
                <a:latin typeface="Georgia" pitchFamily="18" charset="0"/>
              </a:rPr>
              <a:t>Взаимодействие родителей и педагогов</a:t>
            </a:r>
            <a:r>
              <a:rPr lang="ru-RU" sz="2000" b="1" dirty="0" smtClean="0">
                <a:solidFill>
                  <a:srgbClr val="00B05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в воспитании дошкольников рассматривается как</a:t>
            </a:r>
            <a:r>
              <a:rPr lang="ru-RU" sz="2000" b="1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взаимная деятельность ответственных взрослых, направленная на введение детей в пространство культуры, постижение ее ценностей и смыслов. Взаимодействие позволяет совместно выявлять, осознавать и решать проблемы воспитания детей, а также обеспечивает необходимые глубинные связи между воспитывающими взрослыми в контексте развития личности ребенка.</a:t>
            </a:r>
            <a:r>
              <a:rPr lang="ru-RU" sz="2000" b="1" dirty="0" smtClean="0">
                <a:latin typeface="Georgia" pitchFamily="18" charset="0"/>
              </a:rPr>
              <a:t> </a:t>
            </a:r>
          </a:p>
          <a:p>
            <a:pPr algn="just">
              <a:buNone/>
            </a:pPr>
            <a:r>
              <a:rPr lang="ru-RU" sz="2000" dirty="0" smtClean="0">
                <a:latin typeface="Georgia" pitchFamily="18" charset="0"/>
              </a:rPr>
              <a:t>Взаимодействие воспитывающих взрослых позитивно отражается на физическом, психическом и социальном здоровье ребенка.  </a:t>
            </a:r>
          </a:p>
          <a:p>
            <a:pPr algn="just">
              <a:buNone/>
            </a:pPr>
            <a:endParaRPr lang="ru-RU" sz="2000" dirty="0" smtClean="0">
              <a:latin typeface="Georgia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Georgia" pitchFamily="18" charset="0"/>
              </a:rPr>
              <a:t>К сожалению, в практике работы детского сада с семьей преобладает </a:t>
            </a:r>
            <a:r>
              <a:rPr lang="ru-RU" sz="2000" b="1" dirty="0" smtClean="0">
                <a:solidFill>
                  <a:srgbClr val="7030A0"/>
                </a:solidFill>
                <a:latin typeface="Georgia" pitchFamily="18" charset="0"/>
              </a:rPr>
              <a:t>ограничивающее</a:t>
            </a:r>
            <a:r>
              <a:rPr lang="ru-RU" sz="2000" dirty="0" smtClean="0">
                <a:latin typeface="Georgia" pitchFamily="18" charset="0"/>
              </a:rPr>
              <a:t> взаимодействие педагогов и родителей, реже </a:t>
            </a:r>
            <a:r>
              <a:rPr lang="ru-RU" sz="2000" b="1" dirty="0" smtClean="0">
                <a:solidFill>
                  <a:srgbClr val="0EC453"/>
                </a:solidFill>
                <a:latin typeface="Georgia" pitchFamily="18" charset="0"/>
              </a:rPr>
              <a:t>поддерживающее и развивающее. </a:t>
            </a:r>
          </a:p>
          <a:p>
            <a:pPr algn="r"/>
            <a:r>
              <a:rPr lang="ru-RU" sz="1600" smtClean="0">
                <a:latin typeface="Georgia" pitchFamily="18" charset="0"/>
              </a:rPr>
              <a:t>Барьеры общения</a:t>
            </a:r>
            <a:endParaRPr lang="ru-RU" sz="16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7186634" cy="846158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latin typeface="Georgia" pitchFamily="18" charset="0"/>
              </a:rPr>
              <a:t>Просвещение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4" name="Содержимое 3" descr="9811175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1571612"/>
            <a:ext cx="5191069" cy="4525963"/>
          </a:xfrm>
          <a:prstGeom prst="rect">
            <a:avLst/>
          </a:prstGeom>
          <a:ln w="57150">
            <a:solidFill>
              <a:srgbClr val="FF8B8B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000" b="1" dirty="0" smtClean="0"/>
              <a:t>Информационно-просвещенческое обеспечение взаимодействия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1800" dirty="0" smtClean="0"/>
              <a:t>Важной составляющей взаимодействия детского сада и семьи является просвещение родителей. </a:t>
            </a:r>
          </a:p>
          <a:p>
            <a:pPr algn="just">
              <a:buNone/>
            </a:pPr>
            <a:r>
              <a:rPr lang="ru-RU" sz="1800" dirty="0" smtClean="0"/>
              <a:t>В широком значении, основная цель просветительской деятельности – повышение уровня общей культуры и социальной активности населения (Модельный закон «О просветительской </a:t>
            </a:r>
            <a:r>
              <a:rPr lang="ru-RU" sz="1800" dirty="0" err="1" smtClean="0"/>
              <a:t>детятельности</a:t>
            </a:r>
            <a:r>
              <a:rPr lang="ru-RU" sz="1800" dirty="0" smtClean="0"/>
              <a:t>», 2001). В узком значении, применительно к системе «родители-дети» целью выступает повышение уровня педагогической культуры родителей (лиц их заменяющих). Просвещение родителей в детском саду направлено на их ознакомление с достижениями науки и передовым опытом в области воспитания дошкольников. </a:t>
            </a:r>
          </a:p>
          <a:p>
            <a:pPr algn="just">
              <a:buNone/>
            </a:pPr>
            <a:r>
              <a:rPr lang="ru-RU" sz="1800" dirty="0" smtClean="0"/>
              <a:t>Одна из функций просвещения </a:t>
            </a:r>
            <a:r>
              <a:rPr lang="ru-RU" sz="1800" b="1" i="1" dirty="0" smtClean="0">
                <a:solidFill>
                  <a:srgbClr val="0070C0"/>
                </a:solidFill>
              </a:rPr>
              <a:t>информативная</a:t>
            </a:r>
            <a:r>
              <a:rPr lang="ru-RU" sz="1800" dirty="0" smtClean="0"/>
              <a:t>. Взаимодействуя с родителями нельзя не сообщать друг другу о разнообразных фактах из жизни детей и взрослых в детском саду и семье, о состоянии  ребенка (его самочувствии, настроении), а также о развитии детско-взрослых (в том числе детско-родительских) отношений. Эта информация передается или при непосредственном общении родителей, педагогов, детей (в ходе бесед, консультаций, на собрании), или опосредованно. В качестве источников информации, получаемых опосредованно детским садом и семьей, являются: газеты, журналы, переписка и др.    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Индивидуальные беседы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b="1" i="1" dirty="0" smtClean="0">
                <a:solidFill>
                  <a:srgbClr val="FF33CC"/>
                </a:solidFill>
              </a:rPr>
              <a:t>Беседа </a:t>
            </a:r>
            <a:r>
              <a:rPr lang="ru-RU" sz="2000" dirty="0" smtClean="0"/>
              <a:t>– форма общения педагогов и родителей предполагающая обмен мнениями по интересующим обе стороны вопросам. С ее помощью можно решить следующие задачи: установить доверительные отношения с родителями, оперативно разрешить возникающие вопросы, получить дополнительные сведения о воспитанниках, условиях семейного воспитания, предоставить родителям необходимую информацию </a:t>
            </a:r>
            <a:r>
              <a:rPr lang="ru-RU" sz="2000" dirty="0" err="1" smtClean="0"/>
              <a:t>медико-психолого-педагогического</a:t>
            </a:r>
            <a:r>
              <a:rPr lang="ru-RU" sz="2000" dirty="0" smtClean="0"/>
              <a:t> профиля, разработать программу совместных педагогических действий по развитию ребенка, провести коррекцию воспитательных воздействий родителей и поведения детей.</a:t>
            </a:r>
          </a:p>
          <a:p>
            <a:pPr algn="just">
              <a:buNone/>
            </a:pPr>
            <a:endParaRPr lang="ru-RU" sz="2000" dirty="0" smtClean="0"/>
          </a:p>
          <a:p>
            <a:pPr algn="just">
              <a:buNone/>
            </a:pPr>
            <a:r>
              <a:rPr lang="ru-RU" sz="2000" b="1" i="1" dirty="0" smtClean="0">
                <a:solidFill>
                  <a:srgbClr val="FF33CC"/>
                </a:solidFill>
              </a:rPr>
              <a:t>Индивидуальные беседы с родителями </a:t>
            </a:r>
            <a:r>
              <a:rPr lang="ru-RU" sz="2000" dirty="0" smtClean="0"/>
              <a:t>могут проходить по их инициативе и по инициативе педагога. Воспитатель должен быть всегда готов ответить на вопрос родителя о своем ребенке, поддержать беседу, вызвать на откровенность.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Консультации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dirty="0" smtClean="0"/>
              <a:t>Одна из форм индивидуальной работы с семьей – оказание ей помощи через консультацию. Консультации для родителей проводят заведующая детским садом, воспитатели, психолог, социальный педагог, медицинская сестра, логопед и другие специалисты. Функции, а также содержание консультаций различны. </a:t>
            </a:r>
          </a:p>
          <a:p>
            <a:pPr algn="just">
              <a:buNone/>
            </a:pPr>
            <a:r>
              <a:rPr lang="ru-RU" sz="2000" dirty="0" smtClean="0"/>
              <a:t>Например, консультации психолога позволяют родителям получить объективную картину психического состояния ребенка и обнаружить причины, способствующие или мешающие развитию их сына (дочери). Особое внимание на психологической консультации уделяется: выявлению внутрисемейных отношений, оказывающих воздействие  на личность ребенка; психологической коррекции; повышению общей психолого-педагогической культуры родителей.</a:t>
            </a:r>
          </a:p>
          <a:p>
            <a:pPr algn="just">
              <a:buNone/>
            </a:pPr>
            <a:r>
              <a:rPr lang="ru-RU" sz="2000" dirty="0" smtClean="0"/>
              <a:t>Один раз в квартал желательно проводить </a:t>
            </a:r>
            <a:r>
              <a:rPr lang="ru-RU" sz="2000" b="1" i="1" dirty="0" smtClean="0">
                <a:solidFill>
                  <a:srgbClr val="00B050"/>
                </a:solidFill>
              </a:rPr>
              <a:t>консультационный день</a:t>
            </a:r>
            <a:r>
              <a:rPr lang="ru-RU" sz="2000" b="1" dirty="0" smtClean="0">
                <a:solidFill>
                  <a:srgbClr val="00B050"/>
                </a:solidFill>
              </a:rPr>
              <a:t> </a:t>
            </a:r>
            <a:r>
              <a:rPr lang="ru-RU" sz="2000" dirty="0" smtClean="0"/>
              <a:t>для родителей. В назначенный день (даты желательно обговорить на общем родительском собрании), родители, предварительно записавшись, строго по времени приходят на прием к тем специалистам, которых они хотели бы посетить как вместе с ребенком, так и автономно (в зависимости от имеющихся запросов).</a:t>
            </a:r>
          </a:p>
          <a:p>
            <a:pPr algn="just"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0072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dirty="0" smtClean="0"/>
              <a:t>Среди разнообразных форм общения педагогов детского сада с родителями свою популярность сохраняют </a:t>
            </a:r>
            <a:r>
              <a:rPr lang="ru-RU" sz="2000" b="1" dirty="0" smtClean="0">
                <a:solidFill>
                  <a:srgbClr val="FF33CC"/>
                </a:solidFill>
              </a:rPr>
              <a:t>групповые родительские собрания. </a:t>
            </a:r>
          </a:p>
          <a:p>
            <a:pPr algn="just">
              <a:buNone/>
            </a:pPr>
            <a:r>
              <a:rPr lang="ru-RU" sz="2000" dirty="0" smtClean="0"/>
              <a:t>Известно, что групповые родительские собрания - целесообразная и действенная форма работы воспитателя с коллективом родителей, форма организованного ознакомления их с задачами, содержанием и методами воспитания детей определенного возраста в условиях детского сада.  Действительно, чтобы успешно воспитывать ребенка родителям важно знать  особенности воспитательно-образовательной работы с детьми в детском саду. Однако и педагогам не менее важно постигать особенности семейного воспитания. </a:t>
            </a:r>
          </a:p>
          <a:p>
            <a:pPr algn="just">
              <a:buNone/>
            </a:pPr>
            <a:r>
              <a:rPr lang="ru-RU" sz="2000" dirty="0" smtClean="0"/>
              <a:t>Обращение к истокам слова «собрание», показало, что цели его бывают разные (совещание, решение дел, беседа, увеселение - по опр. В.И.Даля) и предполагают обоюдную активность сторон.  Синонимами слова «собрание» являются - собор, сходка, сходбище, скопление, стечение, скопище, съезд, свидание, наплыв, конгресс, конференция, митинг, консилиум и др. 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Родительские собрания</a:t>
            </a:r>
            <a:endParaRPr lang="ru-RU" sz="24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dirty="0" smtClean="0"/>
              <a:t>К сожалению, истинный смысл собрания (встретиться, чтобы вместе поговорить о проблемах и найти способы решения, узнать о достижениях друг друга) нередко искажается педагогами. </a:t>
            </a:r>
          </a:p>
          <a:p>
            <a:pPr algn="just">
              <a:buNone/>
            </a:pPr>
            <a:r>
              <a:rPr lang="ru-RU" sz="2000" dirty="0" smtClean="0"/>
              <a:t>Ведя собрание и воздействуя на родителей воспитанников из самых лучших побуждений, педагоги не замечают, что используют в своем выступлении слова -распоряжения, приказы, действующие раздражающе на тех, кто слушает: </a:t>
            </a:r>
            <a:r>
              <a:rPr lang="ru-RU" sz="2000" i="1" dirty="0" smtClean="0"/>
              <a:t>нужно, должен, сделайте, принесите, сдайте, слушайте, что я Вам говорю и т. д.</a:t>
            </a:r>
            <a:r>
              <a:rPr lang="ru-RU" sz="2000" dirty="0" smtClean="0"/>
              <a:t> Такое общение педагогов и родителей на собрании можно рассматривать как общение не слышащих друг друга людей. Такой стиль проведения собрания утратил свое значение! </a:t>
            </a:r>
          </a:p>
          <a:p>
            <a:pPr algn="just">
              <a:buNone/>
            </a:pP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Родительские собрания</a:t>
            </a:r>
            <a:endParaRPr lang="ru-RU" sz="24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400" dirty="0" smtClean="0"/>
              <a:t>Нельзя продолжать думать, что «выступление перед родителями с докладом» - хороший способ разговора о воспитании ребенка. Это «слепое пятно» традиционной педагогической деятельности важно помочь обнаружить, осознать и двигаться дальше, к продуктивному общению, к диалогу. </a:t>
            </a:r>
          </a:p>
          <a:p>
            <a:pPr algn="just">
              <a:buNone/>
            </a:pPr>
            <a:r>
              <a:rPr lang="ru-RU" sz="2400" dirty="0" smtClean="0"/>
              <a:t>Современному педагогу детского сада необходимо учиться слушать и слышать родителей (а также своих коллег);  понимать невербальный язык сообщения и адекватно на него реагировать; учиться передавать информацию разными способами; устанавливать обратную связь.      </a:t>
            </a:r>
          </a:p>
          <a:p>
            <a:pPr algn="just">
              <a:buNone/>
            </a:pPr>
            <a:endParaRPr lang="ru-RU" sz="2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Родительские собрания</a:t>
            </a:r>
            <a:endParaRPr lang="ru-RU" sz="24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8647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dirty="0" smtClean="0"/>
              <a:t>Диалог на родительских собраниях - это шаг к взаимопониманию, ступень для обретения доверия, обмена духовными  ценностями, эмоциями, обмен опытом, знаниями. Только диалоговая форма проведения родительского собрания стимулирует совместную мыслительную деятельность воспитывающих взрослых, и как результат – проекты, направленные на новое качество воспитания детей. </a:t>
            </a:r>
          </a:p>
          <a:p>
            <a:pPr algn="just">
              <a:buNone/>
            </a:pPr>
            <a:r>
              <a:rPr lang="ru-RU" sz="2000" dirty="0" smtClean="0"/>
              <a:t>Педагог, находящийся в диалоге, не будет диктовать, навязывать свой взгляд, он дает возможность каждому родителю принять участие в обсуждении актуальных проблем воспитания. Он будет ориентирован на выявление интересов, чувств родителей, внимательное восприятие высказываемых идей, способных объединить взрослых в коллектив единомышленников.</a:t>
            </a:r>
          </a:p>
          <a:p>
            <a:pPr algn="just">
              <a:buNone/>
            </a:pPr>
            <a:r>
              <a:rPr lang="ru-RU" sz="2000" dirty="0" smtClean="0"/>
              <a:t>Диалог порождает новый смысл собрания – </a:t>
            </a:r>
            <a:r>
              <a:rPr lang="ru-RU" sz="2000" b="1" i="1" dirty="0" smtClean="0">
                <a:solidFill>
                  <a:srgbClr val="FF33CC"/>
                </a:solidFill>
              </a:rPr>
              <a:t>собрание - встреча</a:t>
            </a:r>
            <a:r>
              <a:rPr lang="ru-RU" sz="2000" b="1" dirty="0" smtClean="0">
                <a:solidFill>
                  <a:srgbClr val="FF33CC"/>
                </a:solidFill>
              </a:rPr>
              <a:t> </a:t>
            </a:r>
            <a:r>
              <a:rPr lang="ru-RU" sz="2000" dirty="0" smtClean="0"/>
              <a:t>партнеров! Такое собрание не может быть для галочки в плане работы педагога и  формальным времяпровождением для родителей. Собрания-встречи  имеют ресурс стать событием для семьи и детского сада. 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Родительские собрания</a:t>
            </a:r>
            <a:endParaRPr lang="ru-RU" sz="2400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FF33CC"/>
                </a:solidFill>
              </a:rPr>
              <a:t>Встреча</a:t>
            </a:r>
            <a:r>
              <a:rPr lang="ru-RU" sz="2400" i="1" dirty="0" smtClean="0"/>
              <a:t>-</a:t>
            </a:r>
            <a:r>
              <a:rPr lang="ru-RU" sz="2400" dirty="0" smtClean="0"/>
              <a:t> это событие-переживание, проживание нескольких часов вместе, полезных часов действия; это- объединение равных; это- признание множественности истин, это - открытость целевых установок; это- удивление и одобрение; это- поиск ответов на вопросы; это - опыт взаимодействия, это – возможность критически отнестись к ситуации, к себе. </a:t>
            </a:r>
          </a:p>
          <a:p>
            <a:pPr algn="just">
              <a:buNone/>
            </a:pPr>
            <a:r>
              <a:rPr lang="ru-RU" sz="2400" dirty="0" smtClean="0"/>
              <a:t>Такие собрания целесообразно проводить как</a:t>
            </a:r>
            <a:r>
              <a:rPr lang="ru-RU" sz="2400" i="1" dirty="0" smtClean="0"/>
              <a:t> годовой круг родительских встреч</a:t>
            </a:r>
            <a:r>
              <a:rPr lang="ru-RU" sz="2400" dirty="0" smtClean="0"/>
              <a:t>, каждая из которых решает свои задачи и наполнена смыслом. 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Родительские собрания</a:t>
            </a:r>
            <a:endParaRPr lang="ru-RU" sz="24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578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2000" b="1" i="1" dirty="0" smtClean="0">
                <a:solidFill>
                  <a:srgbClr val="FF33CC"/>
                </a:solidFill>
              </a:rPr>
              <a:t>Примерная тематика родительских собраний</a:t>
            </a:r>
            <a:r>
              <a:rPr lang="ru-RU" sz="2000" b="1" dirty="0" smtClean="0">
                <a:solidFill>
                  <a:srgbClr val="FF33CC"/>
                </a:solidFill>
              </a:rPr>
              <a:t>:</a:t>
            </a:r>
          </a:p>
          <a:p>
            <a:pPr lvl="0"/>
            <a:r>
              <a:rPr lang="ru-RU" sz="2000" dirty="0" smtClean="0"/>
              <a:t>Возрастные особенности  детей. Задачи воспитания и обучения детей.</a:t>
            </a:r>
          </a:p>
          <a:p>
            <a:pPr lvl="0"/>
            <a:r>
              <a:rPr lang="ru-RU" sz="2000" dirty="0" smtClean="0"/>
              <a:t>Здоровый ребенок.</a:t>
            </a:r>
          </a:p>
          <a:p>
            <a:pPr lvl="0"/>
            <a:r>
              <a:rPr lang="ru-RU" sz="2000" dirty="0" smtClean="0"/>
              <a:t>Мир детской игры.</a:t>
            </a:r>
          </a:p>
          <a:p>
            <a:pPr lvl="0"/>
            <a:r>
              <a:rPr lang="ru-RU" sz="2000" dirty="0" smtClean="0"/>
              <a:t>Социальный мир отношений.</a:t>
            </a:r>
          </a:p>
          <a:p>
            <a:pPr lvl="0"/>
            <a:r>
              <a:rPr lang="ru-RU" sz="2000" dirty="0" smtClean="0"/>
              <a:t>Как общаться с ребенком? </a:t>
            </a:r>
          </a:p>
          <a:p>
            <a:pPr lvl="0"/>
            <a:r>
              <a:rPr lang="ru-RU" sz="2000" dirty="0" smtClean="0"/>
              <a:t>Семейные традиции.</a:t>
            </a:r>
          </a:p>
          <a:p>
            <a:pPr lvl="0"/>
            <a:r>
              <a:rPr lang="ru-RU" sz="2000" dirty="0" smtClean="0"/>
              <a:t>Эмоциональное развитие детей.</a:t>
            </a:r>
          </a:p>
          <a:p>
            <a:pPr lvl="0"/>
            <a:r>
              <a:rPr lang="ru-RU" sz="2000" dirty="0" smtClean="0"/>
              <a:t>Растим детей патриотами.</a:t>
            </a:r>
          </a:p>
          <a:p>
            <a:pPr lvl="0"/>
            <a:r>
              <a:rPr lang="ru-RU" sz="2000" dirty="0" smtClean="0"/>
              <a:t>Летний отдых в семье. </a:t>
            </a:r>
          </a:p>
          <a:p>
            <a:pPr lvl="0"/>
            <a:r>
              <a:rPr lang="ru-RU" sz="2000" dirty="0" smtClean="0"/>
              <a:t>Ребенок и дорога.</a:t>
            </a:r>
          </a:p>
          <a:p>
            <a:pPr lvl="0"/>
            <a:r>
              <a:rPr lang="ru-RU" sz="2000" dirty="0" smtClean="0"/>
              <a:t>Скоро в школу. </a:t>
            </a:r>
          </a:p>
          <a:p>
            <a:pPr lvl="0"/>
            <a:endParaRPr lang="ru-RU" sz="2000" dirty="0" smtClean="0"/>
          </a:p>
          <a:p>
            <a:pPr lvl="0" algn="r">
              <a:buNone/>
            </a:pPr>
            <a:r>
              <a:rPr lang="ru-RU" sz="2000" dirty="0" smtClean="0"/>
              <a:t>Пример родительского собрания</a:t>
            </a:r>
          </a:p>
          <a:p>
            <a:pPr algn="ctr">
              <a:buNone/>
            </a:pPr>
            <a:endParaRPr lang="ru-RU" sz="2000" b="1" dirty="0" smtClean="0">
              <a:solidFill>
                <a:srgbClr val="FF33CC"/>
              </a:solidFill>
            </a:endParaRP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Родительские собрания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428604"/>
            <a:ext cx="7115196" cy="569755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b="1" i="1" dirty="0" smtClean="0">
                <a:solidFill>
                  <a:srgbClr val="FF0000"/>
                </a:solidFill>
                <a:latin typeface="Georgia" pitchFamily="18" charset="0"/>
              </a:rPr>
              <a:t>Ограничивающее взаимодействие</a:t>
            </a:r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педагогов и родителей характеризуется </a:t>
            </a:r>
            <a:r>
              <a:rPr lang="ru-RU" sz="2000" dirty="0" err="1" smtClean="0">
                <a:latin typeface="Georgia" pitchFamily="18" charset="0"/>
              </a:rPr>
              <a:t>парциальностью</a:t>
            </a:r>
            <a:r>
              <a:rPr lang="ru-RU" sz="2000" dirty="0" smtClean="0">
                <a:latin typeface="Georgia" pitchFamily="18" charset="0"/>
              </a:rPr>
              <a:t>, четко очерченными границами и формальностью общения.</a:t>
            </a:r>
          </a:p>
          <a:p>
            <a:pPr algn="just">
              <a:buNone/>
            </a:pPr>
            <a:r>
              <a:rPr lang="ru-RU" sz="2000" dirty="0" smtClean="0">
                <a:latin typeface="Georgia" pitchFamily="18" charset="0"/>
              </a:rPr>
              <a:t> </a:t>
            </a:r>
          </a:p>
          <a:p>
            <a:pPr algn="just">
              <a:buNone/>
            </a:pPr>
            <a:r>
              <a:rPr lang="ru-RU" sz="2000" dirty="0" smtClean="0">
                <a:latin typeface="Georgia" pitchFamily="18" charset="0"/>
              </a:rPr>
              <a:t>Взаимодействие по решению актуальных проблем воспитания детей при обоюдной готовности воспитывающих взрослых является </a:t>
            </a:r>
            <a:r>
              <a:rPr lang="ru-RU" sz="2000" b="1" i="1" dirty="0" smtClean="0">
                <a:solidFill>
                  <a:srgbClr val="0EC453"/>
                </a:solidFill>
                <a:latin typeface="Georgia" pitchFamily="18" charset="0"/>
              </a:rPr>
              <a:t>поддерживающим взаимодействием</a:t>
            </a:r>
            <a:r>
              <a:rPr lang="ru-RU" sz="2000" b="1" dirty="0" smtClean="0">
                <a:solidFill>
                  <a:srgbClr val="0EC453"/>
                </a:solidFill>
                <a:latin typeface="Georgia" pitchFamily="18" charset="0"/>
              </a:rPr>
              <a:t> (или поддержкой)</a:t>
            </a:r>
            <a:r>
              <a:rPr lang="ru-RU" sz="2000" dirty="0" smtClean="0">
                <a:latin typeface="Georgia" pitchFamily="18" charset="0"/>
              </a:rPr>
              <a:t>. </a:t>
            </a:r>
          </a:p>
          <a:p>
            <a:pPr algn="just">
              <a:buNone/>
            </a:pPr>
            <a:endParaRPr lang="ru-RU" sz="2000" dirty="0" smtClean="0">
              <a:latin typeface="Georgia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Georgia" pitchFamily="18" charset="0"/>
              </a:rPr>
              <a:t>Взаимодействие в зоне ближайшего развития детско-родительских отношений в семье, предупреждающее возникновение проблем «отцов и детей» и направленное на освоение продуктивных способов взаимодействия педагогов и родителей является </a:t>
            </a:r>
            <a:r>
              <a:rPr lang="ru-RU" sz="2000" b="1" i="1" dirty="0" smtClean="0">
                <a:solidFill>
                  <a:srgbClr val="00B0F0"/>
                </a:solidFill>
                <a:latin typeface="Georgia" pitchFamily="18" charset="0"/>
              </a:rPr>
              <a:t>развивающим, продуктивным взаимодействием.</a:t>
            </a:r>
            <a:endParaRPr lang="ru-RU" sz="2000" b="1" dirty="0" smtClean="0">
              <a:solidFill>
                <a:srgbClr val="00B0F0"/>
              </a:solidFill>
              <a:latin typeface="Georgia" pitchFamily="18" charset="0"/>
            </a:endParaRP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28728" y="1857364"/>
            <a:ext cx="7029472" cy="364333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FF33CC"/>
                </a:solidFill>
                <a:latin typeface="Book Antiqua" pitchFamily="18" charset="0"/>
              </a:rPr>
              <a:t>Годовой круг собраний-встреч с родителями на </a:t>
            </a:r>
            <a:r>
              <a:rPr lang="ru-RU" b="1" i="1" dirty="0" smtClean="0">
                <a:solidFill>
                  <a:srgbClr val="FF33CC"/>
                </a:solidFill>
                <a:latin typeface="Book Antiqua" pitchFamily="18" charset="0"/>
              </a:rPr>
              <a:t>примере вновь поступивших в детский сад детей</a:t>
            </a:r>
            <a:r>
              <a:rPr lang="ru-RU" b="1" dirty="0" smtClean="0">
                <a:solidFill>
                  <a:srgbClr val="FF33CC"/>
                </a:solidFill>
                <a:latin typeface="Book Antiqua" pitchFamily="18" charset="0"/>
              </a:rPr>
              <a:t>.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5715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/>
              <a:t>Первая встреча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0072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b="1" i="1" dirty="0" smtClean="0">
                <a:solidFill>
                  <a:srgbClr val="00B050"/>
                </a:solidFill>
              </a:rPr>
              <a:t>Первая встреча </a:t>
            </a:r>
            <a:r>
              <a:rPr lang="ru-RU" sz="2000" dirty="0" smtClean="0"/>
              <a:t>- установление контакта между педагогами и родителями. </a:t>
            </a:r>
          </a:p>
          <a:p>
            <a:pPr algn="just">
              <a:buNone/>
            </a:pPr>
            <a:r>
              <a:rPr lang="ru-RU" sz="2000" dirty="0" smtClean="0"/>
              <a:t>Результатом такой встречи может быть определение границ взаимодействия, дистанции в диалоге, его  составляющих. </a:t>
            </a:r>
          </a:p>
          <a:p>
            <a:pPr algn="just">
              <a:buNone/>
            </a:pPr>
            <a:r>
              <a:rPr lang="ru-RU" sz="2000" dirty="0" smtClean="0"/>
              <a:t>Роль ведущего такую встречу воспитателя группы и др. педагогов, принимающих активное участие в ней на этом этапе – корректное наблюдение за родителями, определение типа поведения родителей в коммуникации, особенностей реакции, характера вербальных и невербальных контактов. </a:t>
            </a:r>
          </a:p>
          <a:p>
            <a:pPr algn="just">
              <a:buNone/>
            </a:pPr>
            <a:r>
              <a:rPr lang="ru-RU" sz="2000" dirty="0" smtClean="0"/>
              <a:t>Опытные педагоги уже на первой встрече способны получить важную информацию об отношении родителей к ребенку, истории его развития, отметить целевые установки родителей, и др. проявления воспитательного потенциала семьи. </a:t>
            </a:r>
          </a:p>
          <a:p>
            <a:pPr algn="just">
              <a:buNone/>
            </a:pPr>
            <a:r>
              <a:rPr lang="ru-RU" sz="2000" dirty="0" smtClean="0"/>
              <a:t>Родители в свою очередь могут оценить возможности педагогов дошкольного учреждения, и что особенно важно, заинтересоваться  серьезным и продолжительным диалогом в контексте собраний- встреч.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200" dirty="0" smtClean="0"/>
              <a:t>Вторая встреча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Вторая встреча </a:t>
            </a:r>
            <a:r>
              <a:rPr lang="ru-RU" sz="2800" i="1" dirty="0" smtClean="0"/>
              <a:t>- </a:t>
            </a:r>
            <a:r>
              <a:rPr lang="ru-RU" sz="2800" dirty="0" smtClean="0"/>
              <a:t>определение общих для детского сада и семьи проблем воспитания детей. Результатом этой встречи могут стать  понимание</a:t>
            </a:r>
            <a:r>
              <a:rPr lang="ru-RU" sz="2800" i="1" dirty="0" smtClean="0"/>
              <a:t> </a:t>
            </a:r>
            <a:r>
              <a:rPr lang="ru-RU" sz="2800" dirty="0" smtClean="0"/>
              <a:t>проблем и согласие решать их совместно.</a:t>
            </a:r>
            <a:r>
              <a:rPr lang="ru-RU" sz="2800" i="1" dirty="0" smtClean="0"/>
              <a:t> </a:t>
            </a:r>
            <a:r>
              <a:rPr lang="ru-RU" sz="2800" dirty="0" smtClean="0"/>
              <a:t>В ходе второй встречи родители и педагоги  определяют, проясняют, обозначают проблемы на языке трудностей. В последствии (в период между встречами) каждая проблема индивидуально обсуждается, выдвигается гипотеза ее появления. Следующее и немаловажное - принять решение работать над проблемами. </a:t>
            </a:r>
          </a:p>
          <a:p>
            <a:pPr algn="ctr">
              <a:buNone/>
            </a:pPr>
            <a:r>
              <a:rPr lang="ru-RU" sz="2800" dirty="0" smtClean="0"/>
              <a:t>Этому посвящена третья встреча.</a:t>
            </a:r>
            <a:endParaRPr lang="ru-RU" sz="2800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dirty="0" smtClean="0"/>
              <a:t>Третья встреча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FFC000"/>
                </a:solidFill>
              </a:rPr>
              <a:t>Третья встреча</a:t>
            </a:r>
            <a:r>
              <a:rPr lang="ru-RU" sz="2400" b="1" i="1" dirty="0" smtClean="0"/>
              <a:t>, </a:t>
            </a:r>
            <a:r>
              <a:rPr lang="ru-RU" sz="2400" dirty="0" smtClean="0"/>
              <a:t>т.о. направлена на понимание ценности взаимодействия в диаде «педагог-родитель» в проблемном поле воспитания детей, принятие совместного решения действовать, не унижая достоинства ребенка и родителя. </a:t>
            </a:r>
          </a:p>
          <a:p>
            <a:pPr algn="just">
              <a:buNone/>
            </a:pPr>
            <a:r>
              <a:rPr lang="ru-RU" sz="2400" dirty="0" smtClean="0"/>
              <a:t>Результатом взаимодействия может стать проект сотрудничества детского сада и семьи. </a:t>
            </a:r>
          </a:p>
          <a:p>
            <a:pPr algn="just">
              <a:buNone/>
            </a:pPr>
            <a:r>
              <a:rPr lang="ru-RU" sz="2400" dirty="0" smtClean="0"/>
              <a:t>В проекте необходимо представить план действий, стратегию поведения, которые приведут педагогов и родителей к выходу из создавшейся ситуации. </a:t>
            </a:r>
          </a:p>
          <a:p>
            <a:pPr algn="just">
              <a:buNone/>
            </a:pPr>
            <a:r>
              <a:rPr lang="ru-RU" sz="2400" dirty="0" smtClean="0"/>
              <a:t>Найдя оптимальные решения, приняв их для себя, родители и педагоги могут  переходить к активным действиям.</a:t>
            </a:r>
          </a:p>
          <a:p>
            <a:pPr algn="just"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dirty="0" smtClean="0"/>
              <a:t>Четвертая встреча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1800" i="1" dirty="0" smtClean="0">
                <a:solidFill>
                  <a:srgbClr val="0070C0"/>
                </a:solidFill>
              </a:rPr>
              <a:t>Четвертая встреча </a:t>
            </a:r>
            <a:r>
              <a:rPr lang="ru-RU" sz="1800" i="1" dirty="0" smtClean="0"/>
              <a:t>- </a:t>
            </a:r>
            <a:r>
              <a:rPr lang="ru-RU" sz="1800" dirty="0" smtClean="0"/>
              <a:t>установление обратной связи. Результат – высказывание своей точки зрения на содержание, формы и в целом результат взаимодействия педагогов и родителей в проблемном поле воспитания детей. </a:t>
            </a:r>
          </a:p>
          <a:p>
            <a:pPr algn="just">
              <a:buNone/>
            </a:pPr>
            <a:endParaRPr lang="ru-RU" sz="1800" dirty="0" smtClean="0"/>
          </a:p>
          <a:p>
            <a:pPr algn="just"/>
            <a:endParaRPr lang="ru-RU" sz="1800" dirty="0" smtClean="0"/>
          </a:p>
          <a:p>
            <a:pPr algn="just">
              <a:buNone/>
            </a:pPr>
            <a:r>
              <a:rPr lang="ru-RU" sz="1800" dirty="0" smtClean="0"/>
              <a:t>Название «годовой круг встреч» выбрано не случайно. Развитие ребенка идет по кругам спирали. Каждый новый круг – это встречи по поводу вхождения ребенка в мир природы, предметов, социума, его восхождения по скалистой лестнице образования, которое всегда сопряжено  с  трудностями, преодолеть которые на  сложном  пути  развития ему помогают взрослые: родители и педагоги.</a:t>
            </a:r>
          </a:p>
          <a:p>
            <a:pPr algn="just">
              <a:buNone/>
            </a:pPr>
            <a:endParaRPr lang="ru-RU" sz="1800" dirty="0" smtClean="0"/>
          </a:p>
          <a:p>
            <a:pPr algn="just">
              <a:buNone/>
            </a:pPr>
            <a:r>
              <a:rPr lang="ru-RU" sz="1800" dirty="0" smtClean="0"/>
              <a:t>Воспитателю или специалисту, организующему собрание (старшему воспитателю, психологу, социальному педагогу и т.д.), необходимо быть компетентным в разных вопросах семейной педагогики и психологии, образования взрослых. </a:t>
            </a:r>
            <a:endParaRPr lang="ru-RU" sz="18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i="1" dirty="0" smtClean="0"/>
              <a:t>Признаками  успешного проведения собраний-встреч являются: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2000" i="1" dirty="0" smtClean="0"/>
              <a:t>- </a:t>
            </a:r>
            <a:r>
              <a:rPr lang="ru-RU" sz="2000" dirty="0" smtClean="0"/>
              <a:t>направленность встреч на помощь и поддержку родителям в воспитании детей;</a:t>
            </a:r>
          </a:p>
          <a:p>
            <a:pPr algn="just"/>
            <a:r>
              <a:rPr lang="ru-RU" sz="2000" dirty="0" smtClean="0"/>
              <a:t>- искреннее выражение своих чувств, умение управлять ими; </a:t>
            </a:r>
            <a:r>
              <a:rPr lang="ru-RU" sz="2000" i="1" dirty="0" smtClean="0"/>
              <a:t>  </a:t>
            </a:r>
            <a:r>
              <a:rPr lang="ru-RU" sz="2000" dirty="0" smtClean="0"/>
              <a:t>внимательность и чуткость к эмоциональному состоянию  родителей и др. членов семьи, участвующих в собрании;</a:t>
            </a:r>
          </a:p>
          <a:p>
            <a:pPr algn="just"/>
            <a:r>
              <a:rPr lang="ru-RU" sz="2000" i="1" dirty="0" smtClean="0"/>
              <a:t>- </a:t>
            </a:r>
            <a:r>
              <a:rPr lang="ru-RU" sz="2000" dirty="0" smtClean="0"/>
              <a:t>способность ставить перед участниками собрания открытые и закрытые  вопросы, фиксировать внимание на главных мыслях, чувствах, предъявляемых участниками;  умение  перефразировать (проясняя смысл) и обобщать важнейшие высказывания родителей; </a:t>
            </a:r>
          </a:p>
          <a:p>
            <a:pPr algn="just"/>
            <a:r>
              <a:rPr lang="ru-RU" sz="2000" i="1" dirty="0" smtClean="0"/>
              <a:t>- </a:t>
            </a:r>
            <a:r>
              <a:rPr lang="ru-RU" sz="2000" dirty="0" smtClean="0"/>
              <a:t>способность держать  паузу;</a:t>
            </a:r>
            <a:r>
              <a:rPr lang="ru-RU" sz="2000" i="1" dirty="0" smtClean="0"/>
              <a:t> </a:t>
            </a:r>
            <a:endParaRPr lang="ru-RU" sz="2000" dirty="0" smtClean="0"/>
          </a:p>
          <a:p>
            <a:pPr algn="just"/>
            <a:r>
              <a:rPr lang="ru-RU" sz="2000" i="1" dirty="0" smtClean="0"/>
              <a:t>- </a:t>
            </a:r>
            <a:r>
              <a:rPr lang="ru-RU" sz="2000" dirty="0" smtClean="0"/>
              <a:t>способность выдвигать гипотезы, понятно формулируя их для присутствующих на встрече;</a:t>
            </a:r>
          </a:p>
          <a:p>
            <a:pPr algn="just"/>
            <a:r>
              <a:rPr lang="ru-RU" sz="2000" dirty="0" smtClean="0"/>
              <a:t>-  способность подвести собрание к  принятию совместного решения.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400" b="1" i="1" dirty="0" smtClean="0"/>
              <a:t>Ведущему собрание- встречу важно научиться: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lvl="0" algn="just"/>
            <a:r>
              <a:rPr lang="ru-RU" sz="1800" dirty="0" smtClean="0"/>
              <a:t>уважать права родителей, соблюдать  меру, дистанцию и границы диалога;</a:t>
            </a:r>
          </a:p>
          <a:p>
            <a:pPr lvl="0" algn="just"/>
            <a:r>
              <a:rPr lang="ru-RU" sz="1800" dirty="0" smtClean="0"/>
              <a:t>верить в уникальность родителей и способность найти (при незначительной поддержке со стороны) способы решения проблемы;</a:t>
            </a:r>
          </a:p>
          <a:p>
            <a:pPr lvl="0" algn="just"/>
            <a:r>
              <a:rPr lang="ru-RU" sz="1800" dirty="0" smtClean="0"/>
              <a:t>эмоционально, словами и жестами, мимикой поддерживать родителей;</a:t>
            </a:r>
          </a:p>
          <a:p>
            <a:pPr lvl="0" algn="just"/>
            <a:r>
              <a:rPr lang="ru-RU" sz="1800" dirty="0" smtClean="0"/>
              <a:t> активно (по опр. </a:t>
            </a:r>
            <a:r>
              <a:rPr lang="ru-RU" sz="1800" dirty="0" err="1" smtClean="0"/>
              <a:t>Ю.Б.Гиппенрейтер</a:t>
            </a:r>
            <a:r>
              <a:rPr lang="ru-RU" sz="1800" dirty="0" smtClean="0"/>
              <a:t>) слушать родителей, предоставляя им возможность рассказать о  трудностях в воспитании ребенка;</a:t>
            </a:r>
          </a:p>
          <a:p>
            <a:pPr lvl="0" algn="just"/>
            <a:r>
              <a:rPr lang="ru-RU" sz="1800" dirty="0" smtClean="0"/>
              <a:t>определяя проблему, находится в контексте рассказа родителей о ребенке, не торопиться с выводами и рекомендациями, а лишь создавать условия для инсайда (показывать  ситуацию в зеркале своего восприятия, прояснять смысл высказываний, говорить о своих чувствах);</a:t>
            </a:r>
          </a:p>
          <a:p>
            <a:pPr lvl="0" algn="just"/>
            <a:r>
              <a:rPr lang="ru-RU" sz="1800" dirty="0" smtClean="0"/>
              <a:t>стремиться к пониманию и совместному решению проблем.</a:t>
            </a:r>
          </a:p>
          <a:p>
            <a:pPr algn="just">
              <a:buNone/>
            </a:pPr>
            <a:endParaRPr lang="ru-RU" sz="1800" dirty="0" smtClean="0"/>
          </a:p>
          <a:p>
            <a:pPr algn="just">
              <a:buNone/>
            </a:pPr>
            <a:r>
              <a:rPr lang="ru-RU" sz="2000" dirty="0" smtClean="0"/>
              <a:t>Ведущими собраний-встреч могут быть: воспитатель, старший воспитатель, заведующий, медицинская сестра, музыкальный руководитель, социальный педагог, психолог,  инструктор по физической культуре, логопед и др.</a:t>
            </a:r>
            <a:endParaRPr lang="ru-RU" sz="200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000" b="1" i="1" dirty="0" smtClean="0"/>
              <a:t>Рекомендации по проведению собраний-встреч в дошкольном образовательном учреждении.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dirty="0" smtClean="0"/>
              <a:t>Собрания-встречи могут проходить в разных формах и носить интригующее название </a:t>
            </a:r>
            <a:r>
              <a:rPr lang="ru-RU" sz="2000" b="1" dirty="0" smtClean="0"/>
              <a:t>(</a:t>
            </a:r>
            <a:r>
              <a:rPr lang="ru-RU" sz="2000" dirty="0" smtClean="0"/>
              <a:t>дискуссионные качели, круглый стол с острыми углами, вечер вопросов и ответов,  встречи отцов, встречи мам, семейные гостиные, диспуты и т.д.); </a:t>
            </a:r>
          </a:p>
          <a:p>
            <a:pPr algn="just">
              <a:buNone/>
            </a:pPr>
            <a:r>
              <a:rPr lang="ru-RU" sz="2000" dirty="0" smtClean="0"/>
              <a:t>Информацию для собраний-встреч необходимо отбирать в логике заявленной темы, продумывая способы ее подачи (Это важно, поскольку «на слух» воспринимается лишь 25% информации!).</a:t>
            </a:r>
          </a:p>
          <a:p>
            <a:pPr algn="just">
              <a:buNone/>
            </a:pPr>
            <a:r>
              <a:rPr lang="ru-RU" sz="2000" dirty="0" smtClean="0"/>
              <a:t>За несколько дней до встречи (не менее недели),  родителям предлагается обратить внимание на объявление, в котором указывается тема и форма собрания. Цель встречи формулируется так, чтобы родители понимали значимость и важность этого события. В объявлении указывается время, место, регламент собрания-встречи. Важно приготовить индивидуальные приглашения, украшенные с помощью детей. С родителями, которые не смогут прийти на встречу в последующем проводится индивидуальная беседа.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3578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400" dirty="0" smtClean="0"/>
              <a:t>В приемной комнате и др. помещениях, в которых ежедневно бывают родители, а также для самого собрания необходимо подготовить наглядный материал: оформить в соответствии с темой витрины, уголки для родителей, организовать выставку продуктов детской деятельности, стенды с описанием индивидуальных достижений воспитанников, выставку методической литературы по вопросам воспитания дошкольника (в т.ч. в электронном виде), </a:t>
            </a:r>
            <a:r>
              <a:rPr lang="ru-RU" sz="2400" dirty="0" err="1" smtClean="0"/>
              <a:t>видео-материал</a:t>
            </a:r>
            <a:r>
              <a:rPr lang="ru-RU" sz="2400" dirty="0" smtClean="0"/>
              <a:t>.  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rgbClr val="FF33CC"/>
                </a:solidFill>
              </a:rPr>
              <a:t>Важно продумать: </a:t>
            </a:r>
            <a:r>
              <a:rPr lang="ru-RU" sz="2400" dirty="0" smtClean="0"/>
              <a:t>время начала собрания и регламент (не дольше 1,5 ч.), о чем сообщается родителям в начале встречи, место проведения и расположение родителей. Диалогу способствует размещение родителей за столами, поставленными в круг либо полукругом. 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000" b="1" i="1" dirty="0" smtClean="0"/>
              <a:t>Рекомендации по проведению собраний-встреч в дошкольном образовательном учреждении.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3578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dirty="0" smtClean="0"/>
              <a:t>Собрания - встречи  можно проводить в методическом кабинете, музыкальном зале, спортивном зале, экологической студии и др. помещениях. Раздвигая границы восприятия детского сада, воспитатели и специалисты помогают родителям понять значение этих помещений для организации педагогического процесса.</a:t>
            </a:r>
          </a:p>
          <a:p>
            <a:pPr algn="just">
              <a:buNone/>
            </a:pPr>
            <a:r>
              <a:rPr lang="ru-RU" sz="2000" dirty="0" smtClean="0"/>
              <a:t> </a:t>
            </a:r>
          </a:p>
          <a:p>
            <a:pPr algn="just">
              <a:buNone/>
            </a:pPr>
            <a:r>
              <a:rPr lang="ru-RU" sz="2000" dirty="0" smtClean="0"/>
              <a:t>С родителями необходимо поговорить о том, где будут находиться дети в момент собрания-встречи. Если у родителей нет возможности оставить детей дома, воспитатель совместно с администрацией детского сада решает вопрос занятости детей и их питания на этот вечер. Важно не забыть и о том, что большинство родителей приходят на собрание после работы, поэтому целесообразно предложить в начале встречи чай, конфеты,  печенье. </a:t>
            </a:r>
          </a:p>
          <a:p>
            <a:pPr algn="just">
              <a:buNone/>
            </a:pP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Необходимо также продумать место временной раздевалки для родителей, заранее предупредив их о сменной обуви.  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000" b="1" i="1" dirty="0" smtClean="0"/>
              <a:t>Рекомендации по проведению собраний-встреч в дошкольном образовательном учреждении.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500042"/>
            <a:ext cx="7258072" cy="5626121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Взаимодействие детского сада и семьи – двусторонний, циклический процесс, разворачивающийся по спирали. </a:t>
            </a:r>
          </a:p>
          <a:p>
            <a:pPr algn="just">
              <a:buNone/>
            </a:pPr>
            <a:endParaRPr lang="ru-RU" sz="2400" dirty="0" smtClean="0">
              <a:latin typeface="Georgia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Переход от ограничивающего к продуктивному взаимодействию (от низкого к высокому уровню спирали)  в системе «детский сад-семья» возможен, если каждая сторона проявляет активность и ответственность на всех фазах цикла: с момента поступления ребенка в детский сад и до его выпуска в школу.  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429684" cy="54292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dirty="0" smtClean="0"/>
              <a:t>В течение встречи важно соблюдать законы диалога, не нарушая право родителей на обратную связь ведущему собрание педагогу.</a:t>
            </a:r>
          </a:p>
          <a:p>
            <a:pPr algn="just">
              <a:buNone/>
            </a:pPr>
            <a:r>
              <a:rPr lang="ru-RU" sz="2000" b="1" i="1" dirty="0" smtClean="0">
                <a:solidFill>
                  <a:srgbClr val="00B050"/>
                </a:solidFill>
              </a:rPr>
              <a:t>Важно следить за временем и завершить</a:t>
            </a:r>
            <a:r>
              <a:rPr lang="ru-RU" sz="2000" b="1" dirty="0" smtClean="0">
                <a:solidFill>
                  <a:srgbClr val="00B050"/>
                </a:solidFill>
              </a:rPr>
              <a:t> собрание-встречу </a:t>
            </a:r>
            <a:r>
              <a:rPr lang="ru-RU" sz="2000" dirty="0" smtClean="0"/>
              <a:t>в  установленное время (Цените и уважайте свое время и время ваших коллег-родителей!). Если какой-то вопрос останется без ответа, можно перенести его обсуждение на следующую встречу, либо обсудить его в формате консультации, тренинга, др. формы. Необходимо использовать подобные ситуации или специально создавать их и держать интригу для дальнейших встреч. </a:t>
            </a:r>
          </a:p>
          <a:p>
            <a:pPr algn="just">
              <a:buNone/>
            </a:pPr>
            <a:r>
              <a:rPr lang="ru-RU" sz="2000" dirty="0" smtClean="0"/>
              <a:t>Воспитатели нередко переживают по поводу того, что не все родители окликаются на предложение прийти на консультацию, собрание, родительскую конференцию: «Им же так нужны эти знания», «Кому, как ни этой семье нужно было прийти на собрание».</a:t>
            </a:r>
          </a:p>
          <a:p>
            <a:pPr algn="just">
              <a:buNone/>
            </a:pPr>
            <a:r>
              <a:rPr lang="ru-RU" sz="2000" dirty="0" smtClean="0"/>
              <a:t>Чтобы информация дошла до того, кому она предназначена (маме и папе, бабушке и дедушке) ее необходимо повторять. Именно при повторе создается ее избыточность, т.е. гарантированная полнота восприятия.  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000" b="1" i="1" dirty="0" smtClean="0"/>
              <a:t>Рекомендации по проведению собраний-встреч в дошкольном образовательном учреждении.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1800" b="1" dirty="0" smtClean="0">
                <a:solidFill>
                  <a:srgbClr val="00B050"/>
                </a:solidFill>
              </a:rPr>
              <a:t>Собрание-встреча принесет родителям и воспитателям новое знание о себе и о другом, если в нем примет участие педагог-психолог, владеющий следующими </a:t>
            </a:r>
            <a:r>
              <a:rPr lang="ru-RU" sz="1800" b="1" i="1" dirty="0" smtClean="0">
                <a:solidFill>
                  <a:srgbClr val="00B050"/>
                </a:solidFill>
              </a:rPr>
              <a:t>методами  взаимодействия с родителями</a:t>
            </a:r>
            <a:r>
              <a:rPr lang="ru-RU" sz="1800" b="1" dirty="0" smtClean="0">
                <a:solidFill>
                  <a:srgbClr val="00B050"/>
                </a:solidFill>
              </a:rPr>
              <a:t>:</a:t>
            </a:r>
          </a:p>
          <a:p>
            <a:pPr lvl="0" algn="just"/>
            <a:r>
              <a:rPr lang="ru-RU" sz="1800" b="1" i="1" dirty="0" smtClean="0">
                <a:solidFill>
                  <a:srgbClr val="00B050"/>
                </a:solidFill>
              </a:rPr>
              <a:t>метода групповой дискуссии</a:t>
            </a:r>
            <a:r>
              <a:rPr lang="ru-RU" sz="1800" dirty="0" smtClean="0"/>
              <a:t>, повышающего психолого-педагогическую грамотность  родителей, позволяющего выявить индивидуальные стереотипы в воспитании. По мере развертывания дискуссии в нее можно включать элементы проигрывания ситуаций.</a:t>
            </a:r>
          </a:p>
          <a:p>
            <a:pPr lvl="0" algn="just"/>
            <a:r>
              <a:rPr lang="ru-RU" sz="1800" b="1" i="1" dirty="0" smtClean="0">
                <a:solidFill>
                  <a:srgbClr val="00B050"/>
                </a:solidFill>
              </a:rPr>
              <a:t>метода </a:t>
            </a:r>
            <a:r>
              <a:rPr lang="ru-RU" sz="1800" b="1" i="1" dirty="0" err="1" smtClean="0">
                <a:solidFill>
                  <a:srgbClr val="00B050"/>
                </a:solidFill>
              </a:rPr>
              <a:t>видеокоррекции</a:t>
            </a:r>
            <a:r>
              <a:rPr lang="ru-RU" sz="1800" dirty="0" smtClean="0"/>
              <a:t>, суть которого состоит в проигрывании  заданий, при этом ведется или представляется сделанная ранее видеозапись поведения родителя и ребенка, родителя и педагога, педагога и ребенка, которая затем просматривается и анализируется;</a:t>
            </a:r>
          </a:p>
          <a:p>
            <a:pPr lvl="0" algn="just"/>
            <a:r>
              <a:rPr lang="ru-RU" sz="1800" b="1" i="1" dirty="0" smtClean="0">
                <a:solidFill>
                  <a:srgbClr val="00B050"/>
                </a:solidFill>
              </a:rPr>
              <a:t>метода игры</a:t>
            </a:r>
            <a:r>
              <a:rPr lang="ru-RU" sz="1800" dirty="0" smtClean="0"/>
              <a:t>, который помогает моделировать и воспроизводить ситуации проблем воспитания детей, а также проблем взаимодействия в триаде «ребенок-педагог-родитель»; </a:t>
            </a:r>
          </a:p>
          <a:p>
            <a:pPr>
              <a:buNone/>
            </a:pPr>
            <a:endParaRPr lang="ru-RU" sz="1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000" b="1" i="1" dirty="0" smtClean="0"/>
              <a:t>Рекомендации по проведению собраний-встреч в дошкольном образовательном учреждении.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864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 algn="just"/>
            <a:r>
              <a:rPr lang="ru-RU" sz="2000" b="1" i="1" dirty="0" smtClean="0">
                <a:solidFill>
                  <a:srgbClr val="00B050"/>
                </a:solidFill>
              </a:rPr>
              <a:t>метода совместных действий</a:t>
            </a:r>
            <a:r>
              <a:rPr lang="ru-RU" sz="2000" dirty="0" smtClean="0"/>
              <a:t>, основанного на выполнении родителем и педагогом совместных действий, заданий. После выполнения задания проводится самоанализ и анализ.</a:t>
            </a:r>
          </a:p>
          <a:p>
            <a:pPr lvl="0" algn="just"/>
            <a:r>
              <a:rPr lang="ru-RU" sz="2000" b="1" i="1" dirty="0" smtClean="0">
                <a:solidFill>
                  <a:srgbClr val="00B050"/>
                </a:solidFill>
              </a:rPr>
              <a:t>метода конструктивного спора</a:t>
            </a:r>
            <a:r>
              <a:rPr lang="ru-RU" sz="2000" dirty="0" smtClean="0"/>
              <a:t>, который помогает сравнивать различные точки зрения родителей и педагогов на воспитание ребенка, разрешение проблемных ситуаций, помогает прислушиваться  друг к другу, выбирать наиболее рациональные и эффективные подходы  на основе сотрудничества.</a:t>
            </a:r>
          </a:p>
          <a:p>
            <a:pPr lvl="0" algn="just"/>
            <a:r>
              <a:rPr lang="ru-RU" sz="2000" b="1" i="1" dirty="0" smtClean="0">
                <a:solidFill>
                  <a:srgbClr val="00B050"/>
                </a:solidFill>
              </a:rPr>
              <a:t>метод вербальной дискуссии</a:t>
            </a:r>
            <a:r>
              <a:rPr lang="ru-RU" sz="2000" dirty="0" smtClean="0"/>
              <a:t>, обучающий культуре диалога в семье,  обществе, вырабатывает умение аргументировать свои доводы и внимательно рассматривать аргументы другого человека, в том числе и собственного ребенка. 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000" b="1" i="1" dirty="0" smtClean="0"/>
              <a:t>Рекомендации по проведению собраний-встреч в дошкольном образовательном учреждении.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428604"/>
            <a:ext cx="7400948" cy="607223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400" b="1" i="1" dirty="0" smtClean="0">
                <a:solidFill>
                  <a:srgbClr val="0EC453"/>
                </a:solidFill>
                <a:latin typeface="Georgia" pitchFamily="18" charset="0"/>
              </a:rPr>
              <a:t>1 фаза.</a:t>
            </a:r>
            <a:r>
              <a:rPr lang="ru-RU" sz="2400" b="1" dirty="0" smtClean="0">
                <a:solidFill>
                  <a:srgbClr val="0EC453"/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0EC453"/>
                </a:solidFill>
                <a:latin typeface="Georgia" pitchFamily="18" charset="0"/>
              </a:rPr>
              <a:t>Открытие</a:t>
            </a:r>
            <a:r>
              <a:rPr lang="ru-RU" sz="2400" b="1" dirty="0" smtClean="0">
                <a:solidFill>
                  <a:srgbClr val="0EC453"/>
                </a:solidFill>
                <a:latin typeface="Georgia" pitchFamily="18" charset="0"/>
              </a:rPr>
              <a:t>.</a:t>
            </a:r>
          </a:p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Задачи: Знакомство с достижениями сторон (семьи и дошкольного образовательного учреждения) в сфере воспитания ребенка. Активное восприятие, анализ, оценка.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0EC453"/>
                </a:solidFill>
                <a:latin typeface="Georgia" pitchFamily="18" charset="0"/>
              </a:rPr>
              <a:t>2 фаза.</a:t>
            </a:r>
            <a:r>
              <a:rPr lang="ru-RU" sz="2400" b="1" dirty="0" smtClean="0">
                <a:solidFill>
                  <a:srgbClr val="0EC453"/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0EC453"/>
                </a:solidFill>
                <a:latin typeface="Georgia" pitchFamily="18" charset="0"/>
              </a:rPr>
              <a:t>Прояснение ожиданий</a:t>
            </a:r>
            <a:r>
              <a:rPr lang="ru-RU" sz="2400" dirty="0" smtClean="0">
                <a:latin typeface="Georgia" pitchFamily="18" charset="0"/>
              </a:rPr>
              <a:t>.</a:t>
            </a:r>
          </a:p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Задачи: Выяснение семьей и детским садом ожиданий от сотрудничества: предъявление и обсуждение своей роли и роли другого в решении задач воспитания ребенка.</a:t>
            </a:r>
          </a:p>
          <a:p>
            <a:pPr algn="just">
              <a:buNone/>
            </a:pPr>
            <a:r>
              <a:rPr lang="ru-RU" sz="2400" b="1" i="1" dirty="0" smtClean="0">
                <a:solidFill>
                  <a:srgbClr val="0EC453"/>
                </a:solidFill>
                <a:latin typeface="Georgia" pitchFamily="18" charset="0"/>
              </a:rPr>
              <a:t>3 фаза.</a:t>
            </a:r>
            <a:r>
              <a:rPr lang="ru-RU" sz="2400" b="1" dirty="0" smtClean="0">
                <a:solidFill>
                  <a:srgbClr val="0EC453"/>
                </a:solidFill>
                <a:latin typeface="Georgia" pitchFamily="18" charset="0"/>
              </a:rPr>
              <a:t>  </a:t>
            </a:r>
            <a:r>
              <a:rPr lang="ru-RU" sz="2400" b="1" i="1" dirty="0" smtClean="0">
                <a:solidFill>
                  <a:srgbClr val="0EC453"/>
                </a:solidFill>
                <a:latin typeface="Georgia" pitchFamily="18" charset="0"/>
              </a:rPr>
              <a:t>Согласование</a:t>
            </a:r>
            <a:r>
              <a:rPr lang="ru-RU" sz="2400" b="1" dirty="0" smtClean="0">
                <a:solidFill>
                  <a:srgbClr val="0EC453"/>
                </a:solidFill>
                <a:latin typeface="Georgia" pitchFamily="18" charset="0"/>
              </a:rPr>
              <a:t>.</a:t>
            </a:r>
          </a:p>
          <a:p>
            <a:pPr algn="just">
              <a:buNone/>
            </a:pPr>
            <a:r>
              <a:rPr lang="ru-RU" sz="2400" dirty="0" smtClean="0">
                <a:latin typeface="Georgia" pitchFamily="18" charset="0"/>
              </a:rPr>
              <a:t>Задачи: Согласование точек зрения и прогнозирование развития взаимодействия детского сада и семьи с опорой на ответственность сторон.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428604"/>
            <a:ext cx="7258072" cy="600079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sz="2000" b="1" i="1" dirty="0" smtClean="0">
                <a:solidFill>
                  <a:srgbClr val="0EC453"/>
                </a:solidFill>
                <a:latin typeface="Georgia" pitchFamily="18" charset="0"/>
              </a:rPr>
              <a:t>4 фаза.</a:t>
            </a:r>
            <a:r>
              <a:rPr lang="ru-RU" sz="2000" b="1" dirty="0" smtClean="0">
                <a:solidFill>
                  <a:srgbClr val="0EC453"/>
                </a:solidFill>
                <a:latin typeface="Georgia" pitchFamily="18" charset="0"/>
              </a:rPr>
              <a:t>   </a:t>
            </a:r>
            <a:r>
              <a:rPr lang="ru-RU" sz="2000" b="1" i="1" dirty="0" smtClean="0">
                <a:solidFill>
                  <a:srgbClr val="0EC453"/>
                </a:solidFill>
                <a:latin typeface="Georgia" pitchFamily="18" charset="0"/>
              </a:rPr>
              <a:t>Оформление документов</a:t>
            </a:r>
            <a:endParaRPr lang="ru-RU" sz="2000" b="1" dirty="0" smtClean="0">
              <a:solidFill>
                <a:srgbClr val="0EC453"/>
              </a:solidFill>
              <a:latin typeface="Georgia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Georgia" pitchFamily="18" charset="0"/>
              </a:rPr>
              <a:t>Задачи: Составление договора о сотрудничестве детского сада и семьи.</a:t>
            </a:r>
          </a:p>
          <a:p>
            <a:pPr algn="just">
              <a:buNone/>
            </a:pPr>
            <a:r>
              <a:rPr lang="ru-RU" sz="2000" b="1" i="1" dirty="0" smtClean="0">
                <a:solidFill>
                  <a:srgbClr val="0EC453"/>
                </a:solidFill>
                <a:latin typeface="Georgia" pitchFamily="18" charset="0"/>
              </a:rPr>
              <a:t>5 фаза.</a:t>
            </a:r>
            <a:r>
              <a:rPr lang="ru-RU" sz="2000" b="1" dirty="0" smtClean="0">
                <a:solidFill>
                  <a:srgbClr val="0EC453"/>
                </a:solidFill>
                <a:latin typeface="Georgia" pitchFamily="18" charset="0"/>
              </a:rPr>
              <a:t>  </a:t>
            </a:r>
            <a:r>
              <a:rPr lang="ru-RU" sz="2000" b="1" i="1" dirty="0" smtClean="0">
                <a:solidFill>
                  <a:srgbClr val="0EC453"/>
                </a:solidFill>
                <a:latin typeface="Georgia" pitchFamily="18" charset="0"/>
              </a:rPr>
              <a:t>Проектирование взаимодействия</a:t>
            </a:r>
            <a:r>
              <a:rPr lang="ru-RU" sz="2000" b="1" dirty="0" smtClean="0">
                <a:solidFill>
                  <a:srgbClr val="0EC453"/>
                </a:solidFill>
                <a:latin typeface="Georgia" pitchFamily="18" charset="0"/>
              </a:rPr>
              <a:t>.  </a:t>
            </a:r>
          </a:p>
          <a:p>
            <a:pPr algn="just">
              <a:buNone/>
            </a:pPr>
            <a:r>
              <a:rPr lang="ru-RU" sz="2000" dirty="0" smtClean="0">
                <a:latin typeface="Georgia" pitchFamily="18" charset="0"/>
              </a:rPr>
              <a:t>Задачи: Совместное создание программы и плана взаимодействия</a:t>
            </a:r>
            <a:r>
              <a:rPr lang="ru-RU" sz="2000" i="1" dirty="0" smtClean="0">
                <a:latin typeface="Georgia" pitchFamily="18" charset="0"/>
              </a:rPr>
              <a:t> </a:t>
            </a:r>
            <a:r>
              <a:rPr lang="ru-RU" sz="2000" dirty="0" smtClean="0">
                <a:latin typeface="Georgia" pitchFamily="18" charset="0"/>
              </a:rPr>
              <a:t>детского сада и семьи в проблемном поле воспитания дошкольников.</a:t>
            </a:r>
          </a:p>
          <a:p>
            <a:pPr algn="just">
              <a:buNone/>
            </a:pPr>
            <a:r>
              <a:rPr lang="ru-RU" sz="2000" b="1" i="1" dirty="0" smtClean="0">
                <a:solidFill>
                  <a:srgbClr val="0EC453"/>
                </a:solidFill>
                <a:latin typeface="Georgia" pitchFamily="18" charset="0"/>
              </a:rPr>
              <a:t>6 фаза. Социально-педагогический мониторинг.</a:t>
            </a:r>
            <a:endParaRPr lang="ru-RU" sz="2000" b="1" dirty="0" smtClean="0">
              <a:solidFill>
                <a:srgbClr val="0EC453"/>
              </a:solidFill>
              <a:latin typeface="Georgia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Georgia" pitchFamily="18" charset="0"/>
              </a:rPr>
              <a:t>Задачи: Постоянное наблюдение за развитием взаимодействия детского сада и семьи (в системах «родители - дети», «педагоги- дети», «педагоги – родители»); анализ, оценка получаемых результатов; уточнение программы и плана взаимодействия.</a:t>
            </a:r>
          </a:p>
          <a:p>
            <a:pPr algn="just">
              <a:buNone/>
            </a:pPr>
            <a:r>
              <a:rPr lang="ru-RU" sz="2000" b="1" i="1" dirty="0" smtClean="0">
                <a:solidFill>
                  <a:srgbClr val="0EC453"/>
                </a:solidFill>
                <a:latin typeface="Georgia" pitchFamily="18" charset="0"/>
              </a:rPr>
              <a:t>7 фаза. Рефлексия</a:t>
            </a:r>
            <a:r>
              <a:rPr lang="ru-RU" sz="2000" b="1" dirty="0" smtClean="0">
                <a:solidFill>
                  <a:srgbClr val="0EC453"/>
                </a:solidFill>
                <a:latin typeface="Georgia" pitchFamily="18" charset="0"/>
              </a:rPr>
              <a:t>.</a:t>
            </a:r>
          </a:p>
          <a:p>
            <a:pPr algn="just">
              <a:buNone/>
            </a:pPr>
            <a:r>
              <a:rPr lang="ru-RU" sz="2000" dirty="0" smtClean="0">
                <a:latin typeface="Georgia" pitchFamily="18" charset="0"/>
              </a:rPr>
              <a:t>Задачи: Критический анализ и оценка результатов взаимодействия детского сада и семьи, осмысление роли каждого в жизни ребенка и друг друга. 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500042"/>
            <a:ext cx="7258072" cy="600079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dirty="0" smtClean="0">
                <a:latin typeface="Georgia" pitchFamily="18" charset="0"/>
              </a:rPr>
              <a:t>Критериями качества взаимодействия детского сада и семья являются: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i="1" dirty="0" smtClean="0">
                <a:latin typeface="Georgia" pitchFamily="18" charset="0"/>
              </a:rPr>
              <a:t>ценностное отношение друг к другу;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i="1" dirty="0" smtClean="0">
                <a:latin typeface="Georgia" pitchFamily="18" charset="0"/>
              </a:rPr>
              <a:t>информированность сторон об особенностях развития систем воспитания (семейной и общественной);</a:t>
            </a:r>
          </a:p>
          <a:p>
            <a:pPr lvl="0" algn="just">
              <a:buFont typeface="Wingdings" pitchFamily="2" charset="2"/>
              <a:buChar char="Ø"/>
            </a:pPr>
            <a:r>
              <a:rPr lang="ru-RU" i="1" dirty="0" smtClean="0">
                <a:latin typeface="Georgia" pitchFamily="18" charset="0"/>
              </a:rPr>
              <a:t>включенность в совместную деятельность.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20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6647</Words>
  <Application>Microsoft Office PowerPoint</Application>
  <PresentationFormat>Экран (4:3)</PresentationFormat>
  <Paragraphs>354</Paragraphs>
  <Slides>62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63" baseType="lpstr">
      <vt:lpstr>Тема Office</vt:lpstr>
      <vt:lpstr>Слайд 1</vt:lpstr>
      <vt:lpstr>Взаимодействие с семьей – важное направление деятельности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Критерии оценки качества взаимодействия родителей и педагогов в проблемном поле воспитания дошкольника</vt:lpstr>
      <vt:lpstr>Слайд 11</vt:lpstr>
      <vt:lpstr>Слайд 12</vt:lpstr>
      <vt:lpstr>Слайд 13</vt:lpstr>
      <vt:lpstr>Классификация информации   </vt:lpstr>
      <vt:lpstr>Слайд 15</vt:lpstr>
      <vt:lpstr>Слайд 16</vt:lpstr>
      <vt:lpstr>Стенды</vt:lpstr>
      <vt:lpstr>Слайд 18</vt:lpstr>
      <vt:lpstr>Стенды</vt:lpstr>
      <vt:lpstr>Памятки</vt:lpstr>
      <vt:lpstr>Памятки</vt:lpstr>
      <vt:lpstr>Буклеты</vt:lpstr>
      <vt:lpstr>Маршруты выходного дня</vt:lpstr>
      <vt:lpstr>Рукописные газеты и журналы </vt:lpstr>
      <vt:lpstr>Рукописные газеты и журналы </vt:lpstr>
      <vt:lpstr>Рукописные газеты и журналы </vt:lpstr>
      <vt:lpstr>Устные журналы </vt:lpstr>
      <vt:lpstr>Переписка педагогов и родителей </vt:lpstr>
      <vt:lpstr>Переписка педагогов и родителей </vt:lpstr>
      <vt:lpstr>Переписка педагогов и родителей </vt:lpstr>
      <vt:lpstr>Переписка педагогов и родителей </vt:lpstr>
      <vt:lpstr>Выставки</vt:lpstr>
      <vt:lpstr>Выставки</vt:lpstr>
      <vt:lpstr>Медиатека </vt:lpstr>
      <vt:lpstr>Медиатека </vt:lpstr>
      <vt:lpstr>Медиатека </vt:lpstr>
      <vt:lpstr>Слайд 37</vt:lpstr>
      <vt:lpstr>Слайд 38</vt:lpstr>
      <vt:lpstr>Слайд 39</vt:lpstr>
      <vt:lpstr>Просвещение</vt:lpstr>
      <vt:lpstr>Информационно-просвещенческое обеспечение взаимодействия </vt:lpstr>
      <vt:lpstr>Индивидуальные беседы  </vt:lpstr>
      <vt:lpstr>Консультации </vt:lpstr>
      <vt:lpstr>Родительские собрания</vt:lpstr>
      <vt:lpstr>Родительские собрания</vt:lpstr>
      <vt:lpstr>Родительские собрания</vt:lpstr>
      <vt:lpstr>Родительские собрания</vt:lpstr>
      <vt:lpstr>Родительские собрания</vt:lpstr>
      <vt:lpstr>Родительские собрания</vt:lpstr>
      <vt:lpstr>Годовой круг собраний-встреч с родителями на примере вновь поступивших в детский сад детей.</vt:lpstr>
      <vt:lpstr>Первая встреча</vt:lpstr>
      <vt:lpstr>Вторая встреча</vt:lpstr>
      <vt:lpstr>Третья встреча</vt:lpstr>
      <vt:lpstr>Четвертая встреча</vt:lpstr>
      <vt:lpstr>Признаками  успешного проведения собраний-встреч являются:</vt:lpstr>
      <vt:lpstr>Ведущему собрание- встречу важно научиться:</vt:lpstr>
      <vt:lpstr>Рекомендации по проведению собраний-встреч в дошкольном образовательном учреждении. </vt:lpstr>
      <vt:lpstr>Рекомендации по проведению собраний-встреч в дошкольном образовательном учреждении. </vt:lpstr>
      <vt:lpstr>Рекомендации по проведению собраний-встреч в дошкольном образовательном учреждении. </vt:lpstr>
      <vt:lpstr>Рекомендации по проведению собраний-встреч в дошкольном образовательном учреждении. </vt:lpstr>
      <vt:lpstr>Рекомендации по проведению собраний-встреч в дошкольном образовательном учреждении. </vt:lpstr>
      <vt:lpstr>Рекомендации по проведению собраний-встреч в дошкольном образовательном учреждении.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</cp:lastModifiedBy>
  <cp:revision>50</cp:revision>
  <dcterms:created xsi:type="dcterms:W3CDTF">2014-11-07T17:01:55Z</dcterms:created>
  <dcterms:modified xsi:type="dcterms:W3CDTF">2020-11-23T12:51:35Z</dcterms:modified>
</cp:coreProperties>
</file>