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3" r:id="rId5"/>
    <p:sldId id="258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5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4403" y="841585"/>
            <a:ext cx="843519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КРИТЕРИИ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ЭФФЕКТИВНОСТИ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СОВРЕМЕННОГО УРОКА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D:\9 класс\9 класс викторина районы\103207499_large__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9404">
            <a:off x="4868187" y="3970105"/>
            <a:ext cx="4156336" cy="271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9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641" y="86371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5. Это урок коммуникаций - очных или </a:t>
            </a:r>
            <a:r>
              <a:rPr lang="ru-RU" sz="2400" b="1" dirty="0" err="1"/>
              <a:t>дистантных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2641" y="1628800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Разговор — это </a:t>
            </a:r>
            <a:r>
              <a:rPr lang="ru-RU" sz="2000" i="1" dirty="0" smtClean="0">
                <a:solidFill>
                  <a:srgbClr val="7030A0"/>
                </a:solidFill>
              </a:rPr>
              <a:t>здание</a:t>
            </a:r>
            <a:r>
              <a:rPr lang="ru-RU" sz="2000" i="1" dirty="0">
                <a:solidFill>
                  <a:srgbClr val="7030A0"/>
                </a:solidFill>
              </a:rPr>
              <a:t>, которое строят </a:t>
            </a:r>
            <a:r>
              <a:rPr lang="ru-RU" sz="2000" i="1" dirty="0" smtClean="0">
                <a:solidFill>
                  <a:srgbClr val="7030A0"/>
                </a:solidFill>
              </a:rPr>
              <a:t>совместными  </a:t>
            </a:r>
            <a:r>
              <a:rPr lang="ru-RU" sz="2000" i="1" dirty="0">
                <a:solidFill>
                  <a:srgbClr val="7030A0"/>
                </a:solidFill>
              </a:rPr>
              <a:t>усилиями</a:t>
            </a:r>
            <a:r>
              <a:rPr lang="ru-RU" sz="2000" i="1" dirty="0" smtClean="0">
                <a:solidFill>
                  <a:srgbClr val="7030A0"/>
                </a:solidFill>
              </a:rPr>
              <a:t>. </a:t>
            </a:r>
          </a:p>
          <a:p>
            <a:pPr algn="r"/>
            <a:r>
              <a:rPr lang="ru-RU" sz="2000" i="1" dirty="0" smtClean="0">
                <a:solidFill>
                  <a:srgbClr val="7030A0"/>
                </a:solidFill>
              </a:rPr>
              <a:t>Моруа </a:t>
            </a:r>
            <a:r>
              <a:rPr lang="ru-RU" sz="2000" i="1" dirty="0">
                <a:solidFill>
                  <a:srgbClr val="7030A0"/>
                </a:solidFill>
              </a:rPr>
              <a:t>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140968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Современный </a:t>
            </a:r>
            <a:r>
              <a:rPr lang="ru-RU" sz="2000" dirty="0"/>
              <a:t>урок не может оставаться </a:t>
            </a:r>
            <a:r>
              <a:rPr lang="ru-RU" sz="2000" dirty="0" err="1"/>
              <a:t>монологичным</a:t>
            </a:r>
            <a:r>
              <a:rPr lang="ru-RU" sz="2000" dirty="0"/>
              <a:t>, когда учитель говорит, а ученики повторяют сказанное. Сегодняшний мир другой. Диалог, </a:t>
            </a:r>
            <a:r>
              <a:rPr lang="ru-RU" sz="2000" dirty="0" err="1"/>
              <a:t>полилог</a:t>
            </a:r>
            <a:r>
              <a:rPr lang="ru-RU" sz="2000" dirty="0"/>
              <a:t>, работа в группах, совместные проекты – это то, что требуется нынешнему ученику уже в школе, а не только в его будущей профессии. Очные или сетевые коммуникации окружают сегодня каждого. Если мы хотим помочь ученику быть успешным в современном мире, мы не можем исключить из урока задачу обучения коммуникациям.</a:t>
            </a:r>
          </a:p>
        </p:txBody>
      </p:sp>
      <p:pic>
        <p:nvPicPr>
          <p:cNvPr id="5124" name="Picture 4" descr="! (9) (276x700, 266Kb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5157192"/>
            <a:ext cx="627323" cy="159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53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9161" y="548680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6. Это </a:t>
            </a:r>
            <a:r>
              <a:rPr lang="ru-RU" sz="2400" b="1" dirty="0" err="1"/>
              <a:t>метапредметный</a:t>
            </a:r>
            <a:r>
              <a:rPr lang="ru-RU" sz="2400" b="1" dirty="0"/>
              <a:t> урок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13178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i="1" dirty="0">
                <a:solidFill>
                  <a:srgbClr val="7030A0"/>
                </a:solidFill>
              </a:rPr>
              <a:t>«Голова, наполненная отрывочными,</a:t>
            </a:r>
          </a:p>
          <a:p>
            <a:r>
              <a:rPr lang="ru-RU" i="1" dirty="0">
                <a:solidFill>
                  <a:srgbClr val="7030A0"/>
                </a:solidFill>
              </a:rPr>
              <a:t>бессвязными знаниями, похожа на кладовую,</a:t>
            </a:r>
          </a:p>
          <a:p>
            <a:r>
              <a:rPr lang="ru-RU" i="1" dirty="0">
                <a:solidFill>
                  <a:srgbClr val="7030A0"/>
                </a:solidFill>
              </a:rPr>
              <a:t>в которой все в беспорядке</a:t>
            </a:r>
          </a:p>
          <a:p>
            <a:r>
              <a:rPr lang="ru-RU" i="1" dirty="0">
                <a:solidFill>
                  <a:srgbClr val="7030A0"/>
                </a:solidFill>
              </a:rPr>
              <a:t>и где сам хозяин ничего не отыщет;</a:t>
            </a:r>
          </a:p>
          <a:p>
            <a:r>
              <a:rPr lang="ru-RU" i="1" dirty="0">
                <a:solidFill>
                  <a:srgbClr val="7030A0"/>
                </a:solidFill>
              </a:rPr>
              <a:t>голова, где только система без знаний,</a:t>
            </a:r>
          </a:p>
          <a:p>
            <a:r>
              <a:rPr lang="ru-RU" i="1" dirty="0">
                <a:solidFill>
                  <a:srgbClr val="7030A0"/>
                </a:solidFill>
              </a:rPr>
              <a:t>похожа на лавку, в которой</a:t>
            </a:r>
          </a:p>
          <a:p>
            <a:r>
              <a:rPr lang="ru-RU" i="1" dirty="0">
                <a:solidFill>
                  <a:srgbClr val="7030A0"/>
                </a:solidFill>
              </a:rPr>
              <a:t>на всех ящиках есть надписи,</a:t>
            </a:r>
          </a:p>
          <a:p>
            <a:r>
              <a:rPr lang="ru-RU" i="1" dirty="0">
                <a:solidFill>
                  <a:srgbClr val="7030A0"/>
                </a:solidFill>
              </a:rPr>
              <a:t>но в ящиках пусто». </a:t>
            </a:r>
          </a:p>
          <a:p>
            <a:pPr algn="r"/>
            <a:r>
              <a:rPr lang="ru-RU" dirty="0" err="1">
                <a:solidFill>
                  <a:srgbClr val="7030A0"/>
                </a:solidFill>
              </a:rPr>
              <a:t>К.Д.Ушинский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508" y="4149080"/>
            <a:ext cx="8856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«</a:t>
            </a:r>
            <a:r>
              <a:rPr lang="ru-RU" sz="2000" dirty="0"/>
              <a:t>Мета» – означает «стоящее за». За каждым учебным предметом, темой, фундаментальным образовательным объектом – находятся его </a:t>
            </a:r>
            <a:r>
              <a:rPr lang="ru-RU" sz="2000" dirty="0" smtClean="0"/>
              <a:t>первоосновы.</a:t>
            </a:r>
            <a:endParaRPr lang="ru-RU" sz="2000" dirty="0"/>
          </a:p>
        </p:txBody>
      </p:sp>
      <p:pic>
        <p:nvPicPr>
          <p:cNvPr id="4100" name="Picture 4" descr="! (700x232, 9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73" y="5440287"/>
            <a:ext cx="9144000" cy="14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4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8985" y="764704"/>
            <a:ext cx="57606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7. Это урок социального учёта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135384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Учителю</a:t>
            </a:r>
            <a:r>
              <a:rPr lang="ru-RU" sz="2000" dirty="0"/>
              <a:t>, да и ученику приходится жить не только по своим желаниям и возможностям. Необходим учёт внешних требований, настроений, «духа времени».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128789"/>
            <a:ext cx="8651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Нужно </a:t>
            </a:r>
            <a:r>
              <a:rPr lang="ru-RU" sz="2000" dirty="0"/>
              <a:t>уметь находить компромиссы, достигая наибольшего из возможного.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4383" y="4838831"/>
            <a:ext cx="8671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Нужно </a:t>
            </a:r>
            <a:r>
              <a:rPr lang="ru-RU" sz="2000" dirty="0"/>
              <a:t>учить детей сопрягать свою миссию с внешними обстоятельствами, не теряя при этом своего смысла и целей.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3340" y="1948190"/>
            <a:ext cx="4403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Делай, </a:t>
            </a:r>
            <a:r>
              <a:rPr lang="ru-RU" i="1" dirty="0">
                <a:solidFill>
                  <a:srgbClr val="7030A0"/>
                </a:solidFill>
              </a:rPr>
              <a:t>что можешь и будь что будет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</a:p>
          <a:p>
            <a:pPr algn="r"/>
            <a:r>
              <a:rPr lang="ru-RU" i="1" dirty="0" smtClean="0">
                <a:solidFill>
                  <a:srgbClr val="7030A0"/>
                </a:solidFill>
              </a:rPr>
              <a:t>Народная мудрость 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2054" name="Picture 6" descr="!16dc2399bbe6 (684x700, 456Kb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729" y="1058091"/>
            <a:ext cx="1890494" cy="19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7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Комфортность, благоприятный </a:t>
            </a:r>
            <a:endParaRPr lang="ru-RU" sz="2400" b="1" i="1" dirty="0" smtClean="0"/>
          </a:p>
          <a:p>
            <a:pPr algn="r"/>
            <a:r>
              <a:rPr lang="ru-RU" sz="2400" b="1" i="1" dirty="0" smtClean="0"/>
              <a:t>психологический </a:t>
            </a:r>
            <a:r>
              <a:rPr lang="ru-RU" sz="2400" b="1" i="1" dirty="0"/>
              <a:t>климат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348880"/>
            <a:ext cx="70567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>
                <a:solidFill>
                  <a:srgbClr val="7030A0"/>
                </a:solidFill>
              </a:rPr>
              <a:t>Естественные стремления человечества, приведенные к самому простому знаменателю, могут быть выражены в двух словах: «Чтобы всем было хорошо»</a:t>
            </a:r>
          </a:p>
          <a:p>
            <a:pPr algn="r"/>
            <a:r>
              <a:rPr lang="ru-RU" sz="2400" i="1" dirty="0">
                <a:solidFill>
                  <a:srgbClr val="7030A0"/>
                </a:solidFill>
              </a:rPr>
              <a:t>(</a:t>
            </a:r>
            <a:r>
              <a:rPr lang="ru-RU" sz="2400" i="1" dirty="0" err="1">
                <a:solidFill>
                  <a:srgbClr val="7030A0"/>
                </a:solidFill>
              </a:rPr>
              <a:t>Н.А.Добролюбов</a:t>
            </a:r>
            <a:r>
              <a:rPr lang="ru-RU" sz="2400" i="1" dirty="0">
                <a:solidFill>
                  <a:srgbClr val="7030A0"/>
                </a:solidFill>
              </a:rPr>
              <a:t>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49079"/>
            <a:ext cx="2517453" cy="2469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2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524" y="342900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400" dirty="0" smtClean="0"/>
              <a:t>Повышение </a:t>
            </a:r>
            <a:r>
              <a:rPr lang="ru-RU" sz="2400" dirty="0"/>
              <a:t>эффективности  обучения – дело нелегкое и требует определенного умения и труда. Однако повысить эффективность уроков вполне под силу каждому педагогу.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8072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«…дети не должны наполняться знаниями механически мы должны научить их добывать знания, научить их учиться</a:t>
            </a:r>
            <a:r>
              <a:rPr lang="ru-RU" sz="2000" i="1" dirty="0" smtClean="0">
                <a:solidFill>
                  <a:srgbClr val="7030A0"/>
                </a:solidFill>
              </a:rPr>
              <a:t>…»</a:t>
            </a:r>
          </a:p>
          <a:p>
            <a:pPr algn="r"/>
            <a:r>
              <a:rPr lang="ru-RU" sz="2000" dirty="0" smtClean="0">
                <a:solidFill>
                  <a:srgbClr val="7030A0"/>
                </a:solidFill>
              </a:rPr>
              <a:t>Путин </a:t>
            </a:r>
            <a:r>
              <a:rPr lang="ru-RU" sz="2000" dirty="0">
                <a:solidFill>
                  <a:srgbClr val="7030A0"/>
                </a:solidFill>
              </a:rPr>
              <a:t>В.В.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3143" l="10000" r="90000">
                        <a14:foregroundMark x1="24857" y1="75857" x2="24857" y2="75857"/>
                        <a14:foregroundMark x1="62000" y1="80000" x2="62000" y2="8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07" y="620688"/>
            <a:ext cx="25202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1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412776"/>
            <a:ext cx="7056784" cy="417646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БЛАГОДАРЮ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ВНИМАНИЕ!</a:t>
            </a:r>
            <a:endParaRPr lang="ru-RU" sz="8800" b="1" cap="none" spc="0" dirty="0">
              <a:ln w="11430"/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976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29610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Современный урок – основа эффективного </a:t>
            </a:r>
            <a:endParaRPr lang="ru-RU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bg2">
                    <a:lumMod val="25000"/>
                  </a:schemeClr>
                </a:solidFill>
              </a:rPr>
              <a:t>качественного образования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1188" y="2113639"/>
            <a:ext cx="85192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</a:rPr>
              <a:t>Актуальный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 (от лат. </a:t>
            </a:r>
            <a:r>
              <a:rPr lang="en-US" sz="2000" i="1" dirty="0" err="1" smtClean="0">
                <a:solidFill>
                  <a:schemeClr val="bg2">
                    <a:lumMod val="25000"/>
                  </a:schemeClr>
                </a:solidFill>
              </a:rPr>
              <a:t>Actualis</a:t>
            </a:r>
            <a:r>
              <a:rPr lang="en-US" sz="20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- деятельный) — означает важный, </a:t>
            </a:r>
            <a:endParaRPr lang="ru-RU" sz="20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513749"/>
            <a:ext cx="50182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>
                <a:solidFill>
                  <a:schemeClr val="bg2">
                    <a:lumMod val="25000"/>
                  </a:schemeClr>
                </a:solidFill>
              </a:rPr>
              <a:t>существенный  для настоящего времени.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1188" y="3212976"/>
            <a:ext cx="85192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2">
                    <a:lumMod val="25000"/>
                  </a:schemeClr>
                </a:solidFill>
              </a:rPr>
              <a:t>Эффективность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–дающий эффект, приводящий к нужным результатам 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действенный.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словарь С.И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. Ушакова)</a:t>
            </a:r>
          </a:p>
          <a:p>
            <a:pPr algn="ctr"/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Под эффективностью понимают 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</a:rPr>
              <a:t>полезность для развития каждого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ребенка.</a:t>
            </a:r>
          </a:p>
          <a:p>
            <a:pPr algn="ctr"/>
            <a:endParaRPr lang="ru-RU" sz="2400" i="1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 Эффективность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»(с лат.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эфектос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»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)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– </a:t>
            </a: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означает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выполнение действий, результат, 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следствие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каких-либо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418620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Проблемы </a:t>
            </a:r>
            <a:r>
              <a:rPr lang="ru-RU" sz="2800" b="1" dirty="0" smtClean="0"/>
              <a:t>эффективности</a:t>
            </a:r>
          </a:p>
          <a:p>
            <a:pPr algn="ctr"/>
            <a:endParaRPr lang="ru-RU" sz="2800" b="1" dirty="0"/>
          </a:p>
          <a:p>
            <a:pPr algn="ctr"/>
            <a:r>
              <a:rPr lang="ru-RU" dirty="0"/>
              <a:t> Методисты, изучающие данную тему, выявляют разные проблемы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400" dirty="0"/>
              <a:t>•Однообразие используемых методов;</a:t>
            </a:r>
          </a:p>
          <a:p>
            <a:endParaRPr lang="ru-RU" sz="2400" dirty="0"/>
          </a:p>
          <a:p>
            <a:r>
              <a:rPr lang="ru-RU" sz="2400" dirty="0"/>
              <a:t>•Нерациональное использование времени</a:t>
            </a:r>
            <a:r>
              <a:rPr lang="ru-RU" sz="2400" dirty="0" smtClean="0"/>
              <a:t>;</a:t>
            </a:r>
            <a:endParaRPr lang="ru-RU" sz="2400" dirty="0"/>
          </a:p>
          <a:p>
            <a:endParaRPr lang="ru-RU" sz="2400" dirty="0"/>
          </a:p>
          <a:p>
            <a:r>
              <a:rPr lang="ru-RU" sz="2400" dirty="0"/>
              <a:t>•Редкое применение элементов проблемного обучения;</a:t>
            </a:r>
          </a:p>
          <a:p>
            <a:endParaRPr lang="ru-RU" sz="2400" dirty="0"/>
          </a:p>
          <a:p>
            <a:r>
              <a:rPr lang="ru-RU" sz="2400" dirty="0" smtClean="0"/>
              <a:t>•Проблема </a:t>
            </a:r>
            <a:r>
              <a:rPr lang="ru-RU" sz="2400" dirty="0"/>
              <a:t>активизации познавательной деятельности;</a:t>
            </a:r>
          </a:p>
          <a:p>
            <a:endParaRPr lang="ru-RU" sz="2400" dirty="0" smtClean="0"/>
          </a:p>
          <a:p>
            <a:r>
              <a:rPr lang="ru-RU" sz="2400" dirty="0" smtClean="0"/>
              <a:t>•</a:t>
            </a:r>
            <a:r>
              <a:rPr lang="ru-RU" sz="2400" dirty="0"/>
              <a:t>Недостаточная обеспеченность наглядными и </a:t>
            </a:r>
            <a:r>
              <a:rPr lang="ru-RU" sz="2400" dirty="0" smtClean="0"/>
              <a:t>            </a:t>
            </a:r>
            <a:r>
              <a:rPr lang="ru-RU" sz="2400" dirty="0" err="1" smtClean="0">
                <a:solidFill>
                  <a:schemeClr val="bg1"/>
                </a:solidFill>
              </a:rPr>
              <a:t>аааааааааааааааааааааа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smtClean="0"/>
              <a:t>техническими </a:t>
            </a:r>
            <a:r>
              <a:rPr lang="ru-RU" sz="2400" dirty="0"/>
              <a:t>средствами </a:t>
            </a:r>
            <a:r>
              <a:rPr lang="ru-RU" sz="2400" dirty="0" smtClean="0"/>
              <a:t>обучения.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30321" y="5877272"/>
            <a:ext cx="4565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/>
              <a:t>Профессор Розов С. В. </a:t>
            </a:r>
            <a:r>
              <a:rPr lang="ru-RU" i="1" dirty="0" smtClean="0"/>
              <a:t>, Ботвинников </a:t>
            </a:r>
            <a:r>
              <a:rPr lang="ru-RU" i="1" dirty="0"/>
              <a:t>А. Д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451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2731" y="3501008"/>
            <a:ext cx="121700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УРОК</a:t>
            </a:r>
          </a:p>
          <a:p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71730"/>
            <a:ext cx="1285875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84997" y="1390411"/>
            <a:ext cx="2665412" cy="1793875"/>
          </a:xfrm>
          <a:prstGeom prst="rect">
            <a:avLst/>
          </a:prstGeom>
          <a:noFill/>
        </p:spPr>
        <p:txBody>
          <a:bodyPr/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altLang="ru-RU" sz="2400" dirty="0" smtClean="0"/>
              <a:t>     </a:t>
            </a:r>
            <a:r>
              <a:rPr lang="ru-RU" altLang="ru-RU" sz="2200" dirty="0" smtClean="0"/>
              <a:t>Поток информации удваивается каждые 3 года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41" y="1272862"/>
            <a:ext cx="1189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64928"/>
            <a:ext cx="1353768" cy="1153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Line 236"/>
          <p:cNvSpPr>
            <a:spLocks noChangeShapeType="1"/>
          </p:cNvSpPr>
          <p:nvPr/>
        </p:nvSpPr>
        <p:spPr bwMode="auto">
          <a:xfrm>
            <a:off x="3207081" y="3153039"/>
            <a:ext cx="1511300" cy="0"/>
          </a:xfrm>
          <a:prstGeom prst="line">
            <a:avLst/>
          </a:prstGeom>
          <a:noFill/>
          <a:ln w="12700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036009" y="1495979"/>
            <a:ext cx="2916237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sz="2400" dirty="0">
                <a:latin typeface="Calibri" pitchFamily="34" charset="0"/>
              </a:rPr>
              <a:t>     Требуется умение </a:t>
            </a:r>
            <a:r>
              <a:rPr lang="ru-RU" altLang="ru-RU" sz="2400" dirty="0">
                <a:solidFill>
                  <a:srgbClr val="C00000"/>
                </a:solidFill>
                <a:latin typeface="Calibri" pitchFamily="34" charset="0"/>
              </a:rPr>
              <a:t>отбирать главное </a:t>
            </a:r>
            <a:r>
              <a:rPr lang="ru-RU" altLang="ru-RU" sz="2400" dirty="0">
                <a:latin typeface="Calibri" pitchFamily="34" charset="0"/>
              </a:rPr>
              <a:t>в море информации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9" y="4608442"/>
            <a:ext cx="4571231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«Школа памяти»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(традиционная школа)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4610434"/>
            <a:ext cx="4541695" cy="64633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«Школа мышления»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(инновационная школа)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978061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традиционный                                                      современный</a:t>
            </a:r>
            <a:endParaRPr lang="ru-RU" dirty="0"/>
          </a:p>
        </p:txBody>
      </p:sp>
      <p:sp>
        <p:nvSpPr>
          <p:cNvPr id="18" name="Line 246"/>
          <p:cNvSpPr>
            <a:spLocks noChangeShapeType="1"/>
          </p:cNvSpPr>
          <p:nvPr/>
        </p:nvSpPr>
        <p:spPr bwMode="auto">
          <a:xfrm>
            <a:off x="6732240" y="2852936"/>
            <a:ext cx="0" cy="986953"/>
          </a:xfrm>
          <a:prstGeom prst="line">
            <a:avLst/>
          </a:prstGeom>
          <a:noFill/>
          <a:ln w="57150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Rectangle 2"/>
          <p:cNvSpPr txBox="1">
            <a:spLocks/>
          </p:cNvSpPr>
          <p:nvPr/>
        </p:nvSpPr>
        <p:spPr>
          <a:xfrm>
            <a:off x="167021" y="0"/>
            <a:ext cx="8725459" cy="1052513"/>
          </a:xfrm>
          <a:prstGeom prst="rect">
            <a:avLst/>
          </a:prstGeom>
          <a:noFill/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Требует ли современная жизнь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 ИЗМЕНЕНИЙ в содержании образования?</a:t>
            </a:r>
            <a:r>
              <a:rPr lang="ru-RU" sz="3700" dirty="0" smtClean="0">
                <a:solidFill>
                  <a:schemeClr val="bg1"/>
                </a:solidFill>
              </a:rPr>
              <a:t>?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041" y="3364733"/>
            <a:ext cx="1010625" cy="1226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98089" y="5398577"/>
            <a:ext cx="90061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Главное отличие современного урока, несмотря на его </a:t>
            </a:r>
            <a:r>
              <a:rPr lang="ru-RU" b="1" dirty="0" smtClean="0"/>
              <a:t>тип – </a:t>
            </a:r>
            <a:r>
              <a:rPr lang="ru-RU" b="1" dirty="0"/>
              <a:t>это вовлечение учащихся в процесс активной совместной учебной деятельности в разных учебных ситуациях, т.е. системно-</a:t>
            </a:r>
            <a:r>
              <a:rPr lang="ru-RU" b="1" dirty="0" err="1"/>
              <a:t>деятельностный</a:t>
            </a:r>
            <a:r>
              <a:rPr lang="ru-RU" b="1" dirty="0"/>
              <a:t> подход.</a:t>
            </a:r>
          </a:p>
        </p:txBody>
      </p:sp>
    </p:spTree>
    <p:extLst>
      <p:ext uri="{BB962C8B-B14F-4D97-AF65-F5344CB8AC3E}">
        <p14:creationId xmlns:p14="http://schemas.microsoft.com/office/powerpoint/2010/main" val="342664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9 класс\9 класс викторина районы\104617005_A__10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2868066" y="95249"/>
            <a:ext cx="6858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127231"/>
            <a:ext cx="1268338" cy="1623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9912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Хуторской Андрей Викторович</a:t>
            </a:r>
            <a:r>
              <a:rPr lang="ru-RU" dirty="0"/>
              <a:t>, доктор педагогических наук, член-корреспондент РАО, директор Института образования человека, г. Москва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212976"/>
            <a:ext cx="69847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Предлагаю семь критериев современного урока, служащих ориентирами для современного учителя. Эти критерии вытекают из принципа </a:t>
            </a:r>
            <a:r>
              <a:rPr lang="ru-RU" sz="2400" dirty="0" err="1"/>
              <a:t>человекосообразности</a:t>
            </a:r>
            <a:r>
              <a:rPr lang="ru-RU" sz="2400" dirty="0"/>
              <a:t> образования, который лежит в основе нашей научной школы, а также из инноваций, разработанных и реализованных нами за последние годы.</a:t>
            </a:r>
          </a:p>
        </p:txBody>
      </p:sp>
    </p:spTree>
    <p:extLst>
      <p:ext uri="{BB962C8B-B14F-4D97-AF65-F5344CB8AC3E}">
        <p14:creationId xmlns:p14="http://schemas.microsoft.com/office/powerpoint/2010/main" val="330242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05354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3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spc="3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spc="300" dirty="0">
                <a:solidFill>
                  <a:schemeClr val="bg2">
                    <a:lumMod val="25000"/>
                  </a:schemeClr>
                </a:solidFill>
              </a:rPr>
              <a:t>ГЛАВНЫХ КРИТЕРИЕВ СОВРЕМЕННОГО УРОКА</a:t>
            </a:r>
            <a:endParaRPr lang="ru-RU" spc="3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221088"/>
            <a:ext cx="6334125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52716" y="1340768"/>
            <a:ext cx="5692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1. Это урок самореализации ученика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9127" y="2060848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</a:rPr>
              <a:t>К чему душа лежит, к тому и руки </a:t>
            </a:r>
            <a:r>
              <a:rPr lang="ru-RU" sz="2400" b="1" i="1" dirty="0" smtClean="0">
                <a:solidFill>
                  <a:srgbClr val="7030A0"/>
                </a:solidFill>
              </a:rPr>
              <a:t>приложатся.</a:t>
            </a:r>
            <a:endParaRPr lang="ru-RU" sz="2400" b="1" i="1" dirty="0">
              <a:solidFill>
                <a:srgbClr val="7030A0"/>
              </a:solidFill>
            </a:endParaRPr>
          </a:p>
          <a:p>
            <a:pPr algn="r"/>
            <a:r>
              <a:rPr lang="ru-RU" sz="2400" b="1" dirty="0">
                <a:solidFill>
                  <a:srgbClr val="7030A0"/>
                </a:solidFill>
              </a:rPr>
              <a:t>(пословица)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928" y="3897922"/>
            <a:ext cx="64693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У</a:t>
            </a:r>
            <a:r>
              <a:rPr lang="ru-RU" sz="2000" dirty="0" smtClean="0"/>
              <a:t>ченик </a:t>
            </a:r>
            <a:r>
              <a:rPr lang="ru-RU" sz="2000" dirty="0"/>
              <a:t>должен каждый урок понимать, что он будет делать и зачем ему это надо.</a:t>
            </a:r>
          </a:p>
        </p:txBody>
      </p:sp>
    </p:spTree>
    <p:extLst>
      <p:ext uri="{BB962C8B-B14F-4D97-AF65-F5344CB8AC3E}">
        <p14:creationId xmlns:p14="http://schemas.microsoft.com/office/powerpoint/2010/main" val="410755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0608" y="550430"/>
            <a:ext cx="45062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2. Это урок открытия нового</a:t>
            </a:r>
          </a:p>
        </p:txBody>
      </p:sp>
      <p:pic>
        <p:nvPicPr>
          <p:cNvPr id="5124" name="Picture 4" descr="https://www.kursoteka.ru/course/2976/image?file=d841508584d2e4c880e9fd77492a7692852b386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1963100" cy="196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268760"/>
            <a:ext cx="50405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</a:rPr>
              <a:t>Хоть выйди ты не в белый свет, 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А в поле за околицей,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Пока идешь за кем-то вслед,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Дорога не запомнится.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Зато, куда б ты ни попал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И по какой распутице,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Дорога та, что сам искал,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Вовек не позабудется</a:t>
            </a:r>
          </a:p>
          <a:p>
            <a:pPr algn="r"/>
            <a:r>
              <a:rPr lang="ru-RU" sz="2000" i="1" dirty="0">
                <a:solidFill>
                  <a:srgbClr val="7030A0"/>
                </a:solidFill>
              </a:rPr>
              <a:t>(</a:t>
            </a:r>
            <a:r>
              <a:rPr lang="ru-RU" sz="2000" i="1" dirty="0" err="1">
                <a:solidFill>
                  <a:srgbClr val="7030A0"/>
                </a:solidFill>
              </a:rPr>
              <a:t>Н.Рыленков</a:t>
            </a:r>
            <a:r>
              <a:rPr lang="ru-RU" sz="2000" i="1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9281" y="4869160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В </a:t>
            </a:r>
            <a:r>
              <a:rPr lang="ru-RU" sz="2000" dirty="0"/>
              <a:t>основе Стандарта лежит системно-</a:t>
            </a:r>
            <a:r>
              <a:rPr lang="ru-RU" sz="2000" dirty="0" err="1"/>
              <a:t>деятельностный</a:t>
            </a:r>
            <a:r>
              <a:rPr lang="ru-RU" sz="2000" dirty="0"/>
              <a:t> подход, поэтому главной </a:t>
            </a:r>
            <a:r>
              <a:rPr lang="ru-RU" sz="2000" b="1" dirty="0"/>
              <a:t>методической целью урока</a:t>
            </a:r>
            <a:r>
              <a:rPr lang="ru-RU" sz="2000" dirty="0"/>
              <a:t>  становится создание условий для проявления познавательной активности обучающихся, т.е. от постулата «со знаниями к ученикам» мы переходим к стратегии «с учениками к знаниям». </a:t>
            </a:r>
          </a:p>
        </p:txBody>
      </p:sp>
    </p:spTree>
    <p:extLst>
      <p:ext uri="{BB962C8B-B14F-4D97-AF65-F5344CB8AC3E}">
        <p14:creationId xmlns:p14="http://schemas.microsoft.com/office/powerpoint/2010/main" val="5368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21693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3. Это урок создания образовательной продукции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4421" y="1482513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Единственный способ что-то узнать — что-то делать.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96669" y="2190399"/>
            <a:ext cx="2766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</a:rPr>
              <a:t>Джордж Бернард Шоу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1954" y="2924944"/>
            <a:ext cx="86280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/>
              <a:t>Принцип </a:t>
            </a:r>
            <a:r>
              <a:rPr lang="ru-RU" sz="2000" dirty="0"/>
              <a:t>продуктивности в образовании – основа успеха человека в жизни. Если ученик научился на уроках создавать образовательную продукцию (стихи, модели, планы, поступки и др.), он и в будущем всегда сможет быть полезен людям, всегда будет «при деле».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5392" y="4581128"/>
            <a:ext cx="90364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/>
              <a:t>Л.Н. Толстой: </a:t>
            </a:r>
            <a:endParaRPr lang="ru-RU" sz="2000" i="1" dirty="0" smtClean="0"/>
          </a:p>
          <a:p>
            <a:pPr algn="ctr"/>
            <a:r>
              <a:rPr lang="ru-RU" sz="2000" i="1" dirty="0" smtClean="0"/>
              <a:t>Если </a:t>
            </a:r>
            <a:r>
              <a:rPr lang="ru-RU" sz="2000" i="1" dirty="0"/>
              <a:t>ученик в школе не научился сам творить, то в жизни он будет только подражать, копировать, так как мало таких, которые бы, научившись копировать, умели сделать самостоятельное приложение этих </a:t>
            </a:r>
            <a:r>
              <a:rPr lang="ru-RU" sz="2000" i="1" dirty="0" smtClean="0"/>
              <a:t>сведений.</a:t>
            </a:r>
            <a:endParaRPr lang="ru-RU" sz="2000" i="1" dirty="0"/>
          </a:p>
        </p:txBody>
      </p:sp>
      <p:pic>
        <p:nvPicPr>
          <p:cNvPr id="6146" name="Picture 2" descr="! ! (700x150, 19Kb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92" y="2200418"/>
            <a:ext cx="2808312" cy="60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2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1193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4. Это урок развития компетентностей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4076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>
                <a:solidFill>
                  <a:srgbClr val="7030A0"/>
                </a:solidFill>
              </a:rPr>
              <a:t>Когда знаешь, что делаешь, всегда получается.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13345" y="20486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7030A0"/>
                </a:solidFill>
              </a:rPr>
              <a:t>Ричард Бах. Чайка по имени Джонатан Ливингстон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068960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Вооружить ребенка умениями, которые помогут 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   ему ориентироваться в новых ситуациях своей  </a:t>
            </a:r>
          </a:p>
          <a:p>
            <a:pPr algn="ctr"/>
            <a:r>
              <a:rPr lang="ru-RU" sz="2000" dirty="0" smtClean="0"/>
              <a:t>   </a:t>
            </a:r>
            <a:r>
              <a:rPr lang="ru-RU" sz="2000" dirty="0"/>
              <a:t>профессиональной, личной и общественной  </a:t>
            </a:r>
          </a:p>
          <a:p>
            <a:pPr algn="ctr"/>
            <a:r>
              <a:rPr lang="ru-RU" sz="2000" dirty="0"/>
              <a:t>   жизни, достигая поставленной цели </a:t>
            </a:r>
          </a:p>
          <a:p>
            <a:pPr algn="ctr"/>
            <a:endParaRPr lang="ru-RU" sz="2000" dirty="0"/>
          </a:p>
          <a:p>
            <a:pPr algn="ctr"/>
            <a:r>
              <a:rPr lang="ru-RU" sz="2000" dirty="0"/>
              <a:t>     (т. е. вооружить  КОМПЕТЕНТНОСТЯМИ)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0656" y="5517232"/>
            <a:ext cx="85302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Компетенция ( лат.) </a:t>
            </a:r>
            <a:r>
              <a:rPr lang="ru-RU" dirty="0" err="1"/>
              <a:t>competentia</a:t>
            </a:r>
            <a:r>
              <a:rPr lang="ru-RU" dirty="0"/>
              <a:t> - означает круг вопросов, в которых человек хорошо осведомлен, обладает познанием и </a:t>
            </a:r>
            <a:r>
              <a:rPr lang="ru-RU" dirty="0" smtClean="0"/>
              <a:t>опытом.</a:t>
            </a:r>
            <a:endParaRPr lang="ru-RU" dirty="0"/>
          </a:p>
        </p:txBody>
      </p:sp>
      <p:pic>
        <p:nvPicPr>
          <p:cNvPr id="7" name="Picture 2" descr="! (6) (301x700, 134Kb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18418" y="597971"/>
            <a:ext cx="944546" cy="219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3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591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Машуля</dc:creator>
  <cp:lastModifiedBy>RePack by Diakov</cp:lastModifiedBy>
  <cp:revision>27</cp:revision>
  <dcterms:created xsi:type="dcterms:W3CDTF">2017-10-14T09:43:10Z</dcterms:created>
  <dcterms:modified xsi:type="dcterms:W3CDTF">2017-10-15T21:01:51Z</dcterms:modified>
</cp:coreProperties>
</file>