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72" r:id="rId4"/>
    <p:sldId id="273" r:id="rId5"/>
    <p:sldId id="275" r:id="rId6"/>
    <p:sldId id="280" r:id="rId7"/>
    <p:sldId id="257" r:id="rId8"/>
    <p:sldId id="261" r:id="rId9"/>
    <p:sldId id="274" r:id="rId10"/>
    <p:sldId id="279" r:id="rId11"/>
    <p:sldId id="278" r:id="rId12"/>
    <p:sldId id="282" r:id="rId13"/>
    <p:sldId id="281" r:id="rId14"/>
    <p:sldId id="285" r:id="rId15"/>
    <p:sldId id="284" r:id="rId16"/>
    <p:sldId id="286" r:id="rId17"/>
    <p:sldId id="283" r:id="rId18"/>
    <p:sldId id="28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727" autoAdjust="0"/>
  </p:normalViewPr>
  <p:slideViewPr>
    <p:cSldViewPr>
      <p:cViewPr>
        <p:scale>
          <a:sx n="93" d="100"/>
          <a:sy n="93" d="100"/>
        </p:scale>
        <p:origin x="-91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42;&#1086;&#1089;&#1087;&#1080;&#1090;&#1072;&#1090;&#1077;&#1083;&#1100;%20&#1075;&#1086;&#1076;&#1072;%202015\&#1052;&#1072;&#1089;&#1090;&#1077;&#1088;%20&#1082;&#1083;&#1072;&#1089;&#1089;\&#1053;&#1086;&#1074;&#1072;&#1103;%20&#1087;&#1072;&#1087;&#1082;&#1072;\&#1044;&#1086;&#1078;&#1076;&#1100;%20-%20&#1052;&#1091;&#1079;&#1099;&#1082;&#1072;%20&#1076;&#1086;&#1078;&#1076;&#1103;%20(mp3ostrov.com)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42;&#1086;&#1089;&#1087;&#1080;&#1090;&#1072;&#1090;&#1077;&#1083;&#1100;%20&#1075;&#1086;&#1076;&#1072;%202015\&#1052;&#1072;&#1089;&#1090;&#1077;&#1088;%20&#1082;&#1083;&#1072;&#1089;&#1089;\&#1053;&#1086;&#1074;&#1072;&#1103;%20&#1087;&#1072;&#1087;&#1082;&#1072;\&#1044;&#1086;&#1078;&#1076;&#1100;%20-%20&#1052;&#1091;&#1079;&#1099;&#1082;&#1072;%20&#1076;&#1086;&#1078;&#1076;&#1103;%20(mp3ostrov.com)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42;&#1086;&#1089;&#1087;&#1080;&#1090;&#1072;&#1090;&#1077;&#1083;&#1100;%20&#1075;&#1086;&#1076;&#1072;%202015\&#1052;&#1072;&#1089;&#1090;&#1077;&#1088;%20&#1082;&#1083;&#1072;&#1089;&#1089;\&#1053;&#1086;&#1074;&#1072;&#1103;%20&#1087;&#1072;&#1087;&#1082;&#1072;\&#1044;&#1086;&#1078;&#1076;&#1100;%20-%20&#1052;&#1091;&#1079;&#1099;&#1082;&#1072;%20&#1076;&#1086;&#1078;&#1076;&#1103;%20(mp3ostrov.com)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42;&#1086;&#1089;&#1087;&#1080;&#1090;&#1072;&#1090;&#1077;&#1083;&#1100;%20&#1075;&#1086;&#1076;&#1072;%202015\&#1052;&#1072;&#1089;&#1090;&#1077;&#1088;%20&#1082;&#1083;&#1072;&#1089;&#1089;\&#1053;&#1086;&#1074;&#1072;&#1103;%20&#1087;&#1072;&#1087;&#1082;&#1072;\&#1044;&#1086;&#1078;&#1076;&#1100;%20-%20&#1052;&#1091;&#1079;&#1099;&#1082;&#1072;%20&#1076;&#1086;&#1078;&#1076;&#1103;%20(mp3ostrov.com)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42;&#1086;&#1089;&#1087;&#1080;&#1090;&#1072;&#1090;&#1077;&#1083;&#1100;%20&#1075;&#1086;&#1076;&#1072;%202015\&#1052;&#1072;&#1089;&#1090;&#1077;&#1088;%20&#1082;&#1083;&#1072;&#1089;&#1089;\&#1053;&#1086;&#1074;&#1072;&#1103;%20&#1087;&#1072;&#1087;&#1082;&#1072;\&#1044;&#1086;&#1078;&#1076;&#1100;%20-%20&#1052;&#1091;&#1079;&#1099;&#1082;&#1072;%20&#1076;&#1086;&#1078;&#1076;&#1103;%20(mp3ostrov.com)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0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42;&#1086;&#1089;&#1087;&#1080;&#1090;&#1072;&#1090;&#1077;&#1083;&#1100;%20&#1075;&#1086;&#1076;&#1072;%202015\&#1052;&#1072;&#1089;&#1090;&#1077;&#1088;%20&#1082;&#1083;&#1072;&#1089;&#1089;\&#1053;&#1086;&#1074;&#1072;&#1103;%20&#1087;&#1072;&#1087;&#1082;&#1072;\&#1044;&#1086;&#1078;&#1076;&#1100;%20-%20&#1052;&#1091;&#1079;&#1099;&#1082;&#1072;%20&#1076;&#1086;&#1078;&#1076;&#1103;%20(mp3ostrov.com)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42;&#1086;&#1089;&#1087;&#1080;&#1090;&#1072;&#1090;&#1077;&#1083;&#1100;%20&#1075;&#1086;&#1076;&#1072;%202015\&#1052;&#1072;&#1089;&#1090;&#1077;&#1088;%20&#1082;&#1083;&#1072;&#1089;&#1089;\&#1053;&#1086;&#1074;&#1072;&#1103;%20&#1087;&#1072;&#1087;&#1082;&#1072;\&#1044;&#1086;&#1078;&#1076;&#1100;%20-%20&#1052;&#1091;&#1079;&#1099;&#1082;&#1072;%20&#1076;&#1086;&#1078;&#1076;&#1103;%20(mp3ostrov.com)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42;&#1086;&#1089;&#1087;&#1080;&#1090;&#1072;&#1090;&#1077;&#1083;&#1100;%20&#1075;&#1086;&#1076;&#1072;%202015\&#1052;&#1072;&#1089;&#1090;&#1077;&#1088;%20&#1082;&#1083;&#1072;&#1089;&#1089;\&#1053;&#1086;&#1074;&#1072;&#1103;%20&#1087;&#1072;&#1087;&#1082;&#1072;\&#1044;&#1086;&#1078;&#1076;&#1100;%20-%20&#1052;&#1091;&#1079;&#1099;&#1082;&#1072;%20&#1076;&#1086;&#1078;&#1076;&#1103;%20(mp3ostrov.com)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42;&#1086;&#1089;&#1087;&#1080;&#1090;&#1072;&#1090;&#1077;&#1083;&#1100;%20&#1075;&#1086;&#1076;&#1072;%202015\&#1052;&#1072;&#1089;&#1090;&#1077;&#1088;%20&#1082;&#1083;&#1072;&#1089;&#1089;\&#1053;&#1086;&#1074;&#1072;&#1103;%20&#1087;&#1072;&#1087;&#1082;&#1072;\&#1044;&#1086;&#1078;&#1076;&#1100;%20-%20&#1052;&#1091;&#1079;&#1099;&#1082;&#1072;%20&#1076;&#1086;&#1078;&#1076;&#1103;%20(mp3ostrov.com)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jpeg"/><Relationship Id="rId2" Type="http://schemas.openxmlformats.org/officeDocument/2006/relationships/audio" Target="file:///G:\&#1042;&#1086;&#1089;&#1087;&#1080;&#1090;&#1072;&#1090;&#1077;&#1083;&#1100;%20&#1075;&#1086;&#1076;&#1072;%202015\&#1052;&#1072;&#1089;&#1090;&#1077;&#1088;%20&#1082;&#1083;&#1072;&#1089;&#1089;\&#1053;&#1086;&#1074;&#1072;&#1103;%20&#1087;&#1072;&#1087;&#1082;&#1072;\&#1044;&#1086;&#1078;&#1076;&#1100;%20-%20&#1052;&#1091;&#1079;&#1099;&#1082;&#1072;%20&#1076;&#1086;&#1078;&#1076;&#1103;%20(mp3ostrov.com)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42;&#1086;&#1089;&#1087;&#1080;&#1090;&#1072;&#1090;&#1077;&#1083;&#1100;%20&#1075;&#1086;&#1076;&#1072;%202015\&#1052;&#1072;&#1089;&#1090;&#1077;&#1088;%20&#1082;&#1083;&#1072;&#1089;&#1089;\&#1053;&#1086;&#1074;&#1072;&#1103;%20&#1087;&#1072;&#1087;&#1082;&#1072;\&#1044;&#1086;&#1078;&#1076;&#1100;%20-%20&#1052;&#1091;&#1079;&#1099;&#1082;&#1072;%20&#1076;&#1086;&#1078;&#1076;&#1103;%20(mp3ostrov.com)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42;&#1086;&#1089;&#1087;&#1080;&#1090;&#1072;&#1090;&#1077;&#1083;&#1100;%20&#1075;&#1086;&#1076;&#1072;%202015\&#1052;&#1072;&#1089;&#1090;&#1077;&#1088;%20&#1082;&#1083;&#1072;&#1089;&#1089;\&#1053;&#1086;&#1074;&#1072;&#1103;%20&#1087;&#1072;&#1087;&#1082;&#1072;\&#1044;&#1086;&#1078;&#1076;&#1100;%20-%20&#1052;&#1091;&#1079;&#1099;&#1082;&#1072;%20&#1076;&#1086;&#1078;&#1076;&#1103;%20(mp3ostrov.com).mp3" TargetMode="Externa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42;&#1086;&#1089;&#1087;&#1080;&#1090;&#1072;&#1090;&#1077;&#1083;&#1100;%20&#1075;&#1086;&#1076;&#1072;%202015\&#1052;&#1072;&#1089;&#1090;&#1077;&#1088;%20&#1082;&#1083;&#1072;&#1089;&#1089;\&#1053;&#1086;&#1074;&#1072;&#1103;%20&#1087;&#1072;&#1087;&#1082;&#1072;\&#1044;&#1086;&#1078;&#1076;&#1100;%20-%20&#1052;&#1091;&#1079;&#1099;&#1082;&#1072;%20&#1076;&#1086;&#1078;&#1076;&#1103;%20(mp3ostrov.com).mp3" TargetMode="External"/><Relationship Id="rId5" Type="http://schemas.openxmlformats.org/officeDocument/2006/relationships/image" Target="../media/image10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42;&#1086;&#1089;&#1087;&#1080;&#1090;&#1072;&#1090;&#1077;&#1083;&#1100;%20&#1075;&#1086;&#1076;&#1072;%202015\&#1052;&#1072;&#1089;&#1090;&#1077;&#1088;%20&#1082;&#1083;&#1072;&#1089;&#1089;\&#1053;&#1086;&#1074;&#1072;&#1103;%20&#1087;&#1072;&#1087;&#1082;&#1072;\&#1044;&#1086;&#1078;&#1076;&#1100;%20-%20&#1052;&#1091;&#1079;&#1099;&#1082;&#1072;%20&#1076;&#1086;&#1078;&#1076;&#1103;%20(mp3ostrov.com)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42;&#1086;&#1089;&#1087;&#1080;&#1090;&#1072;&#1090;&#1077;&#1083;&#1100;%20&#1075;&#1086;&#1076;&#1072;%202015\&#1052;&#1072;&#1089;&#1090;&#1077;&#1088;%20&#1082;&#1083;&#1072;&#1089;&#1089;\&#1053;&#1086;&#1074;&#1072;&#1103;%20&#1087;&#1072;&#1087;&#1082;&#1072;\&#1044;&#1086;&#1078;&#1076;&#1100;%20-%20&#1052;&#1091;&#1079;&#1099;&#1082;&#1072;%20&#1076;&#1086;&#1078;&#1076;&#1103;%20(mp3ostrov.com).mp3" TargetMode="External"/><Relationship Id="rId6" Type="http://schemas.openxmlformats.org/officeDocument/2006/relationships/image" Target="../media/image15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87624" y="1340768"/>
            <a:ext cx="722924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cap="none" spc="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Мастер класс:</a:t>
            </a:r>
            <a:endParaRPr lang="ru-RU" sz="4800" b="1" i="1" cap="none" spc="0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12750" y="227013"/>
            <a:ext cx="8335714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 дошкольное образовательное учреждение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детский сад № 14 «</a:t>
            </a:r>
            <a:r>
              <a:rPr lang="ru-RU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Дюймовочка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 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г.Янаул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Башкортостан </a:t>
            </a: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00034" y="2214554"/>
            <a:ext cx="84296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 технологий моделирования в совместной  образовательной  деятельности по формированию математических представлений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4286256"/>
            <a:ext cx="6572264" cy="156966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marL="484632" lvl="0">
              <a:spcBef>
                <a:spcPct val="0"/>
              </a:spcBef>
              <a:defRPr/>
            </a:pPr>
            <a:r>
              <a:rPr lang="ru-RU" sz="24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Разработала</a:t>
            </a:r>
            <a:r>
              <a:rPr lang="ru-RU" sz="24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Асылаева</a:t>
            </a:r>
            <a:r>
              <a:rPr lang="ru-RU" sz="24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Гульшат</a:t>
            </a:r>
            <a:r>
              <a:rPr lang="ru-RU" sz="24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Шарифьяновна</a:t>
            </a:r>
            <a:r>
              <a:rPr lang="ru-RU" sz="24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 ,</a:t>
            </a:r>
            <a:endParaRPr lang="ru-RU" sz="2400" dirty="0" smtClean="0">
              <a:ln w="6350">
                <a:solidFill>
                  <a:schemeClr val="accent1">
                    <a:shade val="43000"/>
                  </a:schemeClr>
                </a:solidFill>
              </a:ln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84632" lvl="0">
              <a:spcBef>
                <a:spcPct val="0"/>
              </a:spcBef>
              <a:defRPr/>
            </a:pPr>
            <a:r>
              <a:rPr lang="ru-RU" sz="24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 высшей квалификационной категории.</a:t>
            </a:r>
            <a:endParaRPr lang="en-US" sz="2400" dirty="0">
              <a:ln w="6350">
                <a:solidFill>
                  <a:schemeClr val="accent1">
                    <a:shade val="43000"/>
                  </a:schemeClr>
                </a:solidFill>
              </a:ln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recycling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2" y="4214818"/>
            <a:ext cx="1938768" cy="188706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71802" y="6215082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Янаул  – 2019 год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://f10.ifotki.info/org/15e8df9154256a9c1da2a8bba54030d85f4ec41211485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4" name="Picture 4" descr="http://www.worldipreview.com/media/image/shutterstock-158243672-we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lum contrast="-30000"/>
          </a:blip>
          <a:srcRect/>
          <a:stretch>
            <a:fillRect/>
          </a:stretch>
        </p:blipFill>
        <p:spPr bwMode="auto">
          <a:xfrm>
            <a:off x="1907704" y="2132856"/>
            <a:ext cx="6408712" cy="4289703"/>
          </a:xfrm>
          <a:prstGeom prst="rect">
            <a:avLst/>
          </a:prstGeom>
          <a:noFill/>
        </p:spPr>
      </p:pic>
      <p:pic>
        <p:nvPicPr>
          <p:cNvPr id="4" name="Дождь - Музыка дождя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60432" y="6309320"/>
            <a:ext cx="304800" cy="304800"/>
          </a:xfrm>
          <a:prstGeom prst="rect">
            <a:avLst/>
          </a:prstGeom>
        </p:spPr>
      </p:pic>
      <p:pic>
        <p:nvPicPr>
          <p:cNvPr id="5" name="Рисунок 4" descr="фон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23850" y="260350"/>
            <a:ext cx="8229600" cy="1570038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50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1" i="0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Получим такое перекрученное кольцо</a:t>
            </a:r>
            <a:br>
              <a:rPr kumimoji="0" lang="ru-RU" sz="4000" b="1" i="0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1" i="0" u="none" strike="noStrike" kern="1200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5" descr="Фото-0036"/>
          <p:cNvPicPr>
            <a:picLocks noChangeAspect="1" noChangeArrowheads="1"/>
          </p:cNvPicPr>
          <p:nvPr/>
        </p:nvPicPr>
        <p:blipFill>
          <a:blip r:embed="rId7">
            <a:lum bright="-12000"/>
          </a:blip>
          <a:srcRect/>
          <a:stretch>
            <a:fillRect/>
          </a:stretch>
        </p:blipFill>
        <p:spPr bwMode="auto">
          <a:xfrm>
            <a:off x="684213" y="2205038"/>
            <a:ext cx="7632700" cy="379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://f10.ifotki.info/org/15e8df9154256a9c1da2a8bba54030d85f4ec41211485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4" name="Picture 4" descr="http://www.worldipreview.com/media/image/shutterstock-158243672-we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lum contrast="-30000"/>
          </a:blip>
          <a:srcRect/>
          <a:stretch>
            <a:fillRect/>
          </a:stretch>
        </p:blipFill>
        <p:spPr bwMode="auto">
          <a:xfrm>
            <a:off x="1907704" y="2132856"/>
            <a:ext cx="6408712" cy="4289703"/>
          </a:xfrm>
          <a:prstGeom prst="rect">
            <a:avLst/>
          </a:prstGeom>
          <a:noFill/>
        </p:spPr>
      </p:pic>
      <p:pic>
        <p:nvPicPr>
          <p:cNvPr id="4" name="Дождь - Музыка дождя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60432" y="6309320"/>
            <a:ext cx="304800" cy="304800"/>
          </a:xfrm>
          <a:prstGeom prst="rect">
            <a:avLst/>
          </a:prstGeom>
        </p:spPr>
      </p:pic>
      <p:pic>
        <p:nvPicPr>
          <p:cNvPr id="5" name="Рисунок 4" descr="фон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0" y="500042"/>
            <a:ext cx="8858280" cy="5857916"/>
          </a:xfrm>
          <a:prstGeom prst="verticalScroll">
            <a:avLst>
              <a:gd name="adj" fmla="val 12500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571604" y="1357298"/>
            <a:ext cx="5319720" cy="46418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0" lang="ru-RU" sz="32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Зададимся вопросом: </a:t>
            </a: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 сколько сторон у этого куска бумаги? Две, как </a:t>
            </a: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 у любого другого? А ничего подобного. У него ОДНА сторона. Не верите? Хотите – проверьте: проведите линию вдоль полоски.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 rot="20994244">
            <a:off x="407853" y="461316"/>
            <a:ext cx="2143140" cy="15827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61968"/>
              </a:avLst>
            </a:prstTxWarp>
          </a:bodyPr>
          <a:lstStyle/>
          <a:p>
            <a:pPr algn="ctr"/>
            <a:r>
              <a:rPr lang="ru-RU" sz="3600" b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/>
              </a:rPr>
              <a:t>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://f10.ifotki.info/org/15e8df9154256a9c1da2a8bba54030d85f4ec41211485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4" name="Picture 4" descr="http://www.worldipreview.com/media/image/shutterstock-158243672-we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lum contrast="-30000"/>
          </a:blip>
          <a:srcRect/>
          <a:stretch>
            <a:fillRect/>
          </a:stretch>
        </p:blipFill>
        <p:spPr bwMode="auto">
          <a:xfrm>
            <a:off x="1907704" y="2132856"/>
            <a:ext cx="6408712" cy="4289703"/>
          </a:xfrm>
          <a:prstGeom prst="rect">
            <a:avLst/>
          </a:prstGeom>
          <a:noFill/>
        </p:spPr>
      </p:pic>
      <p:pic>
        <p:nvPicPr>
          <p:cNvPr id="4" name="Дождь - Музыка дождя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60432" y="6309320"/>
            <a:ext cx="304800" cy="304800"/>
          </a:xfrm>
          <a:prstGeom prst="rect">
            <a:avLst/>
          </a:prstGeom>
        </p:spPr>
      </p:pic>
      <p:pic>
        <p:nvPicPr>
          <p:cNvPr id="5" name="Рисунок 4" descr="фон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-285784" y="285728"/>
            <a:ext cx="6215106" cy="6167460"/>
          </a:xfrm>
          <a:prstGeom prst="verticalScroll">
            <a:avLst>
              <a:gd name="adj" fmla="val 125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620713"/>
            <a:ext cx="4402138" cy="5505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               Теперь второй вопрос. 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all" normalizeH="0" baseline="0" noProof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all" normalizeH="0" baseline="0" noProof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all" normalizeH="0" baseline="0" noProof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     Что будет, если разрезать обычный лист бумаги? 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Конечно же, два обычных листа бумаги, Точнее, две половинки листа.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all" normalizeH="0" baseline="0" noProof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    А что случится, если разрезать вдоль посередине это кольцо (это и есть лист Мёбиуса, или лента Мёбиуса) по всей длине? Два кольца половинной ширины? А ничего подобного. А что? Не скажу. Разрежьте сами.</a:t>
            </a:r>
            <a:r>
              <a:rPr kumimoji="0" lang="ru-RU" sz="18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pic>
        <p:nvPicPr>
          <p:cNvPr id="8" name="Picture 4" descr="Фото-0051"/>
          <p:cNvPicPr>
            <a:picLocks noChangeAspect="1" noChangeArrowheads="1"/>
          </p:cNvPicPr>
          <p:nvPr/>
        </p:nvPicPr>
        <p:blipFill>
          <a:blip r:embed="rId7">
            <a:lum contrast="12000"/>
          </a:blip>
          <a:srcRect/>
          <a:stretch>
            <a:fillRect/>
          </a:stretch>
        </p:blipFill>
        <p:spPr bwMode="auto">
          <a:xfrm rot="232285">
            <a:off x="4949805" y="1334587"/>
            <a:ext cx="372745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 rot="518086">
            <a:off x="5107504" y="267673"/>
            <a:ext cx="2143140" cy="15827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61968"/>
              </a:avLst>
            </a:prstTxWarp>
          </a:bodyPr>
          <a:lstStyle/>
          <a:p>
            <a:pPr algn="ctr"/>
            <a:r>
              <a:rPr lang="ru-RU" sz="3600" b="1" kern="1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/>
              </a:rPr>
              <a:t>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://f10.ifotki.info/org/15e8df9154256a9c1da2a8bba54030d85f4ec41211485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4" name="Picture 4" descr="http://www.worldipreview.com/media/image/shutterstock-158243672-we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lum contrast="-30000"/>
          </a:blip>
          <a:srcRect/>
          <a:stretch>
            <a:fillRect/>
          </a:stretch>
        </p:blipFill>
        <p:spPr bwMode="auto">
          <a:xfrm>
            <a:off x="1907704" y="2132856"/>
            <a:ext cx="6408712" cy="4289703"/>
          </a:xfrm>
          <a:prstGeom prst="rect">
            <a:avLst/>
          </a:prstGeom>
          <a:noFill/>
        </p:spPr>
      </p:pic>
      <p:pic>
        <p:nvPicPr>
          <p:cNvPr id="4" name="Дождь - Музыка дождя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60432" y="6309320"/>
            <a:ext cx="304800" cy="304800"/>
          </a:xfrm>
          <a:prstGeom prst="rect">
            <a:avLst/>
          </a:prstGeom>
        </p:spPr>
      </p:pic>
      <p:pic>
        <p:nvPicPr>
          <p:cNvPr id="5" name="Рисунок 4" descr="фон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 вот что получилось у меня</a:t>
            </a:r>
          </a:p>
        </p:txBody>
      </p:sp>
      <p:pic>
        <p:nvPicPr>
          <p:cNvPr id="7" name="Picture 4" descr="Фото-005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971550" y="1484313"/>
            <a:ext cx="6985000" cy="3673475"/>
          </a:xfrm>
          <a:prstGeom prst="rect">
            <a:avLst/>
          </a:prstGeom>
          <a:noFill/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95288" y="530066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600" b="1" dirty="0">
                <a:ln>
                  <a:solidFill>
                    <a:srgbClr val="FFFF00"/>
                  </a:solidFill>
                </a:ln>
                <a:solidFill>
                  <a:schemeClr val="tx2"/>
                </a:solidFill>
              </a:rPr>
              <a:t>Лента перекручена два раза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://f10.ifotki.info/org/15e8df9154256a9c1da2a8bba54030d85f4ec41211485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4" name="Picture 4" descr="http://www.worldipreview.com/media/image/shutterstock-158243672-we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lum contrast="-30000"/>
          </a:blip>
          <a:srcRect/>
          <a:stretch>
            <a:fillRect/>
          </a:stretch>
        </p:blipFill>
        <p:spPr bwMode="auto">
          <a:xfrm>
            <a:off x="1907704" y="2132856"/>
            <a:ext cx="6408712" cy="4289703"/>
          </a:xfrm>
          <a:prstGeom prst="rect">
            <a:avLst/>
          </a:prstGeom>
          <a:noFill/>
        </p:spPr>
      </p:pic>
      <p:pic>
        <p:nvPicPr>
          <p:cNvPr id="4" name="Дождь - Музыка дождя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60432" y="6309320"/>
            <a:ext cx="304800" cy="304800"/>
          </a:xfrm>
          <a:prstGeom prst="rect">
            <a:avLst/>
          </a:prstGeom>
        </p:spPr>
      </p:pic>
      <p:pic>
        <p:nvPicPr>
          <p:cNvPr id="5" name="Рисунок 4" descr="фон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71472" y="214290"/>
            <a:ext cx="8229600" cy="20161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Georgia" pitchFamily="18" charset="0"/>
              </a:rPr>
              <a:t>    Теперь сделайте новый лист Мёбиуса и скажите, что будет, если разрезать его вдоль, но не посередине, а ближе к одному краю?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Georgia" pitchFamily="18" charset="0"/>
              </a:rPr>
              <a:t>    То же самое? А ничего подобного! </a:t>
            </a:r>
          </a:p>
        </p:txBody>
      </p:sp>
      <p:pic>
        <p:nvPicPr>
          <p:cNvPr id="7" name="Picture 4" descr="Фото-005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00166" y="3000372"/>
            <a:ext cx="72961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WordArt 6"/>
          <p:cNvSpPr>
            <a:spLocks noChangeArrowheads="1" noChangeShapeType="1" noTextEdit="1"/>
          </p:cNvSpPr>
          <p:nvPr/>
        </p:nvSpPr>
        <p:spPr bwMode="auto">
          <a:xfrm rot="20543536">
            <a:off x="80804" y="2221316"/>
            <a:ext cx="3071802" cy="176530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61968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/>
              </a:rPr>
              <a:t>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://f10.ifotki.info/org/15e8df9154256a9c1da2a8bba54030d85f4ec41211485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4" name="Picture 4" descr="http://www.worldipreview.com/media/image/shutterstock-158243672-we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lum contrast="-30000"/>
          </a:blip>
          <a:srcRect/>
          <a:stretch>
            <a:fillRect/>
          </a:stretch>
        </p:blipFill>
        <p:spPr bwMode="auto">
          <a:xfrm>
            <a:off x="1907704" y="2132856"/>
            <a:ext cx="6408712" cy="4289703"/>
          </a:xfrm>
          <a:prstGeom prst="rect">
            <a:avLst/>
          </a:prstGeom>
          <a:noFill/>
        </p:spPr>
      </p:pic>
      <p:pic>
        <p:nvPicPr>
          <p:cNvPr id="4" name="Дождь - Музыка дождя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60432" y="6309320"/>
            <a:ext cx="304800" cy="304800"/>
          </a:xfrm>
          <a:prstGeom prst="rect">
            <a:avLst/>
          </a:prstGeom>
        </p:spPr>
      </p:pic>
      <p:pic>
        <p:nvPicPr>
          <p:cNvPr id="5" name="Рисунок 4" descr="фон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normalizeH="0" baseline="0" noProof="0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А вот что получилось у меня</a:t>
            </a:r>
          </a:p>
        </p:txBody>
      </p:sp>
      <p:pic>
        <p:nvPicPr>
          <p:cNvPr id="7" name="Picture 6" descr="Фото-0054"/>
          <p:cNvPicPr>
            <a:picLocks noChangeAspect="1" noChangeArrowheads="1"/>
          </p:cNvPicPr>
          <p:nvPr/>
        </p:nvPicPr>
        <p:blipFill>
          <a:blip r:embed="rId7">
            <a:lum contrast="18000"/>
          </a:blip>
          <a:srcRect/>
          <a:stretch>
            <a:fillRect/>
          </a:stretch>
        </p:blipFill>
        <p:spPr>
          <a:xfrm>
            <a:off x="1428728" y="1857364"/>
            <a:ext cx="6769100" cy="44640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://f10.ifotki.info/org/15e8df9154256a9c1da2a8bba54030d85f4ec41211485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4" name="Picture 4" descr="http://www.worldipreview.com/media/image/shutterstock-158243672-we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lum contrast="-30000"/>
          </a:blip>
          <a:srcRect/>
          <a:stretch>
            <a:fillRect/>
          </a:stretch>
        </p:blipFill>
        <p:spPr bwMode="auto">
          <a:xfrm>
            <a:off x="1907704" y="2132856"/>
            <a:ext cx="6408712" cy="4289703"/>
          </a:xfrm>
          <a:prstGeom prst="rect">
            <a:avLst/>
          </a:prstGeom>
          <a:noFill/>
        </p:spPr>
      </p:pic>
      <p:pic>
        <p:nvPicPr>
          <p:cNvPr id="4" name="Дождь - Музыка дождя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60432" y="6309320"/>
            <a:ext cx="304800" cy="304800"/>
          </a:xfrm>
          <a:prstGeom prst="rect">
            <a:avLst/>
          </a:prstGeom>
        </p:spPr>
      </p:pic>
      <p:pic>
        <p:nvPicPr>
          <p:cNvPr id="5" name="Рисунок 4" descr="фон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6" name="WordArt 7"/>
          <p:cNvSpPr>
            <a:spLocks noChangeArrowheads="1" noChangeShapeType="1" noTextEdit="1"/>
          </p:cNvSpPr>
          <p:nvPr/>
        </p:nvSpPr>
        <p:spPr bwMode="auto">
          <a:xfrm rot="21349557">
            <a:off x="2270648" y="99216"/>
            <a:ext cx="2786082" cy="1643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61968"/>
              </a:avLst>
            </a:prstTxWarp>
          </a:bodyPr>
          <a:lstStyle/>
          <a:p>
            <a:pPr algn="ctr"/>
            <a:r>
              <a:rPr lang="ru-RU" sz="3600" b="1" kern="10" dirty="0">
                <a:ln w="10541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/>
              </a:rPr>
              <a:t>?</a:t>
            </a: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 flipH="1">
            <a:off x="214281" y="1857364"/>
            <a:ext cx="3429024" cy="4752975"/>
          </a:xfrm>
          <a:prstGeom prst="wedgeRoundRectCallout">
            <a:avLst>
              <a:gd name="adj1" fmla="val -64514"/>
              <a:gd name="adj2" fmla="val -2574"/>
              <a:gd name="adj3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ru-RU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85720" y="2000240"/>
            <a:ext cx="30353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А если на три части?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normalizeH="0" baseline="0" noProof="0" dirty="0" smtClean="0">
              <a:ln w="17780" cmpd="sng">
                <a:solidFill>
                  <a:srgbClr val="FF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Три ленты? А ничего подобного! </a:t>
            </a:r>
          </a:p>
        </p:txBody>
      </p:sp>
      <p:pic>
        <p:nvPicPr>
          <p:cNvPr id="9" name="Picture 4" descr="Фото-005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620713"/>
            <a:ext cx="4176713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://f10.ifotki.info/org/15e8df9154256a9c1da2a8bba54030d85f4ec41211485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4" name="Picture 4" descr="http://www.worldipreview.com/media/image/shutterstock-158243672-we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lum contrast="-30000"/>
          </a:blip>
          <a:srcRect/>
          <a:stretch>
            <a:fillRect/>
          </a:stretch>
        </p:blipFill>
        <p:spPr bwMode="auto">
          <a:xfrm>
            <a:off x="1907704" y="2132856"/>
            <a:ext cx="6408712" cy="4289703"/>
          </a:xfrm>
          <a:prstGeom prst="rect">
            <a:avLst/>
          </a:prstGeom>
          <a:noFill/>
        </p:spPr>
      </p:pic>
      <p:pic>
        <p:nvPicPr>
          <p:cNvPr id="4" name="Дождь - Музыка дождя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60432" y="6309320"/>
            <a:ext cx="304800" cy="304800"/>
          </a:xfrm>
          <a:prstGeom prst="rect">
            <a:avLst/>
          </a:prstGeom>
        </p:spPr>
      </p:pic>
      <p:pic>
        <p:nvPicPr>
          <p:cNvPr id="5" name="Рисунок 4" descr="фон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AutoShape 5"/>
          <p:cNvSpPr>
            <a:spLocks noChangeArrowheads="1"/>
          </p:cNvSpPr>
          <p:nvPr/>
        </p:nvSpPr>
        <p:spPr bwMode="auto">
          <a:xfrm flipH="1">
            <a:off x="323850" y="333375"/>
            <a:ext cx="8496300" cy="2232025"/>
          </a:xfrm>
          <a:prstGeom prst="wedgeRoundRectCallout">
            <a:avLst>
              <a:gd name="adj1" fmla="val -34755"/>
              <a:gd name="adj2" fmla="val 70056"/>
              <a:gd name="adj3" fmla="val 1666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ru-RU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68313" y="620713"/>
            <a:ext cx="8229600" cy="1900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all" normalizeH="0" baseline="0" noProof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2800" b="1" i="0" u="none" strike="noStrike" kern="1200" cap="all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Получим  два  сцепленных  кольца.  Одно  из  них  вдвое   длиннее  исходного  и  перекручено  два  раза. Второе-  лист  Мёбиуса,  ширина  которого  втрое  меньше,  чем  у  исходного. </a:t>
            </a:r>
          </a:p>
        </p:txBody>
      </p:sp>
      <p:pic>
        <p:nvPicPr>
          <p:cNvPr id="8" name="Picture 4" descr="Фото-005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48" y="3141662"/>
            <a:ext cx="8178827" cy="3312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://f10.ifotki.info/org/15e8df9154256a9c1da2a8bba54030d85f4ec41211485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4" name="Picture 4" descr="http://www.worldipreview.com/media/image/shutterstock-158243672-we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lum contrast="-30000"/>
          </a:blip>
          <a:srcRect/>
          <a:stretch>
            <a:fillRect/>
          </a:stretch>
        </p:blipFill>
        <p:spPr bwMode="auto">
          <a:xfrm>
            <a:off x="1907704" y="2132856"/>
            <a:ext cx="6408712" cy="4289703"/>
          </a:xfrm>
          <a:prstGeom prst="rect">
            <a:avLst/>
          </a:prstGeom>
          <a:noFill/>
        </p:spPr>
      </p:pic>
      <p:pic>
        <p:nvPicPr>
          <p:cNvPr id="4" name="Дождь - Музыка дождя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60432" y="6309320"/>
            <a:ext cx="304800" cy="304800"/>
          </a:xfrm>
          <a:prstGeom prst="rect">
            <a:avLst/>
          </a:prstGeom>
        </p:spPr>
      </p:pic>
      <p:pic>
        <p:nvPicPr>
          <p:cNvPr id="5" name="Рисунок 4" descr="фон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pic>
        <p:nvPicPr>
          <p:cNvPr id="7" name="Picture 4" descr="j0211911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418625">
            <a:off x="5669025" y="4066791"/>
            <a:ext cx="3329472" cy="2598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85720" y="428604"/>
            <a:ext cx="8643998" cy="280076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8800" b="1" i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eorgia" pitchFamily="18" charset="0"/>
              </a:rPr>
              <a:t>Спасибо</a:t>
            </a:r>
            <a:r>
              <a:rPr lang="ru-RU" sz="88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8800" b="1" i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eorgia" pitchFamily="18" charset="0"/>
              </a:rPr>
              <a:t>за внимание!!!</a:t>
            </a:r>
            <a:endParaRPr lang="ru-RU" sz="8800" b="1" i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8" name="Рисунок 7" descr="recycling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57290" y="3643314"/>
            <a:ext cx="2861434" cy="2785128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://f10.ifotki.info/org/15e8df9154256a9c1da2a8bba54030d85f4ec41211485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4" name="Picture 4" descr="http://www.worldipreview.com/media/image/shutterstock-158243672-web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lum contrast="-30000"/>
          </a:blip>
          <a:srcRect/>
          <a:stretch>
            <a:fillRect/>
          </a:stretch>
        </p:blipFill>
        <p:spPr bwMode="auto">
          <a:xfrm>
            <a:off x="1907704" y="2132856"/>
            <a:ext cx="6408712" cy="4289703"/>
          </a:xfrm>
          <a:prstGeom prst="rect">
            <a:avLst/>
          </a:prstGeom>
          <a:noFill/>
        </p:spPr>
      </p:pic>
      <p:pic>
        <p:nvPicPr>
          <p:cNvPr id="4" name="Дождь - Музыка дождя (mp3ostrov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8460432" y="6309320"/>
            <a:ext cx="304800" cy="304800"/>
          </a:xfrm>
          <a:prstGeom prst="rect">
            <a:avLst/>
          </a:prstGeom>
        </p:spPr>
      </p:pic>
      <p:pic>
        <p:nvPicPr>
          <p:cNvPr id="5" name="Рисунок 4" descr="фон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" y="-214338"/>
            <a:ext cx="9143999" cy="6858000"/>
          </a:xfrm>
          <a:prstGeom prst="rect">
            <a:avLst/>
          </a:prstGeom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285852" y="0"/>
            <a:ext cx="671514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Основной задачей развивающей работы является предоставление ребенку возможность самостоятельно выбирать сферу приложения умственных усилий, ставить себе цель и находить собственные способы ее осуществления.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recycling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57884" y="3895730"/>
            <a:ext cx="2714644" cy="264225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618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76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://f10.ifotki.info/org/15e8df9154256a9c1da2a8bba54030d85f4ec41211485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4" name="Picture 4" descr="http://www.worldipreview.com/media/image/shutterstock-158243672-we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lum contrast="-30000"/>
          </a:blip>
          <a:srcRect/>
          <a:stretch>
            <a:fillRect/>
          </a:stretch>
        </p:blipFill>
        <p:spPr bwMode="auto">
          <a:xfrm>
            <a:off x="1907704" y="2132856"/>
            <a:ext cx="6408712" cy="4289703"/>
          </a:xfrm>
          <a:prstGeom prst="rect">
            <a:avLst/>
          </a:prstGeom>
          <a:noFill/>
        </p:spPr>
      </p:pic>
      <p:pic>
        <p:nvPicPr>
          <p:cNvPr id="4" name="Дождь - Музыка дождя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60432" y="6309320"/>
            <a:ext cx="304800" cy="304800"/>
          </a:xfrm>
          <a:prstGeom prst="rect">
            <a:avLst/>
          </a:prstGeom>
        </p:spPr>
      </p:pic>
      <p:pic>
        <p:nvPicPr>
          <p:cNvPr id="5" name="Рисунок 4" descr="фон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4282" y="142852"/>
            <a:ext cx="8643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Cambria" pitchFamily="18" charset="0"/>
              </a:rPr>
              <a:t>Основной принцип при организации познавательной деятельности – стимуляция любознательности ребенка.</a:t>
            </a:r>
          </a:p>
        </p:txBody>
      </p:sp>
      <p:pic>
        <p:nvPicPr>
          <p:cNvPr id="12" name="Рисунок 11" descr="slide_14.jpg"/>
          <p:cNvPicPr>
            <a:picLocks noChangeAspect="1"/>
          </p:cNvPicPr>
          <p:nvPr/>
        </p:nvPicPr>
        <p:blipFill>
          <a:blip r:embed="rId7"/>
          <a:srcRect l="13281" t="49323" r="50000" b="10607"/>
          <a:stretch>
            <a:fillRect/>
          </a:stretch>
        </p:blipFill>
        <p:spPr>
          <a:xfrm>
            <a:off x="3000364" y="4000504"/>
            <a:ext cx="2857520" cy="2428868"/>
          </a:xfrm>
          <a:prstGeom prst="rect">
            <a:avLst/>
          </a:prstGeom>
        </p:spPr>
      </p:pic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357158" y="1142984"/>
            <a:ext cx="8072494" cy="23083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В работе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использую различные инновации,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оригинальные игрушки и материалы, которые могут вызвать интерес, удивление, заключать в себе загадку (коробочка с секретом, гироскоп, лента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Мёбиуса,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головоломки, магниты, рассматривание картинок с изображением экзотических животных и птиц и др.).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pic>
        <p:nvPicPr>
          <p:cNvPr id="16" name="Picture 3" descr="C:\Users\New\Desktop\578e6b0b839b05feec44b1170b820050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21038263">
            <a:off x="504736" y="3855798"/>
            <a:ext cx="2013042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New\Desktop\kolumbovo_egg (1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>
          <a:xfrm rot="324806">
            <a:off x="6147275" y="3542085"/>
            <a:ext cx="2297976" cy="3214686"/>
          </a:xfrm>
          <a:prstGeom prst="rect">
            <a:avLst/>
          </a:prstGeom>
          <a:noFill/>
        </p:spPr>
      </p:pic>
      <p:pic>
        <p:nvPicPr>
          <p:cNvPr id="13" name="Рисунок 12" descr="recycling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8115" y="857232"/>
            <a:ext cx="1285885" cy="125159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www.worldipreview.com/media/image/shutterstock-158243672-web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lum contrast="-30000"/>
          </a:blip>
          <a:srcRect/>
          <a:stretch>
            <a:fillRect/>
          </a:stretch>
        </p:blipFill>
        <p:spPr bwMode="auto">
          <a:xfrm>
            <a:off x="1907704" y="2132856"/>
            <a:ext cx="6408712" cy="4289703"/>
          </a:xfrm>
          <a:prstGeom prst="rect">
            <a:avLst/>
          </a:prstGeom>
          <a:noFill/>
        </p:spPr>
      </p:pic>
      <p:pic>
        <p:nvPicPr>
          <p:cNvPr id="4" name="Дождь - Музыка дождя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6309320"/>
            <a:ext cx="304800" cy="304800"/>
          </a:xfrm>
          <a:prstGeom prst="rect">
            <a:avLst/>
          </a:prstGeom>
        </p:spPr>
      </p:pic>
      <p:pic>
        <p:nvPicPr>
          <p:cNvPr id="5" name="Рисунок 4" descr="фон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10" name="Рисунок 9" descr="recycling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86644" y="5286388"/>
            <a:ext cx="1285884" cy="1251593"/>
          </a:xfrm>
          <a:prstGeom prst="rect">
            <a:avLst/>
          </a:prstGeom>
        </p:spPr>
      </p:pic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500034" y="500042"/>
            <a:ext cx="8143932" cy="600164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lt"/>
                <a:ea typeface="Times New Roman" pitchFamily="18" charset="0"/>
                <a:cs typeface="Arial" pitchFamily="34" charset="0"/>
              </a:rPr>
              <a:t>Д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lt"/>
                <a:ea typeface="Times New Roman" pitchFamily="18" charset="0"/>
                <a:cs typeface="Arial" pitchFamily="34" charset="0"/>
              </a:rPr>
              <a:t>ля формирования учебной мотивации метод моделирования игровых проблемно-практических ситуаций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lt"/>
                <a:ea typeface="Times New Roman" pitchFamily="18" charset="0"/>
                <a:cs typeface="Arial" pitchFamily="34" charset="0"/>
              </a:rPr>
              <a:t> выделяют следующие моменты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lt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ru-RU" sz="3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lt"/>
                <a:ea typeface="Times New Roman" pitchFamily="18" charset="0"/>
                <a:cs typeface="Arial" pitchFamily="34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специальное нарушение привычной организации учебно-познавательной деятельности;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80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«появление»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 препятствий или особых условий в процессе осуществления деятельности;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80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400" dirty="0" smtClean="0">
                <a:solidFill>
                  <a:srgbClr val="7030A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перенесение акцентов на поисковую деятельность;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80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свобода детей в выборе средств и способов реализации деятельности;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80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400" dirty="0" smtClean="0">
                <a:solidFill>
                  <a:srgbClr val="7030A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общая ответственность за результат деятельности на основе взаимопомощи и взаимоконтроля;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80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введение значимой для детей мотивационной деятельности.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618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Дождь - Музыка дождя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460432" y="6309320"/>
            <a:ext cx="304800" cy="304800"/>
          </a:xfrm>
          <a:prstGeom prst="rect">
            <a:avLst/>
          </a:prstGeom>
        </p:spPr>
      </p:pic>
      <p:pic>
        <p:nvPicPr>
          <p:cNvPr id="5" name="Рисунок 4" descr="фо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0"/>
            <a:ext cx="9143999" cy="6858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85720" y="285728"/>
            <a:ext cx="86439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chemeClr val="tx2">
                    <a:lumMod val="50000"/>
                  </a:schemeClr>
                </a:solidFill>
                <a:latin typeface="Century" pitchFamily="18" charset="0"/>
                <a:cs typeface="Arial" pitchFamily="34" charset="0"/>
              </a:rPr>
              <a:t>Дьёрдь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Century" pitchFamily="18" charset="0"/>
                <a:cs typeface="Arial" pitchFamily="34" charset="0"/>
              </a:rPr>
              <a:t> Пойа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: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«Лучший способ изучить что-либо - это открыть самому»!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cs typeface="Arial" pitchFamily="34" charset="0"/>
            </a:endParaRPr>
          </a:p>
        </p:txBody>
      </p:sp>
      <p:pic>
        <p:nvPicPr>
          <p:cNvPr id="14" name="Picture 4" descr="mmebiu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1785926"/>
            <a:ext cx="3571900" cy="4336145"/>
          </a:xfrm>
          <a:prstGeom prst="rect">
            <a:avLst/>
          </a:prstGeom>
          <a:noFill/>
          <a:ln w="15875">
            <a:solidFill>
              <a:srgbClr val="993300"/>
            </a:solidFill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357158" y="2285992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Август Фердинанд Мёбиус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(1790-1868) — немецкий математик и астроном-теоретик. 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://f10.ifotki.info/org/15e8df9154256a9c1da2a8bba54030d85f4ec41211485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4" name="Picture 4" descr="http://www.worldipreview.com/media/image/shutterstock-158243672-we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lum contrast="-30000"/>
          </a:blip>
          <a:srcRect/>
          <a:stretch>
            <a:fillRect/>
          </a:stretch>
        </p:blipFill>
        <p:spPr bwMode="auto">
          <a:xfrm>
            <a:off x="1907704" y="2132856"/>
            <a:ext cx="6408712" cy="4289703"/>
          </a:xfrm>
          <a:prstGeom prst="rect">
            <a:avLst/>
          </a:prstGeom>
          <a:noFill/>
        </p:spPr>
      </p:pic>
      <p:pic>
        <p:nvPicPr>
          <p:cNvPr id="4" name="Дождь - Музыка дождя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60432" y="6309320"/>
            <a:ext cx="304800" cy="304800"/>
          </a:xfrm>
          <a:prstGeom prst="rect">
            <a:avLst/>
          </a:prstGeom>
        </p:spPr>
      </p:pic>
      <p:pic>
        <p:nvPicPr>
          <p:cNvPr id="5" name="Рисунок 4" descr="фон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AutoShape 8"/>
          <p:cNvSpPr>
            <a:spLocks noChangeArrowheads="1"/>
          </p:cNvSpPr>
          <p:nvPr/>
        </p:nvSpPr>
        <p:spPr bwMode="auto">
          <a:xfrm rot="10800000">
            <a:off x="285720" y="214289"/>
            <a:ext cx="8858280" cy="6478589"/>
          </a:xfrm>
          <a:prstGeom prst="verticalScroll">
            <a:avLst>
              <a:gd name="adj" fmla="val 12500"/>
            </a:avLst>
          </a:prstGeom>
          <a:solidFill>
            <a:schemeClr val="accent4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3071802" y="500042"/>
            <a:ext cx="33115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b="1" dirty="0">
                <a:solidFill>
                  <a:srgbClr val="006600"/>
                </a:solidFill>
                <a:latin typeface="Monotype Corsiva" pitchFamily="66" charset="0"/>
              </a:rPr>
              <a:t>Легенда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1331913" y="1700213"/>
            <a:ext cx="6553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/>
              <a:t> Рассказывают, что открыть свой «лист» Мёбиусу помогла служанка, сшившая однажды неправильно концы ленты.</a:t>
            </a:r>
          </a:p>
        </p:txBody>
      </p:sp>
      <p:pic>
        <p:nvPicPr>
          <p:cNvPr id="9" name="Picture 7" descr="Что такое лента Мёбиуса и зачем ее надо резать?"/>
          <p:cNvPicPr>
            <a:picLocks noChangeAspect="1" noChangeArrowheads="1"/>
          </p:cNvPicPr>
          <p:nvPr/>
        </p:nvPicPr>
        <p:blipFill>
          <a:blip r:embed="rId7">
            <a:lum bright="-6000"/>
          </a:blip>
          <a:srcRect/>
          <a:stretch>
            <a:fillRect/>
          </a:stretch>
        </p:blipFill>
        <p:spPr>
          <a:xfrm>
            <a:off x="3995738" y="3213100"/>
            <a:ext cx="3619500" cy="22479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548680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88" indent="-1588" algn="just">
              <a:buFont typeface="Wingdings 3" pitchFamily="18" charset="2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Идея пришла ему в голову, когда служанка неправильно сшила ленту.</a:t>
            </a:r>
          </a:p>
        </p:txBody>
      </p:sp>
      <p:pic>
        <p:nvPicPr>
          <p:cNvPr id="6" name="Picture 3" descr="Служанка гот"/>
          <p:cNvPicPr>
            <a:picLocks noChangeAspect="1" noChangeArrowheads="1"/>
          </p:cNvPicPr>
          <p:nvPr/>
        </p:nvPicPr>
        <p:blipFill>
          <a:blip r:embed="rId4" cstate="print">
            <a:lum bright="-20000"/>
          </a:blip>
          <a:srcRect/>
          <a:stretch>
            <a:fillRect/>
          </a:stretch>
        </p:blipFill>
        <p:spPr bwMode="auto">
          <a:xfrm>
            <a:off x="755576" y="3140968"/>
            <a:ext cx="1511771" cy="3414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Möbius.jpg"/>
          <p:cNvPicPr>
            <a:picLocks noChangeAspect="1"/>
          </p:cNvPicPr>
          <p:nvPr/>
        </p:nvPicPr>
        <p:blipFill>
          <a:blip r:embed="rId5" cstate="print"/>
          <a:srcRect l="15252" t="10347" r="20691"/>
          <a:stretch>
            <a:fillRect/>
          </a:stretch>
        </p:blipFill>
        <p:spPr>
          <a:xfrm>
            <a:off x="6444208" y="2428868"/>
            <a:ext cx="1768063" cy="3925076"/>
          </a:xfrm>
          <a:prstGeom prst="rect">
            <a:avLst/>
          </a:prstGeom>
        </p:spPr>
      </p:pic>
      <p:sp>
        <p:nvSpPr>
          <p:cNvPr id="10" name="Выноска-облако 9"/>
          <p:cNvSpPr/>
          <p:nvPr/>
        </p:nvSpPr>
        <p:spPr>
          <a:xfrm>
            <a:off x="3643306" y="1142984"/>
            <a:ext cx="2448272" cy="1152128"/>
          </a:xfrm>
          <a:prstGeom prst="cloudCallout">
            <a:avLst>
              <a:gd name="adj1" fmla="val -19981"/>
              <a:gd name="adj2" fmla="val 12965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143372" y="1357298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Ой, извините, я не хотела!!!</a:t>
            </a:r>
            <a:endParaRPr lang="ru-RU" dirty="0"/>
          </a:p>
        </p:txBody>
      </p:sp>
      <p:sp>
        <p:nvSpPr>
          <p:cNvPr id="12" name="Выноска-облако 11"/>
          <p:cNvSpPr/>
          <p:nvPr/>
        </p:nvSpPr>
        <p:spPr>
          <a:xfrm>
            <a:off x="6286512" y="1000108"/>
            <a:ext cx="2160240" cy="1368152"/>
          </a:xfrm>
          <a:prstGeom prst="cloudCallout">
            <a:avLst>
              <a:gd name="adj1" fmla="val -31997"/>
              <a:gd name="adj2" fmla="val 7072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11" descr="U6XTDMCAU6O9CFCAMHBK2MCAX9UYAXCAJSEXKVCAQ8MSPSCADYLCBICAZSS93OCACMCJDGCAE70KXNCAURYJ0ACAD5BYFKCA481EA4CAWOX4R7CACKGB5ECA8KWBLACAONL60UCAF3Q8ZYCA6OPBOHCA4IVO3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1500174"/>
            <a:ext cx="51117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7668344" y="148478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 flipH="1">
            <a:off x="7143768" y="1142984"/>
            <a:ext cx="5760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6215 0 " pathEditMode="relative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357158" y="53975"/>
            <a:ext cx="8786842" cy="6804025"/>
          </a:xfrm>
          <a:prstGeom prst="horizontalScroll">
            <a:avLst>
              <a:gd name="adj" fmla="val 12500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ru-RU" sz="1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214414" y="1571612"/>
            <a:ext cx="7929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85786" y="857232"/>
            <a:ext cx="835821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Многие знают, что такое лента (лист) Мёбиуса. </a:t>
            </a:r>
          </a:p>
          <a:p>
            <a:pPr algn="ctr"/>
            <a:r>
              <a:rPr lang="ru-RU" sz="3600" dirty="0" smtClean="0"/>
              <a:t>   Тем, кто ещё не знаком с удивительным листом, который  относится к «математическим неожиданностям», я предлагаю вместе со мной провести исследование и окунуться в светлое чувство познания.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www.worldipreview.com/media/image/shutterstock-158243672-web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lum contrast="-30000"/>
          </a:blip>
          <a:srcRect/>
          <a:stretch>
            <a:fillRect/>
          </a:stretch>
        </p:blipFill>
        <p:spPr bwMode="auto">
          <a:xfrm>
            <a:off x="1907704" y="2132856"/>
            <a:ext cx="6408712" cy="4289703"/>
          </a:xfrm>
          <a:prstGeom prst="rect">
            <a:avLst/>
          </a:prstGeom>
          <a:noFill/>
        </p:spPr>
      </p:pic>
      <p:pic>
        <p:nvPicPr>
          <p:cNvPr id="4" name="Дождь - Музыка дождя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6309320"/>
            <a:ext cx="304800" cy="304800"/>
          </a:xfrm>
          <a:prstGeom prst="rect">
            <a:avLst/>
          </a:prstGeom>
        </p:spPr>
      </p:pic>
      <p:pic>
        <p:nvPicPr>
          <p:cNvPr id="5" name="Рисунок 4" descr="фон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Изготовление листа Мёбиуса</a:t>
            </a:r>
          </a:p>
        </p:txBody>
      </p:sp>
      <p:pic>
        <p:nvPicPr>
          <p:cNvPr id="7" name="Picture 4" descr="46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87450" y="1628775"/>
            <a:ext cx="6553200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618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4.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</TotalTime>
  <Words>411</Words>
  <Application>Microsoft Office PowerPoint</Application>
  <PresentationFormat>Экран (4:3)</PresentationFormat>
  <Paragraphs>60</Paragraphs>
  <Slides>18</Slides>
  <Notes>0</Notes>
  <HiddenSlides>0</HiddenSlides>
  <MMClips>15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DNS-</dc:creator>
  <cp:lastModifiedBy>user</cp:lastModifiedBy>
  <cp:revision>83</cp:revision>
  <dcterms:created xsi:type="dcterms:W3CDTF">2015-09-26T21:13:54Z</dcterms:created>
  <dcterms:modified xsi:type="dcterms:W3CDTF">2019-12-29T06:15:04Z</dcterms:modified>
</cp:coreProperties>
</file>