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9" r:id="rId4"/>
    <p:sldId id="260" r:id="rId5"/>
    <p:sldId id="261" r:id="rId6"/>
    <p:sldId id="262" r:id="rId7"/>
    <p:sldId id="263" r:id="rId8"/>
    <p:sldId id="264" r:id="rId9"/>
    <p:sldId id="258" r:id="rId10"/>
    <p:sldId id="267" r:id="rId11"/>
    <p:sldId id="268" r:id="rId12"/>
    <p:sldId id="270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8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5D25B-6E37-4CB8-9C6B-29B6CEAB7FFF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E4F27-3CCF-41C2-A287-8AF8F79D9F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2345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lend.ru/event/6696/" TargetMode="External"/><Relationship Id="rId2" Type="http://schemas.openxmlformats.org/officeDocument/2006/relationships/hyperlink" Target="https://ru.wikipedia.org/wiki/%D0%9C%D1%83%D1%80%D0%B7%D0%B8%D0%BB%D0%BA%D0%B0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ru.wikipedia.org/wiki/16_%D0%BC%D0%B0%D1%8F" TargetMode="External"/><Relationship Id="rId4" Type="http://schemas.openxmlformats.org/officeDocument/2006/relationships/hyperlink" Target="http://journal-club.ru/?q=image/tid/102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ru.wikipedia.org/wiki/16_%D0%BC%D0%B0%D1%8F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ru.wikipedia.org/wiki/16_%D0%BC%D0%B0%D1%8F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ru.wikipedia.org/wiki/%D0%9A%D0%B0%D0%BD%D0%B5%D0%B2%D1%81%D0%BA%D0%B8%D0%B9,_%D0%90%D0%BC%D0%B8%D0%BD%D0%B0%D0%B4%D0%B0%D0%B2_%D0%9C%D0%BE%D0%B8%D1%81%D0%B5%D0%B5%D0%B2%D0%B8%D1%87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A%D0%BD%D0%B8%D0%B3%D0%B0_%D1%80%D0%B5%D0%BA%D0%BE%D1%80%D0%B4%D0%BE%D0%B2_%D0%93%D0%B8%D0%BD%D0%BD%D0%B5%D1%81%D1%81%D0%B0" TargetMode="External"/><Relationship Id="rId2" Type="http://schemas.openxmlformats.org/officeDocument/2006/relationships/hyperlink" Target="https://ru.wikipedia.org/wiki/16_%D0%BC%D0%B0%D1%8F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ru.wikipedia.org/wiki/16_%D0%BC%D0%B0%D1%8F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1752599"/>
          </a:xfrm>
        </p:spPr>
        <p:txBody>
          <a:bodyPr/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Детский журнал «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Мурзилка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»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29200" y="3810000"/>
            <a:ext cx="3657600" cy="1752600"/>
          </a:xfrm>
        </p:spPr>
        <p:txBody>
          <a:bodyPr>
            <a:normAutofit/>
          </a:bodyPr>
          <a:lstStyle/>
          <a:p>
            <a:pPr algn="l"/>
            <a:endParaRPr lang="ru-RU" sz="2000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4" name="Рисунок 3" descr="http://www.murzilka.org/upload/information_system_17/4/6/3/item_4639/small_information_items_463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2209800"/>
            <a:ext cx="3200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92025" y="1412776"/>
            <a:ext cx="7924800" cy="748680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В журнале есть раскраски</a:t>
            </a:r>
            <a:r>
              <a:rPr lang="ru-RU" dirty="0">
                <a:solidFill>
                  <a:srgbClr val="FFC000"/>
                </a:solidFill>
              </a:rPr>
              <a:t>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136854"/>
            <a:ext cx="2304255" cy="3466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604882"/>
            <a:ext cx="2798985" cy="39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734469" y="54014"/>
            <a:ext cx="36856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раскраска</a:t>
            </a:r>
          </a:p>
        </p:txBody>
      </p:sp>
    </p:spTree>
    <p:extLst>
      <p:ext uri="{BB962C8B-B14F-4D97-AF65-F5344CB8AC3E}">
        <p14:creationId xmlns:p14="http://schemas.microsoft.com/office/powerpoint/2010/main" val="10711478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9601" y="907970"/>
            <a:ext cx="7924800" cy="7486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 журнале всегда есть кроссворды.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844824"/>
            <a:ext cx="4897795" cy="43887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590529" y="0"/>
            <a:ext cx="39629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err="1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Кросворды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542102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9600" y="1196752"/>
            <a:ext cx="7924800" cy="13247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Также в журнале есть конкурс на нахождение отличий.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36912"/>
            <a:ext cx="9143850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91680" y="0"/>
            <a:ext cx="52004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Найди отличия</a:t>
            </a:r>
          </a:p>
        </p:txBody>
      </p:sp>
    </p:spTree>
    <p:extLst>
      <p:ext uri="{BB962C8B-B14F-4D97-AF65-F5344CB8AC3E}">
        <p14:creationId xmlns:p14="http://schemas.microsoft.com/office/powerpoint/2010/main" val="8585485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7772400" cy="121920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Литература: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447800"/>
            <a:ext cx="7924800" cy="4572000"/>
          </a:xfrm>
        </p:spPr>
        <p:txBody>
          <a:bodyPr>
            <a:noAutofit/>
          </a:bodyPr>
          <a:lstStyle/>
          <a:p>
            <a:pPr lvl="0" algn="l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1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1. Архив журнала «</a:t>
            </a:r>
            <a:r>
              <a:rPr lang="ru-RU" sz="2400" dirty="0" err="1">
                <a:solidFill>
                  <a:schemeClr val="tx1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Мурзилка</a:t>
            </a:r>
            <a:r>
              <a:rPr lang="ru-RU" sz="2400" dirty="0">
                <a:solidFill>
                  <a:schemeClr val="tx1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за 1924 – 2014 гг.</a:t>
            </a:r>
            <a:endParaRPr lang="ru-RU" sz="2400" dirty="0">
              <a:solidFill>
                <a:schemeClr val="tx1"/>
              </a:solidFill>
              <a:latin typeface="Bookman Old Style" pitchFamily="18" charset="0"/>
              <a:cs typeface="Arial" pitchFamily="34" charset="0"/>
            </a:endParaRPr>
          </a:p>
          <a:p>
            <a:pPr lvl="0" algn="l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1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2. Интернет источники:</a:t>
            </a:r>
            <a:endParaRPr lang="ru-RU" sz="2400" dirty="0">
              <a:solidFill>
                <a:schemeClr val="tx1"/>
              </a:solidFill>
              <a:latin typeface="Bookman Old Style" pitchFamily="18" charset="0"/>
              <a:cs typeface="Arial" pitchFamily="34" charset="0"/>
            </a:endParaRPr>
          </a:p>
          <a:p>
            <a:pPr algn="just"/>
            <a:r>
              <a:rPr lang="ru-RU" sz="2400" dirty="0">
                <a:latin typeface="Bookman Old Style" pitchFamily="18" charset="0"/>
                <a:hlinkClick r:id="rId2"/>
              </a:rPr>
              <a:t>https://ru.wikipedia.org/wiki/%D0%9C%D1%83%D1%80%D0%B7%D0%B8%D0%BB%D0%BA%D0%B0</a:t>
            </a:r>
            <a:endParaRPr lang="ru-RU" sz="2400" dirty="0">
              <a:latin typeface="Bookman Old Style" pitchFamily="18" charset="0"/>
            </a:endParaRPr>
          </a:p>
          <a:p>
            <a:pPr algn="just"/>
            <a:r>
              <a:rPr lang="ru-RU" sz="2400" dirty="0">
                <a:latin typeface="Bookman Old Style" pitchFamily="18" charset="0"/>
                <a:hlinkClick r:id="rId3"/>
              </a:rPr>
              <a:t>http://www.calend.ru/event/6696/</a:t>
            </a:r>
            <a:endParaRPr lang="ru-RU" sz="2400" dirty="0">
              <a:latin typeface="Bookman Old Style" pitchFamily="18" charset="0"/>
            </a:endParaRPr>
          </a:p>
          <a:p>
            <a:pPr algn="just"/>
            <a:r>
              <a:rPr lang="ru-RU" sz="2400" dirty="0">
                <a:latin typeface="Bookman Old Style" pitchFamily="18" charset="0"/>
                <a:hlinkClick r:id="rId4"/>
              </a:rPr>
              <a:t>http://journal-club.ru/?q=image/tid/102</a:t>
            </a:r>
            <a:endParaRPr lang="ru-RU" sz="2400" dirty="0">
              <a:latin typeface="Bookman Old Style" pitchFamily="18" charset="0"/>
            </a:endParaRPr>
          </a:p>
          <a:p>
            <a:pPr lvl="0" algn="l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u="sng" dirty="0">
                <a:solidFill>
                  <a:srgbClr val="00206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http://www.murzilka.org/home/about-magazine/</a:t>
            </a:r>
            <a:endParaRPr lang="ru-RU" sz="2400" u="sng" dirty="0">
              <a:solidFill>
                <a:srgbClr val="002060"/>
              </a:solidFill>
              <a:latin typeface="Bookman Old Style" pitchFamily="18" charset="0"/>
              <a:cs typeface="Arial" pitchFamily="34" charset="0"/>
            </a:endParaRPr>
          </a:p>
          <a:p>
            <a:pPr marL="2880000" algn="just">
              <a:lnSpc>
                <a:spcPct val="150000"/>
              </a:lnSpc>
              <a:spcBef>
                <a:spcPts val="0"/>
              </a:spcBef>
            </a:pPr>
            <a:endParaRPr lang="ru-RU" sz="2400" dirty="0">
              <a:hlinkClick r:id="rId5" tooltip="16 мая"/>
            </a:endParaRPr>
          </a:p>
          <a:p>
            <a:pPr marL="2880000" algn="just">
              <a:lnSpc>
                <a:spcPct val="150000"/>
              </a:lnSpc>
              <a:spcBef>
                <a:spcPts val="0"/>
              </a:spcBef>
            </a:pPr>
            <a:endParaRPr lang="ru-RU" sz="2400" dirty="0">
              <a:solidFill>
                <a:schemeClr val="tx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D3168AD-845E-4CF3-B400-8A8C0596A734}"/>
              </a:ext>
            </a:extLst>
          </p:cNvPr>
          <p:cNvSpPr txBox="1"/>
          <p:nvPr/>
        </p:nvSpPr>
        <p:spPr>
          <a:xfrm>
            <a:off x="1219200" y="2057400"/>
            <a:ext cx="777240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dirty="0"/>
              <a:t>«Мурзилка» — популярный детский литературно-художественный журнал. Издаётся с мая 1924 года и адресован детям от 6 до 12 лет. За 90 лет существования всеми любимого детского журнала его выпуск не прерывался ни разу.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1B8E386F-5D3D-4893-AF7F-959DC045BB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51" y="34771"/>
            <a:ext cx="1793398" cy="2022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1481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7772400" cy="12192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История происхождения героя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Мурзилки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447800"/>
            <a:ext cx="7924800" cy="4572000"/>
          </a:xfrm>
        </p:spPr>
        <p:txBody>
          <a:bodyPr>
            <a:normAutofit fontScale="92500"/>
          </a:bodyPr>
          <a:lstStyle/>
          <a:p>
            <a:pPr marL="2880000" algn="just">
              <a:lnSpc>
                <a:spcPct val="150000"/>
              </a:lnSpc>
              <a:spcBef>
                <a:spcPts val="0"/>
              </a:spcBef>
            </a:pPr>
            <a:r>
              <a:rPr lang="ru-RU" sz="2400" dirty="0">
                <a:solidFill>
                  <a:schemeClr val="tx1"/>
                </a:solidFill>
                <a:latin typeface="Bookman Old Style" pitchFamily="18" charset="0"/>
              </a:rPr>
              <a:t>В 1879 году канадский художник и писатель </a:t>
            </a:r>
            <a:r>
              <a:rPr lang="ru-RU" sz="2400" dirty="0" err="1">
                <a:solidFill>
                  <a:schemeClr val="tx1"/>
                </a:solidFill>
                <a:latin typeface="Bookman Old Style" pitchFamily="18" charset="0"/>
              </a:rPr>
              <a:t>Палмер</a:t>
            </a:r>
            <a:r>
              <a:rPr lang="ru-RU" sz="2400" dirty="0">
                <a:solidFill>
                  <a:schemeClr val="tx1"/>
                </a:solidFill>
                <a:latin typeface="Bookman Old Style" pitchFamily="18" charset="0"/>
              </a:rPr>
              <a:t> Кокс придумал цикл стихов со своими иллюстрациями про маленький народец </a:t>
            </a:r>
            <a:r>
              <a:rPr lang="ru-RU" sz="2400" dirty="0" err="1">
                <a:solidFill>
                  <a:schemeClr val="tx1"/>
                </a:solidFill>
                <a:latin typeface="Bookman Old Style" pitchFamily="18" charset="0"/>
              </a:rPr>
              <a:t>брауни</a:t>
            </a:r>
            <a:r>
              <a:rPr lang="ru-RU" sz="2400" dirty="0">
                <a:solidFill>
                  <a:schemeClr val="tx1"/>
                </a:solidFill>
                <a:latin typeface="Bookman Old Style" pitchFamily="18" charset="0"/>
              </a:rPr>
              <a:t> - небольших человечков, родственников </a:t>
            </a:r>
            <a:r>
              <a:rPr lang="ru-RU" sz="2400" dirty="0" err="1">
                <a:solidFill>
                  <a:schemeClr val="tx1"/>
                </a:solidFill>
                <a:latin typeface="Bookman Old Style" pitchFamily="18" charset="0"/>
              </a:rPr>
              <a:t>домо-вых</a:t>
            </a:r>
            <a:r>
              <a:rPr lang="ru-RU" sz="2400" dirty="0">
                <a:solidFill>
                  <a:schemeClr val="tx1"/>
                </a:solidFill>
                <a:latin typeface="Bookman Old Style" pitchFamily="18" charset="0"/>
              </a:rPr>
              <a:t>, с коричневыми нечесаными волосами (за что и были названы «</a:t>
            </a:r>
            <a:r>
              <a:rPr lang="ru-RU" sz="2400" dirty="0" err="1">
                <a:solidFill>
                  <a:schemeClr val="tx1"/>
                </a:solidFill>
                <a:latin typeface="Bookman Old Style" pitchFamily="18" charset="0"/>
              </a:rPr>
              <a:t>брауни</a:t>
            </a:r>
            <a:r>
              <a:rPr lang="ru-RU" sz="2400" dirty="0">
                <a:solidFill>
                  <a:schemeClr val="tx1"/>
                </a:solidFill>
                <a:latin typeface="Bookman Old Style" pitchFamily="18" charset="0"/>
              </a:rPr>
              <a:t>»). </a:t>
            </a:r>
          </a:p>
        </p:txBody>
      </p:sp>
      <p:pic>
        <p:nvPicPr>
          <p:cNvPr id="4" name="Рисунок 3" descr="murz3 (296x376, 47Kb)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600200"/>
            <a:ext cx="32004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7772400" cy="12192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История происхождения героя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Мурзилки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447800"/>
            <a:ext cx="7924800" cy="4572000"/>
          </a:xfrm>
        </p:spPr>
        <p:txBody>
          <a:bodyPr>
            <a:noAutofit/>
          </a:bodyPr>
          <a:lstStyle/>
          <a:p>
            <a:pPr marL="2880000" algn="just">
              <a:lnSpc>
                <a:spcPct val="150000"/>
              </a:lnSpc>
              <a:spcBef>
                <a:spcPts val="0"/>
              </a:spcBef>
            </a:pPr>
            <a:r>
              <a:rPr lang="ru-RU" sz="2000" dirty="0">
                <a:solidFill>
                  <a:schemeClr val="tx1"/>
                </a:solidFill>
                <a:latin typeface="Bookman Old Style" pitchFamily="18" charset="0"/>
              </a:rPr>
              <a:t>Русская писательница Анна Борисовна Хвольсон по мотивам рисунков Кокса написала рассказы про маленьких лесных человечков, где главным героем был </a:t>
            </a:r>
            <a:r>
              <a:rPr lang="ru-RU" sz="2000" dirty="0" err="1">
                <a:solidFill>
                  <a:schemeClr val="tx1"/>
                </a:solidFill>
                <a:latin typeface="Bookman Old Style" pitchFamily="18" charset="0"/>
              </a:rPr>
              <a:t>Мурзилка</a:t>
            </a:r>
            <a:r>
              <a:rPr lang="ru-RU" sz="2000" dirty="0">
                <a:solidFill>
                  <a:schemeClr val="tx1"/>
                </a:solidFill>
                <a:latin typeface="Bookman Old Style" pitchFamily="18" charset="0"/>
              </a:rPr>
              <a:t> - человечек во фраке, с тросточкой и моноклем. В 1913 году в России вышла книга Хвольсон «Новый </a:t>
            </a:r>
            <a:r>
              <a:rPr lang="ru-RU" sz="2000" dirty="0" err="1">
                <a:solidFill>
                  <a:schemeClr val="tx1"/>
                </a:solidFill>
                <a:latin typeface="Bookman Old Style" pitchFamily="18" charset="0"/>
              </a:rPr>
              <a:t>Мурзилка</a:t>
            </a:r>
            <a:r>
              <a:rPr lang="ru-RU" sz="2000" dirty="0">
                <a:solidFill>
                  <a:schemeClr val="tx1"/>
                </a:solidFill>
                <a:latin typeface="Bookman Old Style" pitchFamily="18" charset="0"/>
              </a:rPr>
              <a:t>. Удивительные </a:t>
            </a:r>
            <a:r>
              <a:rPr lang="ru-RU" sz="2000" dirty="0" err="1">
                <a:solidFill>
                  <a:schemeClr val="tx1"/>
                </a:solidFill>
                <a:latin typeface="Bookman Old Style" pitchFamily="18" charset="0"/>
              </a:rPr>
              <a:t>приклю-чения</a:t>
            </a:r>
            <a:r>
              <a:rPr lang="ru-RU" sz="2000" dirty="0">
                <a:solidFill>
                  <a:schemeClr val="tx1"/>
                </a:solidFill>
                <a:latin typeface="Bookman Old Style" pitchFamily="18" charset="0"/>
              </a:rPr>
              <a:t> и странствия маленьких лесных человечков». </a:t>
            </a:r>
          </a:p>
        </p:txBody>
      </p:sp>
      <p:pic>
        <p:nvPicPr>
          <p:cNvPr id="5" name="Рисунок 4" descr="http://lib.aldebaran.ru/author/hvolson_anna/hvolson_anna_carstvo_malyutok_priklyucheniya_murzilki_i_lesnyh_chelovechkov/cover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600200"/>
            <a:ext cx="28956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7772400" cy="12192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Исторический путь журнала «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Мурзилка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447800"/>
            <a:ext cx="7924800" cy="4572000"/>
          </a:xfrm>
        </p:spPr>
        <p:txBody>
          <a:bodyPr>
            <a:noAutofit/>
          </a:bodyPr>
          <a:lstStyle/>
          <a:p>
            <a:pPr marL="2880000" algn="just">
              <a:lnSpc>
                <a:spcPct val="150000"/>
              </a:lnSpc>
              <a:spcBef>
                <a:spcPts val="0"/>
              </a:spcBef>
            </a:pPr>
            <a:endParaRPr lang="ru-RU" sz="2400" dirty="0">
              <a:hlinkClick r:id="rId2" tooltip="16 мая"/>
            </a:endParaRPr>
          </a:p>
          <a:p>
            <a:pPr marL="2880000" algn="just">
              <a:lnSpc>
                <a:spcPct val="150000"/>
              </a:lnSpc>
              <a:spcBef>
                <a:spcPts val="0"/>
              </a:spcBef>
            </a:pPr>
            <a:r>
              <a:rPr lang="ru-RU" sz="2400" dirty="0">
                <a:solidFill>
                  <a:schemeClr val="tx1"/>
                </a:solidFill>
                <a:latin typeface="Bookman Old Style" pitchFamily="18" charset="0"/>
              </a:rPr>
              <a:t>16 мая 1924 года в СССР вышел первый номер журнала «</a:t>
            </a:r>
            <a:r>
              <a:rPr lang="ru-RU" sz="2400" dirty="0" err="1">
                <a:solidFill>
                  <a:schemeClr val="tx1"/>
                </a:solidFill>
                <a:latin typeface="Bookman Old Style" pitchFamily="18" charset="0"/>
              </a:rPr>
              <a:t>Мурзилка</a:t>
            </a:r>
            <a:r>
              <a:rPr lang="ru-RU" sz="2400" dirty="0">
                <a:solidFill>
                  <a:schemeClr val="tx1"/>
                </a:solidFill>
                <a:latin typeface="Bookman Old Style" pitchFamily="18" charset="0"/>
              </a:rPr>
              <a:t>». Теперь </a:t>
            </a:r>
            <a:r>
              <a:rPr lang="ru-RU" sz="2400" dirty="0" err="1">
                <a:solidFill>
                  <a:schemeClr val="tx1"/>
                </a:solidFill>
                <a:latin typeface="Bookman Old Style" pitchFamily="18" charset="0"/>
              </a:rPr>
              <a:t>Мурзилка</a:t>
            </a:r>
            <a:r>
              <a:rPr lang="ru-RU" sz="2400" dirty="0">
                <a:solidFill>
                  <a:schemeClr val="tx1"/>
                </a:solidFill>
                <a:latin typeface="Bookman Old Style" pitchFamily="18" charset="0"/>
              </a:rPr>
              <a:t> был маленькой белой собачкой и появлялся вместе со своим хозяином - </a:t>
            </a:r>
            <a:r>
              <a:rPr lang="ru-RU" sz="2400" dirty="0" err="1">
                <a:solidFill>
                  <a:schemeClr val="tx1"/>
                </a:solidFill>
                <a:latin typeface="Bookman Old Style" pitchFamily="18" charset="0"/>
              </a:rPr>
              <a:t>мальчи-ком</a:t>
            </a:r>
            <a:r>
              <a:rPr lang="ru-RU" sz="2400" dirty="0">
                <a:solidFill>
                  <a:schemeClr val="tx1"/>
                </a:solidFill>
                <a:latin typeface="Bookman Old Style" pitchFamily="18" charset="0"/>
              </a:rPr>
              <a:t> Петей.</a:t>
            </a:r>
          </a:p>
          <a:p>
            <a:pPr marL="2880000" algn="just">
              <a:lnSpc>
                <a:spcPct val="150000"/>
              </a:lnSpc>
              <a:spcBef>
                <a:spcPts val="0"/>
              </a:spcBef>
            </a:pPr>
            <a:endParaRPr lang="ru-RU" sz="24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pic>
        <p:nvPicPr>
          <p:cNvPr id="1026" name="Picture 2" descr="http://www.opoccuu.com/murz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676400"/>
            <a:ext cx="3019425" cy="4191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7772400" cy="12192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Исторический путь журнала «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Мурзилка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447800"/>
            <a:ext cx="7924800" cy="4572000"/>
          </a:xfrm>
        </p:spPr>
        <p:txBody>
          <a:bodyPr>
            <a:noAutofit/>
          </a:bodyPr>
          <a:lstStyle/>
          <a:p>
            <a:pPr marL="2880000" algn="just">
              <a:lnSpc>
                <a:spcPct val="150000"/>
              </a:lnSpc>
              <a:spcBef>
                <a:spcPts val="0"/>
              </a:spcBef>
            </a:pPr>
            <a:endParaRPr lang="ru-RU" sz="2400" dirty="0">
              <a:hlinkClick r:id="rId2" tooltip="16 мая"/>
            </a:endParaRPr>
          </a:p>
          <a:p>
            <a:pPr marL="2880000" algn="just">
              <a:lnSpc>
                <a:spcPct val="150000"/>
              </a:lnSpc>
              <a:spcBef>
                <a:spcPts val="0"/>
              </a:spcBef>
            </a:pPr>
            <a:endParaRPr lang="ru-RU" sz="24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pic>
        <p:nvPicPr>
          <p:cNvPr id="19458" name="Picture 2" descr="http://www.ytime.com.ua/img/forall/skazki/semenov_aleksandr/murzilka_stattya/murzilka_11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828800"/>
            <a:ext cx="3124200" cy="42672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05200" y="1676400"/>
            <a:ext cx="54102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dirty="0">
                <a:latin typeface="Bookman Old Style" pitchFamily="18" charset="0"/>
              </a:rPr>
              <a:t>В 1937 году художник </a:t>
            </a:r>
            <a:r>
              <a:rPr lang="ru-RU" sz="2400" dirty="0" err="1">
                <a:latin typeface="Bookman Old Style" pitchFamily="18" charset="0"/>
              </a:rPr>
              <a:t>Аминадав</a:t>
            </a:r>
            <a:r>
              <a:rPr lang="ru-RU" sz="2400" dirty="0">
                <a:latin typeface="Bookman Old Style" pitchFamily="18" charset="0"/>
                <a:hlinkClick r:id="rId4" tooltip="Каневский, Аминадав Моисеевич"/>
              </a:rPr>
              <a:t> </a:t>
            </a:r>
            <a:r>
              <a:rPr lang="ru-RU" sz="2400" dirty="0" err="1">
                <a:latin typeface="Bookman Old Style" pitchFamily="18" charset="0"/>
              </a:rPr>
              <a:t>Каневский</a:t>
            </a:r>
            <a:r>
              <a:rPr lang="ru-RU" sz="2400" dirty="0">
                <a:latin typeface="Bookman Old Style" pitchFamily="18" charset="0"/>
              </a:rPr>
              <a:t> создал ставший известным в СССР образ щенка-корреспондента </a:t>
            </a:r>
            <a:r>
              <a:rPr lang="ru-RU" sz="2400" dirty="0" err="1">
                <a:latin typeface="Bookman Old Style" pitchFamily="18" charset="0"/>
              </a:rPr>
              <a:t>Мурзилки</a:t>
            </a:r>
            <a:r>
              <a:rPr lang="ru-RU" sz="2400" dirty="0">
                <a:latin typeface="Bookman Old Style" pitchFamily="18" charset="0"/>
              </a:rPr>
              <a:t> - жёлтый пушистый персонаж в красном берете, с шарфом и фотоаппаратом через плечо.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7772400" cy="12192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Исторический путь журнала «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Мурзилка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447800"/>
            <a:ext cx="7924800" cy="4572000"/>
          </a:xfrm>
        </p:spPr>
        <p:txBody>
          <a:bodyPr>
            <a:noAutofit/>
          </a:bodyPr>
          <a:lstStyle/>
          <a:p>
            <a:pPr marL="2880000" algn="just">
              <a:lnSpc>
                <a:spcPct val="150000"/>
              </a:lnSpc>
              <a:spcBef>
                <a:spcPts val="0"/>
              </a:spcBef>
            </a:pPr>
            <a:endParaRPr lang="ru-RU" sz="2400" dirty="0">
              <a:hlinkClick r:id="rId2" tooltip="16 мая"/>
            </a:endParaRPr>
          </a:p>
          <a:p>
            <a:pPr marL="2880000" algn="just">
              <a:lnSpc>
                <a:spcPct val="150000"/>
              </a:lnSpc>
              <a:spcBef>
                <a:spcPts val="0"/>
              </a:spcBef>
            </a:pPr>
            <a:endParaRPr lang="ru-RU" sz="24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67200" y="1676400"/>
            <a:ext cx="46482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dirty="0">
                <a:latin typeface="Bookman Old Style" pitchFamily="18" charset="0"/>
              </a:rPr>
              <a:t>В 2011 году журнал был занесён в книгу рекордов</a:t>
            </a:r>
            <a:r>
              <a:rPr lang="ru-RU" sz="2400" dirty="0">
                <a:latin typeface="Bookman Old Style" pitchFamily="18" charset="0"/>
                <a:hlinkClick r:id="rId3" tooltip="Книга рекордов Гиннесса"/>
              </a:rPr>
              <a:t> </a:t>
            </a:r>
            <a:r>
              <a:rPr lang="ru-RU" sz="2400" dirty="0" err="1">
                <a:latin typeface="Bookman Old Style" pitchFamily="18" charset="0"/>
              </a:rPr>
              <a:t>Гиннесса</a:t>
            </a:r>
            <a:r>
              <a:rPr lang="ru-RU" sz="2400" dirty="0">
                <a:latin typeface="Bookman Old Style" pitchFamily="18" charset="0"/>
              </a:rPr>
              <a:t>. Он был признан изданием для детей с самым длительным сроком существования. </a:t>
            </a:r>
          </a:p>
        </p:txBody>
      </p:sp>
      <p:pic>
        <p:nvPicPr>
          <p:cNvPr id="20482" name="Picture 2" descr="https://encrypted-tbn0.gstatic.com/images?q=tbn:ANd9GcRb5ar3ZEX090IWiPdAe3_k9-4H-Kt-VZyHfnxOS_GJTImfa0OQ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1752600"/>
            <a:ext cx="3657600" cy="3886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7772400" cy="12192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Журнал «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Мурзилка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» и современность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447800"/>
            <a:ext cx="7924800" cy="4572000"/>
          </a:xfrm>
        </p:spPr>
        <p:txBody>
          <a:bodyPr>
            <a:noAutofit/>
          </a:bodyPr>
          <a:lstStyle/>
          <a:p>
            <a:pPr marL="2880000" algn="just">
              <a:lnSpc>
                <a:spcPct val="150000"/>
              </a:lnSpc>
              <a:spcBef>
                <a:spcPts val="0"/>
              </a:spcBef>
            </a:pPr>
            <a:endParaRPr lang="ru-RU" sz="2400" dirty="0">
              <a:hlinkClick r:id="rId2" tooltip="16 мая"/>
            </a:endParaRPr>
          </a:p>
          <a:p>
            <a:pPr marL="2880000" algn="just">
              <a:lnSpc>
                <a:spcPct val="150000"/>
              </a:lnSpc>
              <a:spcBef>
                <a:spcPts val="0"/>
              </a:spcBef>
            </a:pPr>
            <a:endParaRPr lang="ru-RU" sz="24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81400" y="1676400"/>
            <a:ext cx="5334000" cy="54538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ru-RU" sz="2200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Рубрики:</a:t>
            </a:r>
          </a:p>
          <a:p>
            <a:pPr algn="just">
              <a:lnSpc>
                <a:spcPct val="130000"/>
              </a:lnSpc>
              <a:buFontTx/>
              <a:buChar char="-"/>
            </a:pPr>
            <a:r>
              <a:rPr lang="ru-RU" sz="2200" dirty="0">
                <a:latin typeface="Bookman Old Style" pitchFamily="18" charset="0"/>
              </a:rPr>
              <a:t> «Галерея искусств «</a:t>
            </a:r>
            <a:r>
              <a:rPr lang="ru-RU" sz="2200" dirty="0" err="1">
                <a:latin typeface="Bookman Old Style" pitchFamily="18" charset="0"/>
              </a:rPr>
              <a:t>Мурзилки</a:t>
            </a:r>
            <a:r>
              <a:rPr lang="ru-RU" sz="2200" dirty="0">
                <a:latin typeface="Bookman Old Style" pitchFamily="18" charset="0"/>
              </a:rPr>
              <a:t>»»;</a:t>
            </a:r>
          </a:p>
          <a:p>
            <a:pPr algn="just">
              <a:lnSpc>
                <a:spcPct val="130000"/>
              </a:lnSpc>
              <a:buFontTx/>
              <a:buChar char="-"/>
            </a:pPr>
            <a:r>
              <a:rPr lang="ru-RU" sz="2200" dirty="0">
                <a:latin typeface="Bookman Old Style" pitchFamily="18" charset="0"/>
              </a:rPr>
              <a:t> «Красная книга «</a:t>
            </a:r>
            <a:r>
              <a:rPr lang="ru-RU" sz="2200" dirty="0" err="1">
                <a:latin typeface="Bookman Old Style" pitchFamily="18" charset="0"/>
              </a:rPr>
              <a:t>Мурзилки</a:t>
            </a:r>
            <a:r>
              <a:rPr lang="ru-RU" sz="2200" dirty="0">
                <a:latin typeface="Bookman Old Style" pitchFamily="18" charset="0"/>
              </a:rPr>
              <a:t>»», «Путешествие в мир природы»;</a:t>
            </a:r>
          </a:p>
          <a:p>
            <a:pPr algn="just">
              <a:lnSpc>
                <a:spcPct val="130000"/>
              </a:lnSpc>
              <a:buFontTx/>
              <a:buChar char="-"/>
            </a:pPr>
            <a:r>
              <a:rPr lang="ru-RU" sz="2200" dirty="0">
                <a:latin typeface="Bookman Old Style" pitchFamily="18" charset="0"/>
              </a:rPr>
              <a:t> «Поговорим по душам»;</a:t>
            </a:r>
          </a:p>
          <a:p>
            <a:pPr algn="just">
              <a:lnSpc>
                <a:spcPct val="130000"/>
              </a:lnSpc>
              <a:buFontTx/>
              <a:buChar char="-"/>
            </a:pPr>
            <a:r>
              <a:rPr lang="ru-RU" sz="2200" dirty="0">
                <a:latin typeface="Bookman Old Style" pitchFamily="18" charset="0"/>
              </a:rPr>
              <a:t> «Путешествия и открытия»;</a:t>
            </a:r>
          </a:p>
          <a:p>
            <a:pPr algn="just">
              <a:lnSpc>
                <a:spcPct val="130000"/>
              </a:lnSpc>
              <a:buFontTx/>
              <a:buChar char="-"/>
            </a:pPr>
            <a:r>
              <a:rPr lang="ru-RU" sz="2200" dirty="0">
                <a:latin typeface="Bookman Old Style" pitchFamily="18" charset="0"/>
              </a:rPr>
              <a:t>  «История Белых Олимпиад»;</a:t>
            </a:r>
          </a:p>
          <a:p>
            <a:pPr algn="just">
              <a:lnSpc>
                <a:spcPct val="130000"/>
              </a:lnSpc>
              <a:buFontTx/>
              <a:buChar char="-"/>
            </a:pPr>
            <a:r>
              <a:rPr lang="ru-RU" sz="2200" dirty="0">
                <a:latin typeface="Bookman Old Style" pitchFamily="18" charset="0"/>
              </a:rPr>
              <a:t> «Самоделка»;</a:t>
            </a:r>
          </a:p>
          <a:p>
            <a:pPr algn="just">
              <a:lnSpc>
                <a:spcPct val="130000"/>
              </a:lnSpc>
              <a:buFontTx/>
              <a:buChar char="-"/>
            </a:pPr>
            <a:r>
              <a:rPr lang="ru-RU" sz="2200" dirty="0">
                <a:latin typeface="Bookman Old Style" pitchFamily="18" charset="0"/>
              </a:rPr>
              <a:t> «Наши любимые писатели»;</a:t>
            </a:r>
          </a:p>
          <a:p>
            <a:pPr algn="just">
              <a:lnSpc>
                <a:spcPct val="130000"/>
              </a:lnSpc>
              <a:buFontTx/>
              <a:buChar char="-"/>
            </a:pPr>
            <a:r>
              <a:rPr lang="ru-RU" sz="2200" dirty="0">
                <a:latin typeface="Bookman Old Style" pitchFamily="18" charset="0"/>
              </a:rPr>
              <a:t> «</a:t>
            </a:r>
            <a:r>
              <a:rPr lang="ru-RU" sz="2200" dirty="0" err="1">
                <a:latin typeface="Bookman Old Style" pitchFamily="18" charset="0"/>
              </a:rPr>
              <a:t>Игродром</a:t>
            </a:r>
            <a:r>
              <a:rPr lang="ru-RU" sz="2200" dirty="0">
                <a:latin typeface="Bookman Old Style" pitchFamily="18" charset="0"/>
              </a:rPr>
              <a:t>»;</a:t>
            </a:r>
          </a:p>
          <a:p>
            <a:pPr algn="just">
              <a:lnSpc>
                <a:spcPct val="130000"/>
              </a:lnSpc>
              <a:buFontTx/>
              <a:buChar char="-"/>
            </a:pPr>
            <a:r>
              <a:rPr lang="ru-RU" sz="2400" dirty="0">
                <a:latin typeface="Bookman Old Style" pitchFamily="18" charset="0"/>
              </a:rPr>
              <a:t> </a:t>
            </a:r>
            <a:r>
              <a:rPr lang="ru-RU" sz="2200" dirty="0">
                <a:latin typeface="Bookman Old Style" pitchFamily="18" charset="0"/>
              </a:rPr>
              <a:t>«Почтовое отделение «</a:t>
            </a:r>
            <a:r>
              <a:rPr lang="ru-RU" sz="2200" dirty="0" err="1">
                <a:latin typeface="Bookman Old Style" pitchFamily="18" charset="0"/>
              </a:rPr>
              <a:t>Мурзилка</a:t>
            </a:r>
            <a:r>
              <a:rPr lang="ru-RU" sz="2200" dirty="0">
                <a:latin typeface="Bookman Old Style" pitchFamily="18" charset="0"/>
              </a:rPr>
              <a:t>».</a:t>
            </a:r>
          </a:p>
          <a:p>
            <a:pPr algn="just">
              <a:lnSpc>
                <a:spcPct val="130000"/>
              </a:lnSpc>
              <a:buFontTx/>
              <a:buChar char="-"/>
            </a:pPr>
            <a:endParaRPr lang="ru-RU" sz="2400" dirty="0">
              <a:latin typeface="Bookman Old Style" pitchFamily="18" charset="0"/>
            </a:endParaRPr>
          </a:p>
        </p:txBody>
      </p:sp>
      <p:pic>
        <p:nvPicPr>
          <p:cNvPr id="7" name="Рисунок 6" descr="http://www.nasha-pressa.de/images/570a56eab7001ab2b5acff48f8340f9f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676400"/>
            <a:ext cx="28956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КОНКУРСЫ И ВИКТОРИНЫ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Веселые конкурсы, предлагаемые журналом, поднимут настроение всем. 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Один из наиболее известных весёлых конкурсов – «Чепуха».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901"/>
            <a:ext cx="1224136" cy="1827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005064"/>
            <a:ext cx="1928854" cy="2583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34216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446</Words>
  <Application>Microsoft Office PowerPoint</Application>
  <PresentationFormat>Экран (4:3)</PresentationFormat>
  <Paragraphs>41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Bookman Old Style</vt:lpstr>
      <vt:lpstr>Calibri</vt:lpstr>
      <vt:lpstr>Times New Roman</vt:lpstr>
      <vt:lpstr>Office Theme</vt:lpstr>
      <vt:lpstr>Детский журнал «Мурзилка» </vt:lpstr>
      <vt:lpstr>Презентация PowerPoint</vt:lpstr>
      <vt:lpstr>История происхождения героя Мурзилки</vt:lpstr>
      <vt:lpstr>История происхождения героя Мурзилки</vt:lpstr>
      <vt:lpstr>Исторический путь журнала «Мурзилка»</vt:lpstr>
      <vt:lpstr>Исторический путь журнала «Мурзилка»</vt:lpstr>
      <vt:lpstr>Исторический путь журнала «Мурзилка»</vt:lpstr>
      <vt:lpstr>Журнал «Мурзилка» и современность </vt:lpstr>
      <vt:lpstr>КОНКУРСЫ И ВИКТОРИНЫ</vt:lpstr>
      <vt:lpstr>Презентация PowerPoint</vt:lpstr>
      <vt:lpstr>Презентация PowerPoint</vt:lpstr>
      <vt:lpstr>Презентация PowerPoint</vt:lpstr>
      <vt:lpstr>Литература: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Детский журнал «Мурзилка»</dc:title>
  <dc:creator>Пользователь</dc:creator>
  <cp:lastModifiedBy>роман орлов</cp:lastModifiedBy>
  <cp:revision>20</cp:revision>
  <cp:lastPrinted>2017-11-26T12:52:57Z</cp:lastPrinted>
  <dcterms:created xsi:type="dcterms:W3CDTF">2014-11-27T07:01:15Z</dcterms:created>
  <dcterms:modified xsi:type="dcterms:W3CDTF">2020-11-23T20:55:13Z</dcterms:modified>
</cp:coreProperties>
</file>