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6" r:id="rId3"/>
    <p:sldId id="259" r:id="rId4"/>
    <p:sldId id="257" r:id="rId5"/>
    <p:sldId id="262" r:id="rId6"/>
    <p:sldId id="266" r:id="rId7"/>
    <p:sldId id="264" r:id="rId8"/>
    <p:sldId id="261" r:id="rId9"/>
    <p:sldId id="269" r:id="rId10"/>
    <p:sldId id="260" r:id="rId11"/>
    <p:sldId id="267" r:id="rId12"/>
    <p:sldId id="270" r:id="rId13"/>
    <p:sldId id="265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teshka.ru/wp-content/uploads/2015/03/zimnie_vidy_sporta_kartinki_dlya_detey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85724"/>
            <a:ext cx="5715000" cy="67722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28215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Arial Rounded MT Bold" pitchFamily="34" charset="0"/>
              </a:rPr>
              <a:t/>
            </a:r>
            <a:br>
              <a:rPr lang="en-US" dirty="0" smtClean="0">
                <a:solidFill>
                  <a:schemeClr val="tx1"/>
                </a:solidFill>
                <a:latin typeface="Arial Rounded MT Bold" pitchFamily="34" charset="0"/>
              </a:rPr>
            </a:br>
            <a:r>
              <a:rPr lang="en-US" dirty="0" smtClean="0">
                <a:solidFill>
                  <a:schemeClr val="tx1"/>
                </a:solidFill>
                <a:latin typeface="Arial Rounded MT Bold" pitchFamily="34" charset="0"/>
              </a:rPr>
              <a:t/>
            </a:r>
            <a:br>
              <a:rPr lang="en-US" dirty="0" smtClean="0">
                <a:solidFill>
                  <a:schemeClr val="tx1"/>
                </a:solidFill>
                <a:latin typeface="Arial Rounded MT Bold" pitchFamily="34" charset="0"/>
              </a:rPr>
            </a:br>
            <a:r>
              <a:rPr lang="en-US" b="1" dirty="0" smtClean="0">
                <a:solidFill>
                  <a:schemeClr val="tx1"/>
                </a:solidFill>
                <a:latin typeface="Calibri Light" pitchFamily="34" charset="0"/>
              </a:rPr>
              <a:t>archery</a:t>
            </a:r>
            <a:r>
              <a:rPr lang="ru-RU" b="1" dirty="0" smtClean="0">
                <a:solidFill>
                  <a:schemeClr val="tx1"/>
                </a:solidFill>
                <a:latin typeface="Calibri Light" pitchFamily="34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Calibri Light" pitchFamily="34" charset="0"/>
              </a:rPr>
              <a:t>[ ˈ</a:t>
            </a:r>
            <a:r>
              <a:rPr lang="en-US" b="1" dirty="0">
                <a:solidFill>
                  <a:schemeClr val="tx1"/>
                </a:solidFill>
                <a:latin typeface="Calibri Light" pitchFamily="34" charset="0"/>
              </a:rPr>
              <a:t>ɑː.</a:t>
            </a:r>
            <a:r>
              <a:rPr lang="en-US" b="1" dirty="0" err="1">
                <a:solidFill>
                  <a:schemeClr val="tx1"/>
                </a:solidFill>
                <a:latin typeface="Calibri Light" pitchFamily="34" charset="0"/>
              </a:rPr>
              <a:t>tʃə.ri</a:t>
            </a:r>
            <a:r>
              <a:rPr lang="en-US" b="1" dirty="0">
                <a:solidFill>
                  <a:schemeClr val="tx1"/>
                </a:solidFill>
                <a:latin typeface="Calibri Light" pitchFamily="34" charset="0"/>
              </a:rPr>
              <a:t> </a:t>
            </a:r>
            <a:r>
              <a:rPr lang="en-US" b="1" dirty="0" smtClean="0">
                <a:solidFill>
                  <a:schemeClr val="tx1"/>
                </a:solidFill>
                <a:latin typeface="Calibri Light" pitchFamily="34" charset="0"/>
              </a:rPr>
              <a:t>] </a:t>
            </a:r>
            <a:r>
              <a:rPr lang="ru-RU" b="1" dirty="0" smtClean="0">
                <a:solidFill>
                  <a:schemeClr val="tx1"/>
                </a:solidFill>
                <a:latin typeface="Calibri Light" pitchFamily="34" charset="0"/>
              </a:rPr>
              <a:t>стрельба </a:t>
            </a:r>
            <a:r>
              <a:rPr lang="ru-RU" b="1" dirty="0">
                <a:solidFill>
                  <a:schemeClr val="tx1"/>
                </a:solidFill>
                <a:latin typeface="Calibri Light" pitchFamily="34" charset="0"/>
              </a:rPr>
              <a:t>из </a:t>
            </a:r>
            <a:r>
              <a:rPr lang="ru-RU" b="1" dirty="0" smtClean="0">
                <a:solidFill>
                  <a:schemeClr val="tx1"/>
                </a:solidFill>
                <a:latin typeface="Calibri Light" pitchFamily="34" charset="0"/>
              </a:rPr>
              <a:t>лука</a:t>
            </a:r>
            <a:r>
              <a:rPr lang="en-US" b="1" dirty="0" smtClean="0">
                <a:solidFill>
                  <a:schemeClr val="tx1"/>
                </a:solidFill>
              </a:rPr>
              <a:t/>
            </a:r>
            <a:br>
              <a:rPr lang="en-US" b="1" dirty="0" smtClean="0">
                <a:solidFill>
                  <a:schemeClr val="tx1"/>
                </a:solidFill>
              </a:rPr>
            </a:b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29698" name="Picture 2" descr="C:\Users\Лаврова Н.Т\Desktop\4929302647_b909aafa8f_b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4480" y="1686041"/>
            <a:ext cx="6215106" cy="49708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tx1"/>
                </a:solidFill>
                <a:latin typeface="Calibri Light" pitchFamily="34" charset="0"/>
              </a:rPr>
              <a:t>baseball [ ˈ</a:t>
            </a:r>
            <a:r>
              <a:rPr lang="en-US" b="1" dirty="0" err="1">
                <a:solidFill>
                  <a:schemeClr val="tx1"/>
                </a:solidFill>
                <a:latin typeface="Calibri Light" pitchFamily="34" charset="0"/>
              </a:rPr>
              <a:t>beɪs.bɔːl</a:t>
            </a:r>
            <a:r>
              <a:rPr lang="en-US" b="1" dirty="0">
                <a:solidFill>
                  <a:schemeClr val="tx1"/>
                </a:solidFill>
                <a:latin typeface="Calibri Light" pitchFamily="34" charset="0"/>
              </a:rPr>
              <a:t> </a:t>
            </a:r>
            <a:r>
              <a:rPr lang="en-US" b="1" dirty="0" smtClean="0">
                <a:solidFill>
                  <a:schemeClr val="tx1"/>
                </a:solidFill>
                <a:latin typeface="Calibri Light" pitchFamily="34" charset="0"/>
              </a:rPr>
              <a:t>]</a:t>
            </a:r>
            <a:r>
              <a:rPr lang="en-US" b="1" dirty="0">
                <a:solidFill>
                  <a:schemeClr val="tx1"/>
                </a:solidFill>
                <a:latin typeface="Calibri Light" pitchFamily="34" charset="0"/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Calibri Light" pitchFamily="34" charset="0"/>
              </a:rPr>
              <a:t>бейсбол</a:t>
            </a:r>
            <a:endParaRPr lang="ru-RU" b="1" dirty="0">
              <a:solidFill>
                <a:schemeClr val="tx1"/>
              </a:solidFill>
              <a:latin typeface="Calibri Light" pitchFamily="34" charset="0"/>
            </a:endParaRPr>
          </a:p>
        </p:txBody>
      </p:sp>
      <p:pic>
        <p:nvPicPr>
          <p:cNvPr id="7170" name="Picture 2" descr="C:\Users\Лаврова Н.Т\Desktop\orig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2600" y="1447800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Calibri Light" pitchFamily="34" charset="0"/>
              </a:rPr>
              <a:t>gymnastics </a:t>
            </a:r>
            <a:r>
              <a:rPr lang="ru-RU" b="1" dirty="0" smtClean="0">
                <a:solidFill>
                  <a:schemeClr val="tx1"/>
                </a:solidFill>
                <a:latin typeface="Calibri Light" pitchFamily="34" charset="0"/>
              </a:rPr>
              <a:t>[ </a:t>
            </a:r>
            <a:r>
              <a:rPr lang="en-US" b="1" dirty="0" err="1">
                <a:solidFill>
                  <a:schemeClr val="tx1"/>
                </a:solidFill>
                <a:latin typeface="Calibri Light" pitchFamily="34" charset="0"/>
              </a:rPr>
              <a:t>dʒɪmˈnæs.tɪks</a:t>
            </a:r>
            <a:r>
              <a:rPr lang="en-US" b="1" dirty="0">
                <a:solidFill>
                  <a:schemeClr val="tx1"/>
                </a:solidFill>
                <a:latin typeface="Calibri Light" pitchFamily="34" charset="0"/>
              </a:rPr>
              <a:t> </a:t>
            </a:r>
            <a:r>
              <a:rPr lang="en-US" b="1" dirty="0" smtClean="0">
                <a:solidFill>
                  <a:schemeClr val="tx1"/>
                </a:solidFill>
                <a:latin typeface="Calibri Light" pitchFamily="34" charset="0"/>
              </a:rPr>
              <a:t>]</a:t>
            </a:r>
            <a:r>
              <a:rPr lang="ru-RU" b="1" dirty="0">
                <a:solidFill>
                  <a:schemeClr val="tx1"/>
                </a:solidFill>
                <a:latin typeface="Calibri Light" pitchFamily="34" charset="0"/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Calibri Light" pitchFamily="34" charset="0"/>
              </a:rPr>
              <a:t>гимнастика</a:t>
            </a:r>
            <a:endParaRPr lang="ru-RU" b="1" dirty="0">
              <a:solidFill>
                <a:schemeClr val="tx1"/>
              </a:solidFill>
              <a:latin typeface="Calibri Light" pitchFamily="34" charset="0"/>
            </a:endParaRPr>
          </a:p>
        </p:txBody>
      </p:sp>
      <p:pic>
        <p:nvPicPr>
          <p:cNvPr id="11266" name="Picture 2" descr="C:\Users\Лаврова Н.Т\Desktop\419296-Kycb_2048x115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9448" y="1978152"/>
            <a:ext cx="6242304" cy="3511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tx1"/>
                </a:solidFill>
                <a:latin typeface="Calibri Light" pitchFamily="34" charset="0"/>
              </a:rPr>
              <a:t>cycling </a:t>
            </a:r>
            <a:r>
              <a:rPr lang="ru-RU" b="1" dirty="0" smtClean="0">
                <a:solidFill>
                  <a:schemeClr val="tx1"/>
                </a:solidFill>
                <a:latin typeface="Calibri Light" pitchFamily="34" charset="0"/>
              </a:rPr>
              <a:t>[ </a:t>
            </a:r>
            <a:r>
              <a:rPr lang="ru-RU" b="1" dirty="0">
                <a:solidFill>
                  <a:schemeClr val="tx1"/>
                </a:solidFill>
                <a:latin typeface="Calibri Light" pitchFamily="34" charset="0"/>
              </a:rPr>
              <a:t>ˈ</a:t>
            </a:r>
            <a:r>
              <a:rPr lang="en-US" b="1" dirty="0" err="1">
                <a:solidFill>
                  <a:schemeClr val="tx1"/>
                </a:solidFill>
                <a:latin typeface="Calibri Light" pitchFamily="34" charset="0"/>
              </a:rPr>
              <a:t>saɪklɪŋ</a:t>
            </a:r>
            <a:r>
              <a:rPr lang="en-US" b="1" dirty="0">
                <a:solidFill>
                  <a:schemeClr val="tx1"/>
                </a:solidFill>
                <a:latin typeface="Calibri Light" pitchFamily="34" charset="0"/>
              </a:rPr>
              <a:t> ] </a:t>
            </a:r>
            <a:r>
              <a:rPr lang="ru-RU" b="1" dirty="0" smtClean="0">
                <a:solidFill>
                  <a:schemeClr val="tx1"/>
                </a:solidFill>
                <a:latin typeface="Calibri Light" pitchFamily="34" charset="0"/>
              </a:rPr>
              <a:t>велоспорт</a:t>
            </a:r>
            <a:endParaRPr lang="ru-RU" b="1" dirty="0">
              <a:solidFill>
                <a:schemeClr val="tx1"/>
              </a:solidFill>
              <a:latin typeface="Calibri Light" pitchFamily="34" charset="0"/>
            </a:endParaRPr>
          </a:p>
        </p:txBody>
      </p:sp>
      <p:pic>
        <p:nvPicPr>
          <p:cNvPr id="5122" name="Picture 2" descr="C:\Users\Лаврова Н.Т\Desktop\велики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6986" y="1447800"/>
            <a:ext cx="6307228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Правило употребления глаголов </a:t>
            </a:r>
            <a:r>
              <a:rPr lang="en-US" b="1" dirty="0" smtClean="0">
                <a:solidFill>
                  <a:srgbClr val="7030A0"/>
                </a:solidFill>
              </a:rPr>
              <a:t/>
            </a:r>
            <a:br>
              <a:rPr lang="en-US" b="1" dirty="0" smtClean="0">
                <a:solidFill>
                  <a:srgbClr val="7030A0"/>
                </a:solidFill>
              </a:rPr>
            </a:br>
            <a:r>
              <a:rPr lang="en-US" b="1" dirty="0" smtClean="0">
                <a:solidFill>
                  <a:srgbClr val="7030A0"/>
                </a:solidFill>
              </a:rPr>
              <a:t>play, do, go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5410200"/>
          </a:xfrm>
        </p:spPr>
        <p:txBody>
          <a:bodyPr>
            <a:normAutofit/>
          </a:bodyPr>
          <a:lstStyle/>
          <a:p>
            <a:r>
              <a:rPr lang="ru-RU" dirty="0"/>
              <a:t>Г</a:t>
            </a:r>
            <a:r>
              <a:rPr lang="ru-RU" dirty="0" smtClean="0"/>
              <a:t>лагол </a:t>
            </a:r>
            <a:r>
              <a:rPr lang="ru-RU" b="1" dirty="0"/>
              <a:t>«</a:t>
            </a:r>
            <a:r>
              <a:rPr lang="ru-RU" b="1" dirty="0" err="1"/>
              <a:t>go</a:t>
            </a:r>
            <a:r>
              <a:rPr lang="ru-RU" b="1" dirty="0"/>
              <a:t>» </a:t>
            </a:r>
            <a:r>
              <a:rPr lang="ru-RU" dirty="0"/>
              <a:t>используется с теми занятиями и видами спорта, которые заканчиваются на -</a:t>
            </a:r>
            <a:r>
              <a:rPr lang="ru-RU" dirty="0" err="1"/>
              <a:t>ing</a:t>
            </a:r>
            <a:r>
              <a:rPr lang="ru-RU" dirty="0"/>
              <a:t> (</a:t>
            </a:r>
            <a:r>
              <a:rPr lang="ru-RU" dirty="0" err="1"/>
              <a:t>swimming</a:t>
            </a:r>
            <a:r>
              <a:rPr lang="ru-RU" dirty="0"/>
              <a:t>, </a:t>
            </a:r>
            <a:r>
              <a:rPr lang="ru-RU" dirty="0" err="1"/>
              <a:t>running</a:t>
            </a:r>
            <a:r>
              <a:rPr lang="ru-RU" dirty="0"/>
              <a:t>, </a:t>
            </a:r>
            <a:r>
              <a:rPr lang="ru-RU" dirty="0" err="1" smtClean="0"/>
              <a:t>cycling</a:t>
            </a:r>
            <a:r>
              <a:rPr lang="ru-RU" dirty="0" smtClean="0"/>
              <a:t>)</a:t>
            </a:r>
          </a:p>
          <a:p>
            <a:r>
              <a:rPr lang="ru-RU" dirty="0"/>
              <a:t>Глагол </a:t>
            </a:r>
            <a:r>
              <a:rPr lang="ru-RU" b="1" dirty="0"/>
              <a:t>«</a:t>
            </a:r>
            <a:r>
              <a:rPr lang="ru-RU" b="1" dirty="0" err="1"/>
              <a:t>play</a:t>
            </a:r>
            <a:r>
              <a:rPr lang="ru-RU" b="1" dirty="0"/>
              <a:t>» </a:t>
            </a:r>
            <a:r>
              <a:rPr lang="ru-RU" dirty="0"/>
              <a:t>мы используем с командными/парными видами спорта, с видами спорта, в которых используется </a:t>
            </a:r>
            <a:r>
              <a:rPr lang="ru-RU" dirty="0" smtClean="0"/>
              <a:t>мяч, шайба, </a:t>
            </a:r>
            <a:r>
              <a:rPr lang="ru-RU" dirty="0"/>
              <a:t>волан  </a:t>
            </a:r>
            <a:r>
              <a:rPr lang="ru-RU" dirty="0" smtClean="0"/>
              <a:t>и </a:t>
            </a:r>
            <a:r>
              <a:rPr lang="ru-RU" dirty="0"/>
              <a:t>т.д</a:t>
            </a:r>
            <a:r>
              <a:rPr lang="ru-RU" dirty="0" smtClean="0"/>
              <a:t>. </a:t>
            </a:r>
            <a:r>
              <a:rPr lang="en-US" dirty="0" smtClean="0"/>
              <a:t>(</a:t>
            </a:r>
            <a:r>
              <a:rPr lang="en-US" dirty="0" smtClean="0">
                <a:latin typeface="Calibri Light" pitchFamily="34" charset="0"/>
              </a:rPr>
              <a:t>football,</a:t>
            </a:r>
            <a:r>
              <a:rPr lang="ru-RU" dirty="0" smtClean="0">
                <a:latin typeface="Calibri Light" pitchFamily="34" charset="0"/>
              </a:rPr>
              <a:t> </a:t>
            </a:r>
            <a:r>
              <a:rPr lang="en-US" dirty="0" smtClean="0">
                <a:latin typeface="Calibri Light" pitchFamily="34" charset="0"/>
              </a:rPr>
              <a:t>tennis)</a:t>
            </a:r>
          </a:p>
          <a:p>
            <a:r>
              <a:rPr lang="ru-RU" dirty="0"/>
              <a:t>Глагол </a:t>
            </a:r>
            <a:r>
              <a:rPr lang="ru-RU" sz="2800" b="1" dirty="0"/>
              <a:t>«</a:t>
            </a:r>
            <a:r>
              <a:rPr lang="en-US" sz="2800" b="1" dirty="0"/>
              <a:t>do» </a:t>
            </a:r>
            <a:r>
              <a:rPr lang="ru-RU" dirty="0"/>
              <a:t>употребляется с названиями боевых искусств </a:t>
            </a:r>
            <a:r>
              <a:rPr lang="ru-RU" sz="3200" dirty="0"/>
              <a:t>(</a:t>
            </a:r>
            <a:r>
              <a:rPr lang="en-US" sz="3200" dirty="0"/>
              <a:t>judo, </a:t>
            </a:r>
            <a:r>
              <a:rPr lang="en-US" sz="3200" dirty="0" smtClean="0"/>
              <a:t>karate</a:t>
            </a:r>
            <a:r>
              <a:rPr lang="en-US" dirty="0" smtClean="0"/>
              <a:t>), </a:t>
            </a:r>
            <a:r>
              <a:rPr lang="ru-RU" dirty="0"/>
              <a:t>а также индивидуальными дисциплинами, когда речь не идет о соревновании (</a:t>
            </a:r>
            <a:r>
              <a:rPr lang="en-US" dirty="0">
                <a:latin typeface="Calibri Light" pitchFamily="34" charset="0"/>
              </a:rPr>
              <a:t>do gymnastics, do </a:t>
            </a:r>
            <a:r>
              <a:rPr lang="en-US" dirty="0" smtClean="0">
                <a:latin typeface="Calibri Light" pitchFamily="34" charset="0"/>
              </a:rPr>
              <a:t>athletic).</a:t>
            </a:r>
            <a:endParaRPr lang="en-US" dirty="0">
              <a:latin typeface="Calibri Light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59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4905391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4942" y="1000108"/>
            <a:ext cx="3929058" cy="2857520"/>
          </a:xfrm>
        </p:spPr>
        <p:txBody>
          <a:bodyPr>
            <a:normAutofit/>
          </a:bodyPr>
          <a:lstStyle/>
          <a:p>
            <a:pPr algn="ctr"/>
            <a:r>
              <a:rPr sz="6000" b="1" smtClean="0">
                <a:solidFill>
                  <a:srgbClr val="002060"/>
                </a:solidFill>
              </a:rPr>
              <a:t>Olympic sports</a:t>
            </a:r>
            <a:endParaRPr lang="ru-RU" sz="6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0"/>
            <a:ext cx="25039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?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Which sport do you like</a:t>
            </a:r>
            <a:r>
              <a:rPr lang="ru-RU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?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 I like…..</a:t>
            </a:r>
          </a:p>
          <a:p>
            <a:r>
              <a:rPr lang="en-US" sz="4000" dirty="0" smtClean="0"/>
              <a:t>                                       Football</a:t>
            </a:r>
          </a:p>
          <a:p>
            <a:r>
              <a:rPr lang="en-US" sz="4000" dirty="0" smtClean="0"/>
              <a:t>                                        tennis</a:t>
            </a:r>
          </a:p>
          <a:p>
            <a:r>
              <a:rPr lang="en-US" sz="4000" dirty="0" smtClean="0"/>
              <a:t>                                        basketball</a:t>
            </a:r>
          </a:p>
          <a:p>
            <a:r>
              <a:rPr lang="en-US" sz="4000" dirty="0" smtClean="0"/>
              <a:t>                                        running</a:t>
            </a:r>
          </a:p>
          <a:p>
            <a:r>
              <a:rPr lang="en-US" sz="4000" dirty="0" smtClean="0"/>
              <a:t>                                        rugby</a:t>
            </a:r>
          </a:p>
          <a:p>
            <a:r>
              <a:rPr lang="en-US" sz="4000" dirty="0" smtClean="0"/>
              <a:t>                                        cricket</a:t>
            </a:r>
          </a:p>
          <a:p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64219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 Rounded MT Bold" pitchFamily="34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Arial Rounded MT Bold" pitchFamily="34" charset="0"/>
              </a:rPr>
            </a:br>
            <a:r>
              <a:rPr lang="en-US" b="1" dirty="0" smtClean="0">
                <a:solidFill>
                  <a:schemeClr val="tx1"/>
                </a:solidFill>
                <a:latin typeface="Calibri Light" pitchFamily="34" charset="0"/>
              </a:rPr>
              <a:t>badminton [ ˈ</a:t>
            </a:r>
            <a:r>
              <a:rPr lang="en-US" b="1" dirty="0" err="1" smtClean="0">
                <a:solidFill>
                  <a:schemeClr val="tx1"/>
                </a:solidFill>
                <a:latin typeface="Calibri Light" pitchFamily="34" charset="0"/>
              </a:rPr>
              <a:t>bæd.mɪn.tən</a:t>
            </a:r>
            <a:r>
              <a:rPr lang="en-US" b="1" dirty="0" smtClean="0">
                <a:solidFill>
                  <a:schemeClr val="tx1"/>
                </a:solidFill>
                <a:latin typeface="Calibri Light" pitchFamily="34" charset="0"/>
              </a:rPr>
              <a:t> ] </a:t>
            </a:r>
            <a:r>
              <a:rPr lang="ru-RU" b="1" dirty="0" smtClean="0">
                <a:solidFill>
                  <a:schemeClr val="tx1"/>
                </a:solidFill>
                <a:latin typeface="Calibri Light" pitchFamily="34" charset="0"/>
              </a:rPr>
              <a:t>бадминтон</a:t>
            </a:r>
            <a:r>
              <a:rPr lang="en-US" b="1" dirty="0" smtClean="0">
                <a:solidFill>
                  <a:schemeClr val="tx1"/>
                </a:solidFill>
                <a:latin typeface="Calibri Light" pitchFamily="34" charset="0"/>
              </a:rPr>
              <a:t/>
            </a:r>
            <a:br>
              <a:rPr lang="en-US" b="1" dirty="0" smtClean="0">
                <a:solidFill>
                  <a:schemeClr val="tx1"/>
                </a:solidFill>
                <a:latin typeface="Calibri Light" pitchFamily="34" charset="0"/>
              </a:rPr>
            </a:br>
            <a:endParaRPr lang="ru-RU" b="1" dirty="0">
              <a:solidFill>
                <a:schemeClr val="tx1"/>
              </a:solidFill>
              <a:latin typeface="Calibri Light" pitchFamily="34" charset="0"/>
            </a:endParaRPr>
          </a:p>
        </p:txBody>
      </p:sp>
      <p:pic>
        <p:nvPicPr>
          <p:cNvPr id="10242" name="Picture 2" descr="C:\Users\Лаврова Н.Т\Desktop\a2b3c6c284ae660fe38eb345370ded5f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0040" y="1447800"/>
            <a:ext cx="6861119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-142900"/>
            <a:ext cx="7772400" cy="15605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>
                <a:solidFill>
                  <a:schemeClr val="tx1"/>
                </a:solidFill>
                <a:latin typeface="Calibri Light" pitchFamily="34" charset="0"/>
              </a:rPr>
              <a:t>canoeing </a:t>
            </a:r>
            <a:r>
              <a:rPr lang="ru-RU" b="1" dirty="0" smtClean="0">
                <a:solidFill>
                  <a:schemeClr val="tx1"/>
                </a:solidFill>
                <a:latin typeface="Calibri Light" pitchFamily="34" charset="0"/>
              </a:rPr>
              <a:t>[ </a:t>
            </a:r>
            <a:r>
              <a:rPr lang="en-US" b="1" dirty="0" err="1" smtClean="0">
                <a:solidFill>
                  <a:schemeClr val="tx1"/>
                </a:solidFill>
                <a:latin typeface="Calibri Light" pitchFamily="34" charset="0"/>
              </a:rPr>
              <a:t>kəˈnu</a:t>
            </a:r>
            <a:r>
              <a:rPr lang="en-US" b="1" dirty="0" smtClean="0">
                <a:solidFill>
                  <a:schemeClr val="tx1"/>
                </a:solidFill>
                <a:latin typeface="Calibri Light" pitchFamily="34" charset="0"/>
              </a:rPr>
              <a:t>ː </a:t>
            </a:r>
            <a:r>
              <a:rPr lang="en-US" b="1" dirty="0" err="1" smtClean="0">
                <a:solidFill>
                  <a:schemeClr val="tx1"/>
                </a:solidFill>
                <a:latin typeface="Calibri Light" pitchFamily="34" charset="0"/>
              </a:rPr>
              <a:t>iŋ</a:t>
            </a:r>
            <a:r>
              <a:rPr lang="en-US" b="1" dirty="0" smtClean="0">
                <a:solidFill>
                  <a:schemeClr val="tx1"/>
                </a:solidFill>
                <a:latin typeface="Calibri Light" pitchFamily="34" charset="0"/>
              </a:rPr>
              <a:t>]  </a:t>
            </a:r>
            <a:r>
              <a:rPr lang="ru-RU" b="1" dirty="0" smtClean="0">
                <a:solidFill>
                  <a:schemeClr val="tx1"/>
                </a:solidFill>
                <a:latin typeface="Calibri Light" pitchFamily="34" charset="0"/>
              </a:rPr>
              <a:t>гребля </a:t>
            </a:r>
            <a:r>
              <a:rPr lang="en-US" dirty="0" smtClean="0">
                <a:latin typeface="Calibri Light" pitchFamily="34" charset="0"/>
              </a:rPr>
              <a:t/>
            </a:r>
            <a:br>
              <a:rPr lang="en-US" dirty="0" smtClean="0">
                <a:latin typeface="Calibri Light" pitchFamily="34" charset="0"/>
              </a:rPr>
            </a:br>
            <a:endParaRPr lang="ru-RU" dirty="0">
              <a:latin typeface="Calibri Light" pitchFamily="34" charset="0"/>
            </a:endParaRPr>
          </a:p>
        </p:txBody>
      </p:sp>
      <p:pic>
        <p:nvPicPr>
          <p:cNvPr id="2050" name="Picture 2" descr="C:\Users\Лаврова Н.Т\Desktop\canoe-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1600" y="1447800"/>
            <a:ext cx="6858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Calibri Light" pitchFamily="34" charset="0"/>
              </a:rPr>
              <a:t>athletics </a:t>
            </a:r>
            <a:r>
              <a:rPr lang="ru-RU" b="1" dirty="0" smtClean="0">
                <a:solidFill>
                  <a:schemeClr val="tx1"/>
                </a:solidFill>
                <a:latin typeface="Calibri Light" pitchFamily="34" charset="0"/>
              </a:rPr>
              <a:t>[ </a:t>
            </a:r>
            <a:r>
              <a:rPr lang="en-US" b="1" dirty="0" smtClean="0">
                <a:solidFill>
                  <a:schemeClr val="tx1"/>
                </a:solidFill>
                <a:latin typeface="Calibri Light" pitchFamily="34" charset="0"/>
              </a:rPr>
              <a:t>æ</a:t>
            </a:r>
            <a:r>
              <a:rPr lang="el-GR" b="1" dirty="0" smtClean="0">
                <a:solidFill>
                  <a:schemeClr val="tx1"/>
                </a:solidFill>
                <a:latin typeface="Calibri Light" pitchFamily="34" charset="0"/>
              </a:rPr>
              <a:t>θˈ</a:t>
            </a:r>
            <a:r>
              <a:rPr lang="en-US" b="1" dirty="0" err="1" smtClean="0">
                <a:solidFill>
                  <a:schemeClr val="tx1"/>
                </a:solidFill>
                <a:latin typeface="Calibri Light" pitchFamily="34" charset="0"/>
              </a:rPr>
              <a:t>let.ɪks</a:t>
            </a:r>
            <a:r>
              <a:rPr lang="en-US" b="1" dirty="0" smtClean="0">
                <a:solidFill>
                  <a:schemeClr val="tx1"/>
                </a:solidFill>
                <a:latin typeface="Calibri Light" pitchFamily="34" charset="0"/>
              </a:rPr>
              <a:t> ]</a:t>
            </a:r>
            <a:r>
              <a:rPr lang="ru-RU" b="1" dirty="0" smtClean="0">
                <a:solidFill>
                  <a:schemeClr val="tx1"/>
                </a:solidFill>
                <a:latin typeface="Calibri Light" pitchFamily="34" charset="0"/>
              </a:rPr>
              <a:t> атлетика </a:t>
            </a:r>
            <a:r>
              <a:rPr lang="en-US" dirty="0" smtClean="0">
                <a:solidFill>
                  <a:schemeClr val="tx1"/>
                </a:solidFill>
                <a:latin typeface="Calibri Light" pitchFamily="34" charset="0"/>
              </a:rPr>
              <a:t/>
            </a:r>
            <a:br>
              <a:rPr lang="en-US" dirty="0" smtClean="0">
                <a:solidFill>
                  <a:schemeClr val="tx1"/>
                </a:solidFill>
                <a:latin typeface="Calibri Light" pitchFamily="34" charset="0"/>
              </a:rPr>
            </a:br>
            <a:endParaRPr lang="ru-RU" dirty="0">
              <a:solidFill>
                <a:schemeClr val="tx1"/>
              </a:solidFill>
              <a:latin typeface="Calibri Light" pitchFamily="34" charset="0"/>
            </a:endParaRPr>
          </a:p>
        </p:txBody>
      </p:sp>
      <p:pic>
        <p:nvPicPr>
          <p:cNvPr id="6146" name="Picture 2" descr="C:\Users\Лаврова Н.Т\Desktop\s120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7222" y="1447800"/>
            <a:ext cx="7266755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Calibri Light" pitchFamily="34" charset="0"/>
              </a:rPr>
              <a:t>judo </a:t>
            </a:r>
            <a:r>
              <a:rPr lang="ru-RU" b="1" dirty="0" smtClean="0">
                <a:solidFill>
                  <a:schemeClr val="tx1"/>
                </a:solidFill>
                <a:latin typeface="Calibri Light" pitchFamily="34" charset="0"/>
              </a:rPr>
              <a:t>[ ˈ</a:t>
            </a:r>
            <a:r>
              <a:rPr lang="en-US" b="1" dirty="0" err="1" smtClean="0">
                <a:solidFill>
                  <a:schemeClr val="tx1"/>
                </a:solidFill>
                <a:latin typeface="Calibri Light" pitchFamily="34" charset="0"/>
              </a:rPr>
              <a:t>dʒuː.dəʊ</a:t>
            </a:r>
            <a:r>
              <a:rPr lang="en-US" b="1" dirty="0" smtClean="0">
                <a:solidFill>
                  <a:schemeClr val="tx1"/>
                </a:solidFill>
                <a:latin typeface="Calibri Light" pitchFamily="34" charset="0"/>
              </a:rPr>
              <a:t> ]  </a:t>
            </a:r>
            <a:r>
              <a:rPr lang="ru-RU" b="1" dirty="0" smtClean="0">
                <a:solidFill>
                  <a:schemeClr val="tx1"/>
                </a:solidFill>
                <a:latin typeface="Calibri Light" pitchFamily="34" charset="0"/>
              </a:rPr>
              <a:t>дзюдо 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099" name="Picture 3" descr="C:\Users\Лаврова Н.Т\Desktop\s120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0040" y="1447800"/>
            <a:ext cx="6861119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err="1" smtClean="0">
                <a:solidFill>
                  <a:schemeClr val="tx1"/>
                </a:solidFill>
                <a:latin typeface="Calibri Light" pitchFamily="34" charset="0"/>
              </a:rPr>
              <a:t>skiing</a:t>
            </a:r>
            <a:r>
              <a:rPr lang="ru-RU" b="1" dirty="0" smtClean="0">
                <a:solidFill>
                  <a:schemeClr val="tx1"/>
                </a:solidFill>
                <a:latin typeface="Calibri Light" pitchFamily="34" charset="0"/>
              </a:rPr>
              <a:t> [ </a:t>
            </a:r>
            <a:r>
              <a:rPr lang="ru-RU" b="1" dirty="0" err="1" smtClean="0">
                <a:solidFill>
                  <a:schemeClr val="tx1"/>
                </a:solidFill>
                <a:latin typeface="Calibri Light" pitchFamily="34" charset="0"/>
              </a:rPr>
              <a:t>ˈskiː.ɪŋ</a:t>
            </a:r>
            <a:r>
              <a:rPr lang="ru-RU" b="1" dirty="0" smtClean="0">
                <a:solidFill>
                  <a:schemeClr val="tx1"/>
                </a:solidFill>
                <a:latin typeface="Calibri Light" pitchFamily="34" charset="0"/>
              </a:rPr>
              <a:t> </a:t>
            </a:r>
            <a:r>
              <a:rPr lang="en-US" b="1" dirty="0" smtClean="0">
                <a:solidFill>
                  <a:schemeClr val="tx1"/>
                </a:solidFill>
                <a:latin typeface="Calibri Light" pitchFamily="34" charset="0"/>
              </a:rPr>
              <a:t>]</a:t>
            </a:r>
            <a:r>
              <a:rPr lang="ru-RU" b="1" dirty="0" smtClean="0">
                <a:solidFill>
                  <a:schemeClr val="tx1"/>
                </a:solidFill>
                <a:latin typeface="Calibri Light" pitchFamily="34" charset="0"/>
              </a:rPr>
              <a:t> катание на лыжах </a:t>
            </a:r>
            <a:endParaRPr lang="ru-RU" b="1" dirty="0">
              <a:solidFill>
                <a:schemeClr val="tx1"/>
              </a:solidFill>
              <a:latin typeface="Calibri Light" pitchFamily="34" charset="0"/>
            </a:endParaRPr>
          </a:p>
        </p:txBody>
      </p:sp>
      <p:pic>
        <p:nvPicPr>
          <p:cNvPr id="1026" name="Picture 2" descr="C:\Users\Лаврова Н.Т\Desktop\untitled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0742" y="1447800"/>
            <a:ext cx="6859715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Calibri Light" pitchFamily="34" charset="0"/>
              </a:rPr>
              <a:t>Table tennis[ˈ</a:t>
            </a:r>
            <a:r>
              <a:rPr lang="en-US" b="1" dirty="0" err="1" smtClean="0">
                <a:solidFill>
                  <a:schemeClr val="tx1"/>
                </a:solidFill>
                <a:latin typeface="Calibri Light" pitchFamily="34" charset="0"/>
              </a:rPr>
              <a:t>teɪbl</a:t>
            </a:r>
            <a:r>
              <a:rPr lang="en-US" b="1" dirty="0" smtClean="0">
                <a:solidFill>
                  <a:schemeClr val="tx1"/>
                </a:solidFill>
                <a:latin typeface="Calibri Light" pitchFamily="34" charset="0"/>
              </a:rPr>
              <a:t>  ˈ</a:t>
            </a:r>
            <a:r>
              <a:rPr lang="en-US" b="1" dirty="0" err="1" smtClean="0">
                <a:solidFill>
                  <a:schemeClr val="tx1"/>
                </a:solidFill>
                <a:latin typeface="Calibri Light" pitchFamily="34" charset="0"/>
              </a:rPr>
              <a:t>ten.ɪs</a:t>
            </a:r>
            <a:r>
              <a:rPr lang="en-US" b="1" dirty="0" smtClean="0">
                <a:solidFill>
                  <a:schemeClr val="tx1"/>
                </a:solidFill>
                <a:latin typeface="Calibri Light" pitchFamily="34" charset="0"/>
              </a:rPr>
              <a:t> ] </a:t>
            </a:r>
            <a:r>
              <a:rPr lang="ru-RU" b="1" dirty="0" smtClean="0">
                <a:solidFill>
                  <a:schemeClr val="tx1"/>
                </a:solidFill>
                <a:latin typeface="Calibri Light" pitchFamily="34" charset="0"/>
              </a:rPr>
              <a:t>настольный теннис</a:t>
            </a:r>
            <a:endParaRPr lang="ru-RU" b="1" dirty="0">
              <a:solidFill>
                <a:schemeClr val="tx1"/>
              </a:solidFill>
              <a:latin typeface="Calibri Light" pitchFamily="34" charset="0"/>
            </a:endParaRPr>
          </a:p>
        </p:txBody>
      </p:sp>
      <p:pic>
        <p:nvPicPr>
          <p:cNvPr id="9218" name="Picture 2" descr="C:\Users\Лаврова Н.Т\Desktop\6s7yncqzv5q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" y="1547812"/>
            <a:ext cx="7772400" cy="4371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291</TotalTime>
  <Words>166</Words>
  <Application>Microsoft Office PowerPoint</Application>
  <PresentationFormat>Экран (4:3)</PresentationFormat>
  <Paragraphs>24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Справедливость</vt:lpstr>
      <vt:lpstr>Презентация PowerPoint</vt:lpstr>
      <vt:lpstr>Olympic sports</vt:lpstr>
      <vt:lpstr>Which sport do you like?</vt:lpstr>
      <vt:lpstr> badminton [ ˈbæd.mɪn.tən ] бадминтон </vt:lpstr>
      <vt:lpstr>    canoeing [ kəˈnuː iŋ]  гребля  </vt:lpstr>
      <vt:lpstr>athletics [ æθˈlet.ɪks ] атлетика  </vt:lpstr>
      <vt:lpstr>judo [ ˈdʒuː.dəʊ ]  дзюдо  </vt:lpstr>
      <vt:lpstr>skiing [ ˈskiː.ɪŋ ] катание на лыжах </vt:lpstr>
      <vt:lpstr>Table tennis[ˈteɪbl  ˈten.ɪs ] настольный теннис</vt:lpstr>
      <vt:lpstr>  archery [ ˈɑː.tʃə.ri ] стрельба из лука </vt:lpstr>
      <vt:lpstr>baseball [ ˈbeɪs.bɔːl ] бейсбол</vt:lpstr>
      <vt:lpstr>gymnastics [ dʒɪmˈnæs.tɪks ] гимнастика</vt:lpstr>
      <vt:lpstr>cycling [ ˈsaɪklɪŋ ] велоспорт</vt:lpstr>
      <vt:lpstr>Правило употребления глаголов  play, do, go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Лаврова Н.Т</dc:creator>
  <cp:lastModifiedBy>Сергей Лавров</cp:lastModifiedBy>
  <cp:revision>9</cp:revision>
  <dcterms:created xsi:type="dcterms:W3CDTF">2019-04-03T08:05:24Z</dcterms:created>
  <dcterms:modified xsi:type="dcterms:W3CDTF">2020-11-23T17:46:24Z</dcterms:modified>
</cp:coreProperties>
</file>