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7" r:id="rId2"/>
    <p:sldMasterId id="2147483823" r:id="rId3"/>
    <p:sldMasterId id="2147483883" r:id="rId4"/>
  </p:sldMasterIdLst>
  <p:notesMasterIdLst>
    <p:notesMasterId r:id="rId22"/>
  </p:notesMasterIdLst>
  <p:sldIdLst>
    <p:sldId id="259" r:id="rId5"/>
    <p:sldId id="353" r:id="rId6"/>
    <p:sldId id="354" r:id="rId7"/>
    <p:sldId id="312" r:id="rId8"/>
    <p:sldId id="355" r:id="rId9"/>
    <p:sldId id="356" r:id="rId10"/>
    <p:sldId id="357" r:id="rId11"/>
    <p:sldId id="358" r:id="rId12"/>
    <p:sldId id="359" r:id="rId13"/>
    <p:sldId id="360" r:id="rId14"/>
    <p:sldId id="367" r:id="rId15"/>
    <p:sldId id="363" r:id="rId16"/>
    <p:sldId id="369" r:id="rId17"/>
    <p:sldId id="372" r:id="rId18"/>
    <p:sldId id="379" r:id="rId19"/>
    <p:sldId id="381" r:id="rId20"/>
    <p:sldId id="371" r:id="rId21"/>
  </p:sldIdLst>
  <p:sldSz cx="9144000" cy="6858000" type="screen4x3"/>
  <p:notesSz cx="6858000" cy="9144000"/>
  <p:defaultTextStyle>
    <a:defPPr>
      <a:defRPr lang="ru-RU"/>
    </a:defPPr>
    <a:lvl1pPr marL="0" algn="l" defTabSz="91284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421" algn="l" defTabSz="91284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843" algn="l" defTabSz="91284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267" algn="l" defTabSz="91284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5688" algn="l" defTabSz="91284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112" algn="l" defTabSz="91284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8533" algn="l" defTabSz="91284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4953" algn="l" defTabSz="91284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1377" algn="l" defTabSz="91284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49CB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12" autoAdjust="0"/>
    <p:restoredTop sz="94660"/>
  </p:normalViewPr>
  <p:slideViewPr>
    <p:cSldViewPr>
      <p:cViewPr>
        <p:scale>
          <a:sx n="70" d="100"/>
          <a:sy n="70" d="100"/>
        </p:scale>
        <p:origin x="-111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25306-6D33-4972-B8D9-D8E59C8B1BF1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0627D-81EF-4401-B728-CCB4D2EE4F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551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28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421" algn="l" defTabSz="9128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43" algn="l" defTabSz="9128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267" algn="l" defTabSz="9128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5688" algn="l" defTabSz="9128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112" algn="l" defTabSz="9128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533" algn="l" defTabSz="9128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4953" algn="l" defTabSz="9128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377" algn="l" defTabSz="9128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7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2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1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8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8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0611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20" y="2130469"/>
            <a:ext cx="777240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2" y="3886242"/>
            <a:ext cx="6400800" cy="17526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3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6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9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2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5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98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64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946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010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33" y="4406944"/>
            <a:ext cx="7772401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33" y="2906732"/>
            <a:ext cx="7772401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308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61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925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323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1542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9851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81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646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321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600216"/>
            <a:ext cx="403860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287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088" indent="0">
              <a:buNone/>
              <a:defRPr sz="2100" b="1"/>
            </a:lvl2pPr>
            <a:lvl3pPr marL="966172" indent="0">
              <a:buNone/>
              <a:defRPr sz="1900" b="1"/>
            </a:lvl3pPr>
            <a:lvl4pPr marL="1449256" indent="0">
              <a:buNone/>
              <a:defRPr sz="1700" b="1"/>
            </a:lvl4pPr>
            <a:lvl5pPr marL="1932341" indent="0">
              <a:buNone/>
              <a:defRPr sz="1700" b="1"/>
            </a:lvl5pPr>
            <a:lvl6pPr marL="2415428" indent="0">
              <a:buNone/>
              <a:defRPr sz="1700" b="1"/>
            </a:lvl6pPr>
            <a:lvl7pPr marL="2898513" indent="0">
              <a:buNone/>
              <a:defRPr sz="1700" b="1"/>
            </a:lvl7pPr>
            <a:lvl8pPr marL="3381600" indent="0">
              <a:buNone/>
              <a:defRPr sz="1700" b="1"/>
            </a:lvl8pPr>
            <a:lvl9pPr marL="386468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088" indent="0">
              <a:buNone/>
              <a:defRPr sz="2100" b="1"/>
            </a:lvl2pPr>
            <a:lvl3pPr marL="966172" indent="0">
              <a:buNone/>
              <a:defRPr sz="1900" b="1"/>
            </a:lvl3pPr>
            <a:lvl4pPr marL="1449256" indent="0">
              <a:buNone/>
              <a:defRPr sz="1700" b="1"/>
            </a:lvl4pPr>
            <a:lvl5pPr marL="1932341" indent="0">
              <a:buNone/>
              <a:defRPr sz="1700" b="1"/>
            </a:lvl5pPr>
            <a:lvl6pPr marL="2415428" indent="0">
              <a:buNone/>
              <a:defRPr sz="1700" b="1"/>
            </a:lvl6pPr>
            <a:lvl7pPr marL="2898513" indent="0">
              <a:buNone/>
              <a:defRPr sz="1700" b="1"/>
            </a:lvl7pPr>
            <a:lvl8pPr marL="3381600" indent="0">
              <a:buNone/>
              <a:defRPr sz="1700" b="1"/>
            </a:lvl8pPr>
            <a:lvl9pPr marL="386468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351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30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38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27" y="273051"/>
            <a:ext cx="3008313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27" y="1435102"/>
            <a:ext cx="3008313" cy="4691062"/>
          </a:xfrm>
        </p:spPr>
        <p:txBody>
          <a:bodyPr/>
          <a:lstStyle>
            <a:lvl1pPr marL="0" indent="0">
              <a:buNone/>
              <a:defRPr sz="1500"/>
            </a:lvl1pPr>
            <a:lvl2pPr marL="483088" indent="0">
              <a:buNone/>
              <a:defRPr sz="1300"/>
            </a:lvl2pPr>
            <a:lvl3pPr marL="966172" indent="0">
              <a:buNone/>
              <a:defRPr sz="1100"/>
            </a:lvl3pPr>
            <a:lvl4pPr marL="1449256" indent="0">
              <a:buNone/>
              <a:defRPr sz="900"/>
            </a:lvl4pPr>
            <a:lvl5pPr marL="1932341" indent="0">
              <a:buNone/>
              <a:defRPr sz="900"/>
            </a:lvl5pPr>
            <a:lvl6pPr marL="2415428" indent="0">
              <a:buNone/>
              <a:defRPr sz="900"/>
            </a:lvl6pPr>
            <a:lvl7pPr marL="2898513" indent="0">
              <a:buNone/>
              <a:defRPr sz="900"/>
            </a:lvl7pPr>
            <a:lvl8pPr marL="3381600" indent="0">
              <a:buNone/>
              <a:defRPr sz="900"/>
            </a:lvl8pPr>
            <a:lvl9pPr marL="386468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376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9" y="612776"/>
            <a:ext cx="54864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83088" indent="0">
              <a:buNone/>
              <a:defRPr sz="2900"/>
            </a:lvl2pPr>
            <a:lvl3pPr marL="966172" indent="0">
              <a:buNone/>
              <a:defRPr sz="2500"/>
            </a:lvl3pPr>
            <a:lvl4pPr marL="1449256" indent="0">
              <a:buNone/>
              <a:defRPr sz="2100"/>
            </a:lvl4pPr>
            <a:lvl5pPr marL="1932341" indent="0">
              <a:buNone/>
              <a:defRPr sz="2100"/>
            </a:lvl5pPr>
            <a:lvl6pPr marL="2415428" indent="0">
              <a:buNone/>
              <a:defRPr sz="2100"/>
            </a:lvl6pPr>
            <a:lvl7pPr marL="2898513" indent="0">
              <a:buNone/>
              <a:defRPr sz="2100"/>
            </a:lvl7pPr>
            <a:lvl8pPr marL="3381600" indent="0">
              <a:buNone/>
              <a:defRPr sz="2100"/>
            </a:lvl8pPr>
            <a:lvl9pPr marL="3864684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9" y="5367339"/>
            <a:ext cx="54864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83088" indent="0">
              <a:buNone/>
              <a:defRPr sz="1300"/>
            </a:lvl2pPr>
            <a:lvl3pPr marL="966172" indent="0">
              <a:buNone/>
              <a:defRPr sz="1100"/>
            </a:lvl3pPr>
            <a:lvl4pPr marL="1449256" indent="0">
              <a:buNone/>
              <a:defRPr sz="900"/>
            </a:lvl4pPr>
            <a:lvl5pPr marL="1932341" indent="0">
              <a:buNone/>
              <a:defRPr sz="900"/>
            </a:lvl5pPr>
            <a:lvl6pPr marL="2415428" indent="0">
              <a:buNone/>
              <a:defRPr sz="900"/>
            </a:lvl6pPr>
            <a:lvl7pPr marL="2898513" indent="0">
              <a:buNone/>
              <a:defRPr sz="900"/>
            </a:lvl7pPr>
            <a:lvl8pPr marL="3381600" indent="0">
              <a:buNone/>
              <a:defRPr sz="900"/>
            </a:lvl8pPr>
            <a:lvl9pPr marL="386468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519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456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3" y="274639"/>
            <a:ext cx="6019800" cy="585152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337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108" y="1600224"/>
            <a:ext cx="6859786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118" y="4724400"/>
            <a:ext cx="6859787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1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11" y="609600"/>
            <a:ext cx="5257979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29472" y="1600200"/>
            <a:ext cx="3258400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484" y="5562600"/>
            <a:ext cx="3258399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5429472" y="533400"/>
            <a:ext cx="3258400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29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605828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44112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44112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4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85713" y="609600"/>
            <a:ext cx="605828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781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2781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76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125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4292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34292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3083121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3125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3083121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51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8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781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2781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4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3079998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6159994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30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4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3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2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6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49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2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2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8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4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3079998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6159994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7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4527459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5000" y="1828800"/>
            <a:ext cx="3772883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16542" y="609600"/>
            <a:ext cx="4527459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139" y="1828800"/>
            <a:ext cx="3772883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87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" y="609600"/>
            <a:ext cx="4527459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616542" y="609600"/>
            <a:ext cx="4527459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1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2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8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4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8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125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4292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34292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3083121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85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8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781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2781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4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76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85713" y="609600"/>
            <a:ext cx="605828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2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23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605828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4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86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6058286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4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6159994" y="35052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31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6002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85714" y="609600"/>
            <a:ext cx="6058286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2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2" y="35052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1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2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2" y="35052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8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4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6159994" y="35052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80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48" y="609600"/>
            <a:ext cx="9144095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2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2514600"/>
            <a:ext cx="6859786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7" y="1257300"/>
            <a:ext cx="6859786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60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7" y="381000"/>
            <a:ext cx="6859788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2118" y="1828800"/>
            <a:ext cx="3315563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42" y="1828800"/>
            <a:ext cx="3315563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36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7" y="381000"/>
            <a:ext cx="6859788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6" y="1828800"/>
            <a:ext cx="3313277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106" y="2743200"/>
            <a:ext cx="3313277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8617" y="1828800"/>
            <a:ext cx="3313277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88617" y="2743200"/>
            <a:ext cx="3313277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94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0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64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5000" y="762000"/>
            <a:ext cx="3772883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209" y="609600"/>
            <a:ext cx="4106254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5000" y="3581400"/>
            <a:ext cx="3772883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58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21" indent="0">
              <a:buNone/>
              <a:defRPr sz="2000" b="1"/>
            </a:lvl2pPr>
            <a:lvl3pPr marL="912843" indent="0">
              <a:buNone/>
              <a:defRPr sz="1800" b="1"/>
            </a:lvl3pPr>
            <a:lvl4pPr marL="1369267" indent="0">
              <a:buNone/>
              <a:defRPr sz="1600" b="1"/>
            </a:lvl4pPr>
            <a:lvl5pPr marL="1825688" indent="0">
              <a:buNone/>
              <a:defRPr sz="1600" b="1"/>
            </a:lvl5pPr>
            <a:lvl6pPr marL="2282112" indent="0">
              <a:buNone/>
              <a:defRPr sz="1600" b="1"/>
            </a:lvl6pPr>
            <a:lvl7pPr marL="2738533" indent="0">
              <a:buNone/>
              <a:defRPr sz="1600" b="1"/>
            </a:lvl7pPr>
            <a:lvl8pPr marL="3194953" indent="0">
              <a:buNone/>
              <a:defRPr sz="1600" b="1"/>
            </a:lvl8pPr>
            <a:lvl9pPr marL="3651377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21" indent="0">
              <a:buNone/>
              <a:defRPr sz="2000" b="1"/>
            </a:lvl2pPr>
            <a:lvl3pPr marL="912843" indent="0">
              <a:buNone/>
              <a:defRPr sz="1800" b="1"/>
            </a:lvl3pPr>
            <a:lvl4pPr marL="1369267" indent="0">
              <a:buNone/>
              <a:defRPr sz="1600" b="1"/>
            </a:lvl4pPr>
            <a:lvl5pPr marL="1825688" indent="0">
              <a:buNone/>
              <a:defRPr sz="1600" b="1"/>
            </a:lvl5pPr>
            <a:lvl6pPr marL="2282112" indent="0">
              <a:buNone/>
              <a:defRPr sz="1600" b="1"/>
            </a:lvl6pPr>
            <a:lvl7pPr marL="2738533" indent="0">
              <a:buNone/>
              <a:defRPr sz="1600" b="1"/>
            </a:lvl7pPr>
            <a:lvl8pPr marL="3194953" indent="0">
              <a:buNone/>
              <a:defRPr sz="1600" b="1"/>
            </a:lvl8pPr>
            <a:lvl9pPr marL="3651377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37" y="609600"/>
            <a:ext cx="453608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5001" y="762000"/>
            <a:ext cx="3772883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5001" y="3581400"/>
            <a:ext cx="3772883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68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40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596" y="609600"/>
            <a:ext cx="1143298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2118" y="609600"/>
            <a:ext cx="5544993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5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108" y="1600202"/>
            <a:ext cx="6859786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107" y="4724400"/>
            <a:ext cx="6859787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98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5257979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29472" y="1600200"/>
            <a:ext cx="3258400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473" y="5562600"/>
            <a:ext cx="3258399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5429472" y="533400"/>
            <a:ext cx="3258400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32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5828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44112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44112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02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85713" y="609600"/>
            <a:ext cx="605828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781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2781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8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123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4292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34292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3083120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3123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3083120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27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6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781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2781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3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3079996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6159993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5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6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3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3079996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6159993" y="3494088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2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4527459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4989" y="1828800"/>
            <a:ext cx="3772883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22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16541" y="609600"/>
            <a:ext cx="4527459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128" y="1828800"/>
            <a:ext cx="3772883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10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4527459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616541" y="609600"/>
            <a:ext cx="4527459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57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6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3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07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123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4292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34292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3083120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92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6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781" y="1600200"/>
            <a:ext cx="234376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2781" y="4191000"/>
            <a:ext cx="234376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3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5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85713" y="609600"/>
            <a:ext cx="605828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12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605828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3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59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6058286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3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6159993" y="35052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33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85714" y="609600"/>
            <a:ext cx="6058286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42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79996" y="609600"/>
            <a:ext cx="2984007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9993" y="6096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6159993" y="3505200"/>
            <a:ext cx="2984007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26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48" y="609600"/>
            <a:ext cx="9144095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9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3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2514600"/>
            <a:ext cx="6859786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7" y="1257300"/>
            <a:ext cx="6859786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76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7" y="381000"/>
            <a:ext cx="6859788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2107" y="1828800"/>
            <a:ext cx="3315563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31" y="1828800"/>
            <a:ext cx="3315563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46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7" y="381000"/>
            <a:ext cx="6859788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6" y="1828800"/>
            <a:ext cx="3313277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106" y="2743200"/>
            <a:ext cx="3313277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8617" y="1828800"/>
            <a:ext cx="3313277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88617" y="2743200"/>
            <a:ext cx="3313277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80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81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5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4989" y="762000"/>
            <a:ext cx="3772883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209" y="609600"/>
            <a:ext cx="4106254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4989" y="3581400"/>
            <a:ext cx="3772883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2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48" y="609600"/>
            <a:ext cx="453608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4990" y="762000"/>
            <a:ext cx="3772883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4990" y="3581400"/>
            <a:ext cx="3772883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59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3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9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30" y="143512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21" indent="0">
              <a:buNone/>
              <a:defRPr sz="1200"/>
            </a:lvl2pPr>
            <a:lvl3pPr marL="912843" indent="0">
              <a:buNone/>
              <a:defRPr sz="1000"/>
            </a:lvl3pPr>
            <a:lvl4pPr marL="1369267" indent="0">
              <a:buNone/>
              <a:defRPr sz="900"/>
            </a:lvl4pPr>
            <a:lvl5pPr marL="1825688" indent="0">
              <a:buNone/>
              <a:defRPr sz="900"/>
            </a:lvl5pPr>
            <a:lvl6pPr marL="2282112" indent="0">
              <a:buNone/>
              <a:defRPr sz="900"/>
            </a:lvl6pPr>
            <a:lvl7pPr marL="2738533" indent="0">
              <a:buNone/>
              <a:defRPr sz="900"/>
            </a:lvl7pPr>
            <a:lvl8pPr marL="3194953" indent="0">
              <a:buNone/>
              <a:defRPr sz="900"/>
            </a:lvl8pPr>
            <a:lvl9pPr marL="3651377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7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596" y="609600"/>
            <a:ext cx="1143298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2107" y="609600"/>
            <a:ext cx="5544993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64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21" indent="0">
              <a:buNone/>
              <a:defRPr sz="2800"/>
            </a:lvl2pPr>
            <a:lvl3pPr marL="912843" indent="0">
              <a:buNone/>
              <a:defRPr sz="2400"/>
            </a:lvl3pPr>
            <a:lvl4pPr marL="1369267" indent="0">
              <a:buNone/>
              <a:defRPr sz="2000"/>
            </a:lvl4pPr>
            <a:lvl5pPr marL="1825688" indent="0">
              <a:buNone/>
              <a:defRPr sz="2000"/>
            </a:lvl5pPr>
            <a:lvl6pPr marL="2282112" indent="0">
              <a:buNone/>
              <a:defRPr sz="2000"/>
            </a:lvl6pPr>
            <a:lvl7pPr marL="2738533" indent="0">
              <a:buNone/>
              <a:defRPr sz="2000"/>
            </a:lvl7pPr>
            <a:lvl8pPr marL="3194953" indent="0">
              <a:buNone/>
              <a:defRPr sz="2000"/>
            </a:lvl8pPr>
            <a:lvl9pPr marL="3651377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21" indent="0">
              <a:buNone/>
              <a:defRPr sz="1200"/>
            </a:lvl2pPr>
            <a:lvl3pPr marL="912843" indent="0">
              <a:buNone/>
              <a:defRPr sz="1000"/>
            </a:lvl3pPr>
            <a:lvl4pPr marL="1369267" indent="0">
              <a:buNone/>
              <a:defRPr sz="900"/>
            </a:lvl4pPr>
            <a:lvl5pPr marL="1825688" indent="0">
              <a:buNone/>
              <a:defRPr sz="900"/>
            </a:lvl5pPr>
            <a:lvl6pPr marL="2282112" indent="0">
              <a:buNone/>
              <a:defRPr sz="900"/>
            </a:lvl6pPr>
            <a:lvl7pPr marL="2738533" indent="0">
              <a:buNone/>
              <a:defRPr sz="900"/>
            </a:lvl7pPr>
            <a:lvl8pPr marL="3194953" indent="0">
              <a:buNone/>
              <a:defRPr sz="900"/>
            </a:lvl8pPr>
            <a:lvl9pPr marL="3651377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slideLayout" Target="../slideLayouts/slideLayout52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26" Type="http://schemas.openxmlformats.org/officeDocument/2006/relationships/slideLayout" Target="../slideLayouts/slideLayout78.xml"/><Relationship Id="rId3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73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5" Type="http://schemas.openxmlformats.org/officeDocument/2006/relationships/slideLayout" Target="../slideLayouts/slideLayout77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72.xml"/><Relationship Id="rId29" Type="http://schemas.openxmlformats.org/officeDocument/2006/relationships/slideLayout" Target="../slideLayouts/slideLayout81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2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23" Type="http://schemas.openxmlformats.org/officeDocument/2006/relationships/slideLayout" Target="../slideLayouts/slideLayout75.xml"/><Relationship Id="rId28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71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Relationship Id="rId22" Type="http://schemas.openxmlformats.org/officeDocument/2006/relationships/slideLayout" Target="../slideLayouts/slideLayout74.xml"/><Relationship Id="rId27" Type="http://schemas.openxmlformats.org/officeDocument/2006/relationships/slideLayout" Target="../slideLayouts/slideLayout79.xml"/><Relationship Id="rId30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50"/>
            <a:ext cx="8229600" cy="1143000"/>
          </a:xfrm>
          <a:prstGeom prst="rect">
            <a:avLst/>
          </a:prstGeom>
        </p:spPr>
        <p:txBody>
          <a:bodyPr vert="horz" lIns="91284" tIns="45643" rIns="91284" bIns="4564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25"/>
            <a:ext cx="8229600" cy="4525963"/>
          </a:xfrm>
          <a:prstGeom prst="rect">
            <a:avLst/>
          </a:prstGeom>
        </p:spPr>
        <p:txBody>
          <a:bodyPr vert="horz" lIns="91284" tIns="45643" rIns="91284" bIns="4564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2" y="6356398"/>
            <a:ext cx="2133600" cy="365125"/>
          </a:xfrm>
          <a:prstGeom prst="rect">
            <a:avLst/>
          </a:prstGeom>
        </p:spPr>
        <p:txBody>
          <a:bodyPr vert="horz" lIns="91284" tIns="45643" rIns="91284" bIns="4564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98"/>
            <a:ext cx="2895600" cy="365125"/>
          </a:xfrm>
          <a:prstGeom prst="rect">
            <a:avLst/>
          </a:prstGeom>
        </p:spPr>
        <p:txBody>
          <a:bodyPr vert="horz" lIns="91284" tIns="45643" rIns="91284" bIns="4564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1" y="6356398"/>
            <a:ext cx="2133600" cy="365125"/>
          </a:xfrm>
          <a:prstGeom prst="rect">
            <a:avLst/>
          </a:prstGeom>
        </p:spPr>
        <p:txBody>
          <a:bodyPr vert="horz" lIns="91284" tIns="45643" rIns="91284" bIns="4564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284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18" indent="-342318" algn="l" defTabSz="91284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88" indent="-285262" algn="l" defTabSz="91284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056" indent="-228213" algn="l" defTabSz="91284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477" indent="-228213" algn="l" defTabSz="91284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897" indent="-228213" algn="l" defTabSz="91284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322" indent="-228213" algn="l" defTabSz="9128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44" indent="-228213" algn="l" defTabSz="9128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168" indent="-228213" algn="l" defTabSz="9128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585" indent="-228213" algn="l" defTabSz="9128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2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21" algn="l" defTabSz="912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43" algn="l" defTabSz="912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67" algn="l" defTabSz="912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688" algn="l" defTabSz="912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12" algn="l" defTabSz="912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33" algn="l" defTabSz="912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953" algn="l" defTabSz="912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377" algn="l" defTabSz="912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7" y="274645"/>
            <a:ext cx="8229601" cy="1143000"/>
          </a:xfrm>
          <a:prstGeom prst="rect">
            <a:avLst/>
          </a:prstGeom>
        </p:spPr>
        <p:txBody>
          <a:bodyPr vert="horz" lIns="96618" tIns="48308" rIns="96618" bIns="4830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7" y="1600216"/>
            <a:ext cx="8229601" cy="4525963"/>
          </a:xfrm>
          <a:prstGeom prst="rect">
            <a:avLst/>
          </a:prstGeom>
        </p:spPr>
        <p:txBody>
          <a:bodyPr vert="horz" lIns="96618" tIns="48308" rIns="96618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2" y="6356394"/>
            <a:ext cx="2133600" cy="365125"/>
          </a:xfrm>
          <a:prstGeom prst="rect">
            <a:avLst/>
          </a:prstGeom>
        </p:spPr>
        <p:txBody>
          <a:bodyPr vert="horz" lIns="96618" tIns="48308" rIns="96618" bIns="48308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66172"/>
            <a:fld id="{A24289B1-B865-454E-A743-0C042B0164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66172"/>
              <a:t>23.11.2020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6356394"/>
            <a:ext cx="2895600" cy="365125"/>
          </a:xfrm>
          <a:prstGeom prst="rect">
            <a:avLst/>
          </a:prstGeom>
        </p:spPr>
        <p:txBody>
          <a:bodyPr vert="horz" lIns="96618" tIns="48308" rIns="96618" bIns="48308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66172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1" y="6356394"/>
            <a:ext cx="2133600" cy="365125"/>
          </a:xfrm>
          <a:prstGeom prst="rect">
            <a:avLst/>
          </a:prstGeom>
        </p:spPr>
        <p:txBody>
          <a:bodyPr vert="horz" lIns="96618" tIns="48308" rIns="96618" bIns="48308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66172"/>
            <a:fld id="{C3035455-29AC-4905-892E-28147524947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66172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41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6617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2313" indent="-362313" algn="l" defTabSz="9661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5013" indent="-301929" algn="l" defTabSz="9661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7713" indent="-241545" algn="l" defTabSz="9661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0800" indent="-241545" algn="l" defTabSz="9661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3889" indent="-241545" algn="l" defTabSz="9661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56972" indent="-241545" algn="l" defTabSz="9661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0056" indent="-241545" algn="l" defTabSz="9661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3143" indent="-241545" algn="l" defTabSz="9661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06228" indent="-241545" algn="l" defTabSz="9661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661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088" algn="l" defTabSz="9661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6172" algn="l" defTabSz="9661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9256" algn="l" defTabSz="9661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2341" algn="l" defTabSz="9661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5428" algn="l" defTabSz="9661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98513" algn="l" defTabSz="9661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1600" algn="l" defTabSz="9661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64684" algn="l" defTabSz="9661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6" y="381000"/>
            <a:ext cx="6859788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6" y="1828800"/>
            <a:ext cx="6859788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829638" y="6400800"/>
            <a:ext cx="1161797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 defTabSz="914400"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2106" y="6400800"/>
            <a:ext cx="44672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01584" y="6400800"/>
            <a:ext cx="80031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 defTabSz="914400"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0306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  <p:sldLayoutId id="2147483840" r:id="rId17"/>
    <p:sldLayoutId id="2147483841" r:id="rId18"/>
    <p:sldLayoutId id="2147483842" r:id="rId19"/>
    <p:sldLayoutId id="2147483843" r:id="rId20"/>
    <p:sldLayoutId id="2147483844" r:id="rId21"/>
    <p:sldLayoutId id="2147483845" r:id="rId22"/>
    <p:sldLayoutId id="2147483846" r:id="rId23"/>
    <p:sldLayoutId id="2147483847" r:id="rId24"/>
    <p:sldLayoutId id="2147483848" r:id="rId25"/>
    <p:sldLayoutId id="2147483849" r:id="rId26"/>
    <p:sldLayoutId id="2147483850" r:id="rId27"/>
    <p:sldLayoutId id="2147483851" r:id="rId28"/>
    <p:sldLayoutId id="2147483852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6" y="381000"/>
            <a:ext cx="6859788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6" y="1828800"/>
            <a:ext cx="6859788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829627" y="6400800"/>
            <a:ext cx="1161797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3F41C87-7AD9-4845-A077-840E4A0F3F0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 defTabSz="914400"/>
              <a:t>23.11.2020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2106" y="6400800"/>
            <a:ext cx="44672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01584" y="6400800"/>
            <a:ext cx="80031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2A013F82-EE5E-44EE-A61D-E31C6657F26F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 defTabSz="914400"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8883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  <p:sldLayoutId id="2147483896" r:id="rId13"/>
    <p:sldLayoutId id="2147483897" r:id="rId14"/>
    <p:sldLayoutId id="2147483898" r:id="rId15"/>
    <p:sldLayoutId id="2147483899" r:id="rId16"/>
    <p:sldLayoutId id="2147483900" r:id="rId17"/>
    <p:sldLayoutId id="2147483901" r:id="rId18"/>
    <p:sldLayoutId id="2147483902" r:id="rId19"/>
    <p:sldLayoutId id="2147483903" r:id="rId20"/>
    <p:sldLayoutId id="2147483904" r:id="rId21"/>
    <p:sldLayoutId id="2147483905" r:id="rId22"/>
    <p:sldLayoutId id="2147483906" r:id="rId23"/>
    <p:sldLayoutId id="2147483907" r:id="rId24"/>
    <p:sldLayoutId id="2147483908" r:id="rId25"/>
    <p:sldLayoutId id="2147483909" r:id="rId26"/>
    <p:sldLayoutId id="2147483910" r:id="rId27"/>
    <p:sldLayoutId id="2147483911" r:id="rId28"/>
    <p:sldLayoutId id="2147483912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6" Type="http://schemas.microsoft.com/office/2007/relationships/hdphoto" Target="../media/hdphoto2.wdp"/><Relationship Id="rId5" Type="http://schemas.openxmlformats.org/officeDocument/2006/relationships/image" Target="../media/image45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3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2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988840"/>
            <a:ext cx="8640960" cy="2808312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Индивидуализация РППС как средство реализации содержания образовательных областей»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2085" y="5158436"/>
            <a:ext cx="3597849" cy="707731"/>
          </a:xfrm>
          <a:prstGeom prst="rect">
            <a:avLst/>
          </a:prstGeom>
          <a:noFill/>
        </p:spPr>
        <p:txBody>
          <a:bodyPr wrap="none" lIns="91284" tIns="45643" rIns="91284" bIns="45643" rtlCol="0">
            <a:spAutoFit/>
          </a:bodyPr>
          <a:lstStyle/>
          <a:p>
            <a:r>
              <a:rPr lang="ru-RU" sz="2000" b="1" dirty="0"/>
              <a:t>Подготовила воспитатель ВКК:</a:t>
            </a:r>
          </a:p>
          <a:p>
            <a:r>
              <a:rPr lang="ru-RU" sz="2000" b="1" dirty="0"/>
              <a:t>Николаева М.А.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9931" y="6309333"/>
            <a:ext cx="1772927" cy="369176"/>
          </a:xfrm>
          <a:prstGeom prst="rect">
            <a:avLst/>
          </a:prstGeom>
          <a:noFill/>
        </p:spPr>
        <p:txBody>
          <a:bodyPr wrap="none" lIns="91284" tIns="45643" rIns="91284" bIns="45643" rtlCol="0">
            <a:spAutoFit/>
          </a:bodyPr>
          <a:lstStyle/>
          <a:p>
            <a:r>
              <a:rPr lang="ru-RU" b="1" dirty="0" smtClean="0"/>
              <a:t>ВОРОНЕЖ  2020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80591" y="173868"/>
            <a:ext cx="4903656" cy="461509"/>
          </a:xfrm>
          <a:prstGeom prst="rect">
            <a:avLst/>
          </a:prstGeom>
          <a:noFill/>
        </p:spPr>
        <p:txBody>
          <a:bodyPr wrap="none" lIns="91284" tIns="45643" rIns="91284" bIns="45643" rtlCol="0">
            <a:spAutoFit/>
          </a:bodyPr>
          <a:lstStyle/>
          <a:p>
            <a:r>
              <a:rPr lang="ru-RU" sz="2400" b="1" dirty="0"/>
              <a:t>МБДОУ «ЦРР – Детский сад №123»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612" y="980770"/>
            <a:ext cx="6017551" cy="707731"/>
          </a:xfrm>
          <a:prstGeom prst="rect">
            <a:avLst/>
          </a:prstGeom>
          <a:noFill/>
        </p:spPr>
        <p:txBody>
          <a:bodyPr wrap="none" lIns="91284" tIns="45643" rIns="91284" bIns="45643" rtlCol="0">
            <a:spAutoFit/>
          </a:bodyPr>
          <a:lstStyle/>
          <a:p>
            <a:r>
              <a:rPr lang="ru-RU" sz="2000" b="1" dirty="0"/>
              <a:t>Уровень: ДОО</a:t>
            </a:r>
          </a:p>
          <a:p>
            <a:r>
              <a:rPr lang="ru-RU" sz="2000" b="1" dirty="0"/>
              <a:t>Наименование мероприятия: Педагогический совет</a:t>
            </a:r>
          </a:p>
        </p:txBody>
      </p:sp>
    </p:spTree>
    <p:extLst>
      <p:ext uri="{BB962C8B-B14F-4D97-AF65-F5344CB8AC3E}">
        <p14:creationId xmlns:p14="http://schemas.microsoft.com/office/powerpoint/2010/main" val="215297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4005580" y="1290319"/>
            <a:ext cx="497839" cy="6959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337981" y="272028"/>
            <a:ext cx="6358220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34" marR="5079" indent="-743587" algn="ctr">
              <a:lnSpc>
                <a:spcPts val="2818"/>
              </a:lnSpc>
            </a:pPr>
            <a:r>
              <a:rPr lang="ru-RU" sz="4000" b="1" spc="-10" dirty="0">
                <a:solidFill>
                  <a:srgbClr val="562213"/>
                </a:solidFill>
                <a:latin typeface="Times New Roman"/>
                <a:cs typeface="Times New Roman"/>
              </a:rPr>
              <a:t>Стенд: «Мои достижения»</a:t>
            </a:r>
            <a:endParaRPr sz="4000" b="1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92204" y="1902459"/>
            <a:ext cx="474489" cy="27686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680">
              <a:lnSpc>
                <a:spcPts val="3715"/>
              </a:lnSpc>
            </a:pPr>
            <a:r>
              <a:rPr sz="3600" b="1" dirty="0">
                <a:solidFill>
                  <a:srgbClr val="00AF50"/>
                </a:solidFill>
                <a:latin typeface="Times New Roman"/>
                <a:cs typeface="Times New Roman"/>
              </a:rPr>
              <a:t>ПРИЁМНАЯ</a:t>
            </a:r>
            <a:endParaRPr sz="3600">
              <a:latin typeface="Times New Roman"/>
              <a:cs typeface="Times New Roman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651" y="1561657"/>
            <a:ext cx="7902957" cy="443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2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4005580" y="1290319"/>
            <a:ext cx="497839" cy="6959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92204" y="1902459"/>
            <a:ext cx="474489" cy="27686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680">
              <a:lnSpc>
                <a:spcPts val="3715"/>
              </a:lnSpc>
            </a:pPr>
            <a:r>
              <a:rPr sz="3600" b="1" dirty="0">
                <a:solidFill>
                  <a:srgbClr val="00AF50"/>
                </a:solidFill>
                <a:latin typeface="Times New Roman"/>
                <a:cs typeface="Times New Roman"/>
              </a:rPr>
              <a:t>ПРИЁМНАЯ</a:t>
            </a:r>
            <a:endParaRPr sz="3600" dirty="0">
              <a:latin typeface="Times New Roman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083" y="897890"/>
            <a:ext cx="3118427" cy="5562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9630" y="3038588"/>
            <a:ext cx="1816909" cy="32409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479" y="780549"/>
            <a:ext cx="2446221" cy="2898689"/>
          </a:xfrm>
          <a:prstGeom prst="rect">
            <a:avLst/>
          </a:prstGeom>
        </p:spPr>
      </p:pic>
      <p:sp>
        <p:nvSpPr>
          <p:cNvPr id="9" name="object 21"/>
          <p:cNvSpPr txBox="1"/>
          <p:nvPr/>
        </p:nvSpPr>
        <p:spPr>
          <a:xfrm>
            <a:off x="1337981" y="272028"/>
            <a:ext cx="6358220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34" marR="5079" indent="-743587" algn="ctr">
              <a:lnSpc>
                <a:spcPts val="2818"/>
              </a:lnSpc>
            </a:pPr>
            <a:r>
              <a:rPr lang="ru-RU" sz="4000" b="1" spc="-10" dirty="0">
                <a:solidFill>
                  <a:srgbClr val="562213"/>
                </a:solidFill>
                <a:latin typeface="Times New Roman"/>
                <a:cs typeface="Times New Roman"/>
              </a:rPr>
              <a:t>«СМС-почта»</a:t>
            </a:r>
            <a:endParaRPr sz="40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297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67763" y="0"/>
            <a:ext cx="584707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80"/>
            <a:r>
              <a:rPr lang="ru-RU" sz="3600" b="1" spc="-10" dirty="0"/>
              <a:t>«Звезда недели, звезда дня»</a:t>
            </a:r>
            <a:endParaRPr sz="3600" b="1"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286818" y="974470"/>
            <a:ext cx="474489" cy="54025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680">
              <a:lnSpc>
                <a:spcPts val="3715"/>
              </a:lnSpc>
            </a:pPr>
            <a:r>
              <a:rPr sz="3600" b="1" dirty="0">
                <a:solidFill>
                  <a:srgbClr val="00AF50"/>
                </a:solidFill>
                <a:latin typeface="Times New Roman"/>
                <a:cs typeface="Times New Roman"/>
              </a:rPr>
              <a:t>Г</a:t>
            </a:r>
            <a:r>
              <a:rPr sz="3600" b="1" spc="-70" dirty="0">
                <a:solidFill>
                  <a:srgbClr val="00AF50"/>
                </a:solidFill>
                <a:latin typeface="Times New Roman"/>
                <a:cs typeface="Times New Roman"/>
              </a:rPr>
              <a:t>Р</a:t>
            </a:r>
            <a:r>
              <a:rPr sz="3600" b="1" dirty="0">
                <a:solidFill>
                  <a:srgbClr val="00AF50"/>
                </a:solidFill>
                <a:latin typeface="Times New Roman"/>
                <a:cs typeface="Times New Roman"/>
              </a:rPr>
              <a:t>УППО</a:t>
            </a:r>
            <a:r>
              <a:rPr sz="3600" b="1" spc="-229" dirty="0">
                <a:solidFill>
                  <a:srgbClr val="00AF50"/>
                </a:solidFill>
                <a:latin typeface="Times New Roman"/>
                <a:cs typeface="Times New Roman"/>
              </a:rPr>
              <a:t>В</a:t>
            </a:r>
            <a:r>
              <a:rPr sz="3600" b="1" dirty="0">
                <a:solidFill>
                  <a:srgbClr val="00AF50"/>
                </a:solidFill>
                <a:latin typeface="Times New Roman"/>
                <a:cs typeface="Times New Roman"/>
              </a:rPr>
              <a:t>АЯ</a:t>
            </a:r>
            <a:r>
              <a:rPr sz="3600" b="1" spc="-40" dirty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3600" b="1" spc="-70" dirty="0">
                <a:solidFill>
                  <a:srgbClr val="00AF50"/>
                </a:solidFill>
                <a:latin typeface="Times New Roman"/>
                <a:cs typeface="Times New Roman"/>
              </a:rPr>
              <a:t>К</a:t>
            </a:r>
            <a:r>
              <a:rPr sz="3600" b="1" dirty="0">
                <a:solidFill>
                  <a:srgbClr val="00AF50"/>
                </a:solidFill>
                <a:latin typeface="Times New Roman"/>
                <a:cs typeface="Times New Roman"/>
              </a:rPr>
              <a:t>ОМН</a:t>
            </a:r>
            <a:r>
              <a:rPr sz="3600" b="1" spc="-325" dirty="0">
                <a:solidFill>
                  <a:srgbClr val="00AF50"/>
                </a:solidFill>
                <a:latin typeface="Times New Roman"/>
                <a:cs typeface="Times New Roman"/>
              </a:rPr>
              <a:t>А</a:t>
            </a:r>
            <a:r>
              <a:rPr sz="3600" b="1" spc="-180" dirty="0">
                <a:solidFill>
                  <a:srgbClr val="00AF50"/>
                </a:solidFill>
                <a:latin typeface="Times New Roman"/>
                <a:cs typeface="Times New Roman"/>
              </a:rPr>
              <a:t>Т</a:t>
            </a:r>
            <a:r>
              <a:rPr sz="3600" b="1" dirty="0">
                <a:solidFill>
                  <a:srgbClr val="00AF50"/>
                </a:solidFill>
                <a:latin typeface="Times New Roman"/>
                <a:cs typeface="Times New Roman"/>
              </a:rPr>
              <a:t>А</a:t>
            </a:r>
            <a:endParaRPr sz="360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167" y="1066800"/>
            <a:ext cx="4828109" cy="27066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938627"/>
            <a:ext cx="3095798" cy="552223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434" y="4017475"/>
            <a:ext cx="4434840" cy="248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5882640" y="655319"/>
            <a:ext cx="497839" cy="6959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1044623" y="-31516"/>
            <a:ext cx="997323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05414" marR="5079" indent="-2090032"/>
            <a:r>
              <a:rPr sz="3200" b="1" spc="-40" dirty="0"/>
              <a:t>Атрибуты </a:t>
            </a:r>
            <a:r>
              <a:rPr sz="3200" b="1" dirty="0"/>
              <a:t>для </a:t>
            </a:r>
            <a:r>
              <a:rPr sz="3200" b="1" spc="-5" dirty="0"/>
              <a:t>совместной и с</a:t>
            </a:r>
            <a:r>
              <a:rPr lang="ru-RU" sz="3200" b="1" spc="-5" dirty="0"/>
              <a:t>а</a:t>
            </a:r>
            <a:r>
              <a:rPr sz="3200" b="1" spc="-5" dirty="0"/>
              <a:t>м</a:t>
            </a:r>
            <a:r>
              <a:rPr lang="ru-RU" sz="3200" b="1" spc="-5" dirty="0" err="1"/>
              <a:t>остоятельной</a:t>
            </a:r>
            <a:r>
              <a:rPr sz="3200" b="1" spc="-5" dirty="0"/>
              <a:t>  </a:t>
            </a:r>
            <a:r>
              <a:rPr sz="3200" b="1" dirty="0"/>
              <a:t>деятельности</a:t>
            </a:r>
          </a:p>
        </p:txBody>
      </p:sp>
      <p:sp>
        <p:nvSpPr>
          <p:cNvPr id="6" name="object 6"/>
          <p:cNvSpPr/>
          <p:nvPr/>
        </p:nvSpPr>
        <p:spPr>
          <a:xfrm>
            <a:off x="1328422" y="1379219"/>
            <a:ext cx="3317239" cy="22123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30814" y="1318260"/>
            <a:ext cx="3383279" cy="22580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46200" y="4239259"/>
            <a:ext cx="3355340" cy="22377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54431" y="3626726"/>
            <a:ext cx="35471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80"/>
            <a:r>
              <a:rPr b="1" spc="-5" dirty="0">
                <a:latin typeface="Times New Roman"/>
                <a:cs typeface="Times New Roman"/>
              </a:rPr>
              <a:t>Дневники по</a:t>
            </a:r>
            <a:r>
              <a:rPr b="1" spc="-60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экспериментированию</a:t>
            </a:r>
            <a:endParaRPr b="1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3604" y="3715576"/>
            <a:ext cx="2952496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80"/>
            <a:r>
              <a:rPr b="1" spc="-20" dirty="0">
                <a:latin typeface="Times New Roman"/>
                <a:cs typeface="Times New Roman"/>
              </a:rPr>
              <a:t>Формуляры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читателей</a:t>
            </a:r>
            <a:endParaRPr b="1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04049" y="4992671"/>
            <a:ext cx="2658497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b="1" spc="-20" dirty="0">
                <a:latin typeface="Times New Roman"/>
                <a:cs typeface="Times New Roman"/>
              </a:rPr>
              <a:t>Карточки</a:t>
            </a:r>
            <a:r>
              <a:rPr b="1" spc="-8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для</a:t>
            </a:r>
          </a:p>
          <a:p>
            <a:pPr algn="ctr">
              <a:lnSpc>
                <a:spcPct val="100000"/>
              </a:lnSpc>
            </a:pPr>
            <a:r>
              <a:rPr b="1" spc="-15" dirty="0">
                <a:latin typeface="Times New Roman"/>
                <a:cs typeface="Times New Roman"/>
              </a:rPr>
              <a:t>сюжетно-ролевой</a:t>
            </a:r>
            <a:r>
              <a:rPr b="1" spc="1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игры</a:t>
            </a:r>
          </a:p>
          <a:p>
            <a:pPr marL="6338" algn="ctr"/>
            <a:r>
              <a:rPr b="1" spc="-10" dirty="0">
                <a:latin typeface="Times New Roman"/>
                <a:cs typeface="Times New Roman"/>
              </a:rPr>
              <a:t>«Поликлиника»</a:t>
            </a:r>
            <a:endParaRPr b="1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1303" y="1043984"/>
            <a:ext cx="448841" cy="48653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680">
              <a:lnSpc>
                <a:spcPts val="3500"/>
              </a:lnSpc>
            </a:pPr>
            <a:r>
              <a:rPr sz="3600" b="1" dirty="0">
                <a:solidFill>
                  <a:srgbClr val="00AF50"/>
                </a:solidFill>
                <a:latin typeface="Corbel"/>
                <a:cs typeface="Corbel"/>
              </a:rPr>
              <a:t>Г</a:t>
            </a:r>
            <a:r>
              <a:rPr sz="3600" b="1" spc="-15" dirty="0">
                <a:solidFill>
                  <a:srgbClr val="00AF50"/>
                </a:solidFill>
                <a:latin typeface="Corbel"/>
                <a:cs typeface="Corbel"/>
              </a:rPr>
              <a:t>Р</a:t>
            </a:r>
            <a:r>
              <a:rPr sz="3600" b="1" dirty="0">
                <a:solidFill>
                  <a:srgbClr val="00AF50"/>
                </a:solidFill>
                <a:latin typeface="Corbel"/>
                <a:cs typeface="Corbel"/>
              </a:rPr>
              <a:t>УП</a:t>
            </a:r>
            <a:r>
              <a:rPr sz="3600" b="1" spc="-20" dirty="0">
                <a:solidFill>
                  <a:srgbClr val="00AF50"/>
                </a:solidFill>
                <a:latin typeface="Corbel"/>
                <a:cs typeface="Corbel"/>
              </a:rPr>
              <a:t>П</a:t>
            </a:r>
            <a:r>
              <a:rPr sz="3600" b="1" dirty="0">
                <a:solidFill>
                  <a:srgbClr val="00AF50"/>
                </a:solidFill>
                <a:latin typeface="Corbel"/>
                <a:cs typeface="Corbel"/>
              </a:rPr>
              <a:t>ОВ</a:t>
            </a:r>
            <a:r>
              <a:rPr sz="3600" b="1" spc="-15" dirty="0">
                <a:solidFill>
                  <a:srgbClr val="00AF50"/>
                </a:solidFill>
                <a:latin typeface="Corbel"/>
                <a:cs typeface="Corbel"/>
              </a:rPr>
              <a:t>А</a:t>
            </a:r>
            <a:r>
              <a:rPr sz="3600" b="1" dirty="0">
                <a:solidFill>
                  <a:srgbClr val="00AF50"/>
                </a:solidFill>
                <a:latin typeface="Corbel"/>
                <a:cs typeface="Corbel"/>
              </a:rPr>
              <a:t>Я </a:t>
            </a:r>
            <a:r>
              <a:rPr sz="3600" b="1" spc="-180" dirty="0">
                <a:solidFill>
                  <a:srgbClr val="00AF50"/>
                </a:solidFill>
                <a:latin typeface="Corbel"/>
                <a:cs typeface="Corbel"/>
              </a:rPr>
              <a:t>К</a:t>
            </a:r>
            <a:r>
              <a:rPr sz="3600" b="1" dirty="0">
                <a:solidFill>
                  <a:srgbClr val="00AF50"/>
                </a:solidFill>
                <a:latin typeface="Corbel"/>
                <a:cs typeface="Corbel"/>
              </a:rPr>
              <a:t>ОМН</a:t>
            </a:r>
            <a:r>
              <a:rPr sz="3600" b="1" spc="-204" dirty="0">
                <a:solidFill>
                  <a:srgbClr val="00AF50"/>
                </a:solidFill>
                <a:latin typeface="Corbel"/>
                <a:cs typeface="Corbel"/>
              </a:rPr>
              <a:t>А</a:t>
            </a:r>
            <a:r>
              <a:rPr sz="3600" b="1" spc="-195" dirty="0">
                <a:solidFill>
                  <a:srgbClr val="00AF50"/>
                </a:solidFill>
                <a:latin typeface="Corbel"/>
                <a:cs typeface="Corbel"/>
              </a:rPr>
              <a:t>Т</a:t>
            </a:r>
            <a:r>
              <a:rPr sz="3600" b="1" dirty="0">
                <a:solidFill>
                  <a:srgbClr val="00AF50"/>
                </a:solidFill>
                <a:latin typeface="Corbel"/>
                <a:cs typeface="Corbel"/>
              </a:rPr>
              <a:t>А</a:t>
            </a:r>
            <a:endParaRPr sz="360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739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778" y="6085930"/>
            <a:ext cx="4571404" cy="477534"/>
          </a:xfrm>
          <a:prstGeom prst="rect">
            <a:avLst/>
          </a:prstGeom>
        </p:spPr>
        <p:txBody>
          <a:bodyPr lIns="76670" tIns="38338" rIns="76670" bIns="38338">
            <a:spAutoFit/>
          </a:bodyPr>
          <a:lstStyle/>
          <a:p>
            <a:pPr algn="ctr" defTabSz="766693"/>
            <a:r>
              <a:rPr lang="ru-RU" sz="1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1.3. Рабочий сектор </a:t>
            </a:r>
          </a:p>
          <a:p>
            <a:pPr algn="ctr" defTabSz="766693"/>
            <a:r>
              <a:rPr lang="ru-RU" sz="1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(Модуль патриотического развития и мировой культуры)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63946" y="6085930"/>
            <a:ext cx="4571404" cy="477534"/>
          </a:xfrm>
          <a:prstGeom prst="rect">
            <a:avLst/>
          </a:prstGeom>
        </p:spPr>
        <p:txBody>
          <a:bodyPr lIns="76670" tIns="38338" rIns="76670" bIns="38338">
            <a:spAutoFit/>
          </a:bodyPr>
          <a:lstStyle/>
          <a:p>
            <a:pPr algn="ctr" defTabSz="766693"/>
            <a:r>
              <a:rPr lang="ru-RU" sz="1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1.4. Рабочий сектор</a:t>
            </a:r>
          </a:p>
          <a:p>
            <a:pPr algn="ctr" defTabSz="766693"/>
            <a:r>
              <a:rPr lang="ru-RU" sz="1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 (Модуль  мини-музей «Русская изба»)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21327" y="269427"/>
            <a:ext cx="2229060" cy="385201"/>
          </a:xfrm>
          <a:prstGeom prst="rect">
            <a:avLst/>
          </a:prstGeom>
        </p:spPr>
        <p:txBody>
          <a:bodyPr wrap="none" lIns="76670" tIns="38338" rIns="76670" bIns="38338">
            <a:spAutoFit/>
          </a:bodyPr>
          <a:lstStyle/>
          <a:p>
            <a:pPr defTabSz="966035"/>
            <a:r>
              <a:rPr lang="ru-RU" sz="2000" dirty="0">
                <a:solidFill>
                  <a:prstClr val="white"/>
                </a:solidFill>
                <a:latin typeface="Cambria" pitchFamily="18" charset="0"/>
              </a:rPr>
              <a:t>1. Рабочий сектор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Home\Desktop\рппс2020\IMG_20200604_1510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054" y="1418364"/>
            <a:ext cx="4250132" cy="4236703"/>
          </a:xfrm>
          <a:prstGeom prst="rect">
            <a:avLst/>
          </a:prstGeom>
          <a:noFill/>
        </p:spPr>
      </p:pic>
      <p:pic>
        <p:nvPicPr>
          <p:cNvPr id="7171" name="Picture 3" descr="C:\Users\Home\Desktop\рппс2020\IMG_20200607_1854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920" y="1418382"/>
            <a:ext cx="4008411" cy="42503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911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2951410" y="44061"/>
            <a:ext cx="3046169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СПОКОЙНЫЙ СЕКТОР</a:t>
            </a:r>
            <a:endParaRPr lang="ru-RU" sz="1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1330795" y="6275497"/>
            <a:ext cx="6242382" cy="58252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3.1. Спокойный сектор (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уединения, Центр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литературы)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3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1" y="424681"/>
            <a:ext cx="3960439" cy="5807507"/>
          </a:xfrm>
        </p:spPr>
      </p:pic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4136260" y="1403937"/>
            <a:ext cx="5696025" cy="3960439"/>
          </a:xfrm>
        </p:spPr>
      </p:pic>
    </p:spTree>
    <p:extLst>
      <p:ext uri="{BB962C8B-B14F-4D97-AF65-F5344CB8AC3E}">
        <p14:creationId xmlns:p14="http://schemas.microsoft.com/office/powerpoint/2010/main" val="5570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2951399" y="44061"/>
            <a:ext cx="3046169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760257" y="6084058"/>
            <a:ext cx="2800150" cy="55758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3.1. Спокойный сектор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Центр уединения)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Юрий Бочарников\Desktop\8 группа\уединение\IMG-20200416-WA01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66014"/>
            <a:ext cx="3888432" cy="534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4788081" y="6082914"/>
            <a:ext cx="3565325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3.1.2. Спокойный сектор 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продуктивной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деятельности)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Юрий Бочарников\Desktop\8 группа\изо\IMG-20200416-WA01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4483" y="566014"/>
            <a:ext cx="4273981" cy="532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70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68719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/>
          </p:cNvSpPr>
          <p:nvPr>
            <p:ph idx="1"/>
          </p:nvPr>
        </p:nvSpPr>
        <p:spPr>
          <a:xfrm>
            <a:off x="285751" y="1214438"/>
            <a:ext cx="8229600" cy="5338762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altLang="ru-RU" sz="1700" b="1">
                <a:solidFill>
                  <a:schemeClr val="hlink"/>
                </a:solidFill>
              </a:rPr>
              <a:t>	</a:t>
            </a:r>
            <a:r>
              <a:rPr lang="ru-RU" altLang="ru-RU" sz="2000" b="1">
                <a:latin typeface="Arial" charset="0"/>
              </a:rPr>
              <a:t>Важным критерием оценки деятельности дошкольной организации является созданная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i="1" u="sng">
                <a:solidFill>
                  <a:schemeClr val="tx2"/>
                </a:solidFill>
                <a:latin typeface="Arial" charset="0"/>
              </a:rPr>
              <a:t>предметно-пространственная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i="1" u="sng">
                <a:solidFill>
                  <a:schemeClr val="tx2"/>
                </a:solidFill>
                <a:latin typeface="Arial" charset="0"/>
              </a:rPr>
              <a:t>развивающая среда.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altLang="ru-RU" sz="2400" b="1" i="1" u="sng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46" y="5426123"/>
            <a:ext cx="19081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124" name="AutoShape 17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oundRect">
            <a:avLst>
              <a:gd name="adj" fmla="val 125"/>
            </a:avLst>
          </a:prstGeom>
          <a:gradFill rotWithShape="0">
            <a:gsLst>
              <a:gs pos="0">
                <a:srgbClr val="800000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284" tIns="45643" rIns="91284" bIns="45643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  <a:latin typeface="Arial" charset="0"/>
              </a:rPr>
              <a:t>Федеральный государственный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  <a:latin typeface="Arial" charset="0"/>
              </a:rPr>
              <a:t>образовательный стандарт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  <a:latin typeface="Arial" charset="0"/>
              </a:rPr>
              <a:t>дошкольного образования (ФГОС ДО)</a:t>
            </a:r>
          </a:p>
        </p:txBody>
      </p:sp>
      <p:pic>
        <p:nvPicPr>
          <p:cNvPr id="5125" name="Picture 5" descr="Лекотека Масленница 2008 43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786063"/>
            <a:ext cx="297180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/>
          </p:cNvSpPr>
          <p:nvPr/>
        </p:nvSpPr>
        <p:spPr bwMode="auto">
          <a:xfrm>
            <a:off x="3357593" y="2714661"/>
            <a:ext cx="5500687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84" tIns="45643" rIns="91284" bIns="45643"/>
          <a:lstStyle/>
          <a:p>
            <a:pPr marL="342318" indent="-342318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/>
              <a:t>		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Среда должна обеспечивать:</a:t>
            </a:r>
          </a:p>
          <a:p>
            <a:pPr marL="342318" indent="-342318" algn="just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Arial" charset="0"/>
              </a:rPr>
              <a:t>возможность общения и совместной деятельности детей и взрослых</a:t>
            </a:r>
          </a:p>
          <a:p>
            <a:pPr marL="342318" indent="-342318" algn="just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Arial" charset="0"/>
              </a:rPr>
              <a:t>двигательной активности детей</a:t>
            </a:r>
          </a:p>
          <a:p>
            <a:pPr marL="342318" indent="-342318" algn="just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Arial" charset="0"/>
              </a:rPr>
              <a:t>возможности для уединения. </a:t>
            </a:r>
          </a:p>
        </p:txBody>
      </p:sp>
    </p:spTree>
    <p:extLst>
      <p:ext uri="{BB962C8B-B14F-4D97-AF65-F5344CB8AC3E}">
        <p14:creationId xmlns:p14="http://schemas.microsoft.com/office/powerpoint/2010/main" val="216843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412883"/>
            <a:ext cx="4400550" cy="4530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z="2800"/>
              <a:t>	</a:t>
            </a:r>
            <a:endParaRPr lang="ru-RU" altLang="ru-RU" sz="2400" b="1">
              <a:latin typeface="Arial" charset="0"/>
            </a:endParaRPr>
          </a:p>
        </p:txBody>
      </p:sp>
      <p:sp>
        <p:nvSpPr>
          <p:cNvPr id="6147" name="Rectangle 4"/>
          <p:cNvSpPr>
            <a:spLocks noGrp="1"/>
          </p:cNvSpPr>
          <p:nvPr>
            <p:ph type="body" sz="half" idx="4294967295"/>
          </p:nvPr>
        </p:nvSpPr>
        <p:spPr>
          <a:xfrm>
            <a:off x="935038" y="1412883"/>
            <a:ext cx="8208962" cy="4530725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endParaRPr lang="ru-RU" altLang="ru-RU" sz="2800" b="1"/>
          </a:p>
          <a:p>
            <a:r>
              <a:rPr lang="ru-RU" altLang="ru-RU" sz="4000" b="1"/>
              <a:t>Насыщенность	</a:t>
            </a:r>
            <a:endParaRPr lang="ru-RU" altLang="ru-RU" sz="4000" b="1">
              <a:latin typeface="Arial" charset="0"/>
            </a:endParaRPr>
          </a:p>
          <a:p>
            <a:r>
              <a:rPr lang="ru-RU" altLang="ru-RU" sz="3600" b="1">
                <a:latin typeface="Arial" charset="0"/>
              </a:rPr>
              <a:t>Трансформируемость</a:t>
            </a:r>
          </a:p>
          <a:p>
            <a:r>
              <a:rPr lang="ru-RU" altLang="ru-RU" sz="3600" b="1">
                <a:latin typeface="Arial" charset="0"/>
              </a:rPr>
              <a:t>Полифункциональность</a:t>
            </a:r>
          </a:p>
          <a:p>
            <a:r>
              <a:rPr lang="ru-RU" altLang="ru-RU" sz="3600" b="1">
                <a:latin typeface="Arial" charset="0"/>
              </a:rPr>
              <a:t>Вариативность</a:t>
            </a:r>
          </a:p>
          <a:p>
            <a:r>
              <a:rPr lang="ru-RU" altLang="ru-RU" sz="3600" b="1">
                <a:latin typeface="Arial" charset="0"/>
              </a:rPr>
              <a:t>Доступность</a:t>
            </a:r>
          </a:p>
          <a:p>
            <a:r>
              <a:rPr lang="ru-RU" altLang="ru-RU" sz="3600" b="1">
                <a:latin typeface="Arial" charset="0"/>
              </a:rPr>
              <a:t>Безопасность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7" y="5265738"/>
            <a:ext cx="2124075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49" name="AutoShape 17"/>
          <p:cNvSpPr>
            <a:spLocks noChangeArrowheads="1"/>
          </p:cNvSpPr>
          <p:nvPr/>
        </p:nvSpPr>
        <p:spPr bwMode="auto">
          <a:xfrm>
            <a:off x="0" y="0"/>
            <a:ext cx="9144000" cy="1341438"/>
          </a:xfrm>
          <a:prstGeom prst="roundRect">
            <a:avLst>
              <a:gd name="adj" fmla="val 125"/>
            </a:avLst>
          </a:prstGeom>
          <a:gradFill rotWithShape="0">
            <a:gsLst>
              <a:gs pos="0">
                <a:srgbClr val="800000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284" tIns="45643" rIns="91284" bIns="45643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chemeClr val="bg1"/>
                </a:solidFill>
                <a:latin typeface="Arial" charset="0"/>
              </a:rPr>
              <a:t>Требования к развивающей среде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chemeClr val="bg1"/>
                </a:solidFill>
                <a:latin typeface="Arial" charset="0"/>
              </a:rPr>
              <a:t>  ФГОС  ДО</a:t>
            </a:r>
          </a:p>
        </p:txBody>
      </p:sp>
    </p:spTree>
    <p:extLst>
      <p:ext uri="{BB962C8B-B14F-4D97-AF65-F5344CB8AC3E}">
        <p14:creationId xmlns:p14="http://schemas.microsoft.com/office/powerpoint/2010/main" val="43332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" y="-1718"/>
            <a:ext cx="9143999" cy="686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90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143516" y="655319"/>
            <a:ext cx="665479" cy="807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66942" y="1508760"/>
            <a:ext cx="1877059" cy="8077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686800" y="1508760"/>
            <a:ext cx="457200" cy="8077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37759" y="1986279"/>
            <a:ext cx="4206240" cy="4673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99540" y="2230120"/>
            <a:ext cx="335279" cy="4673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50340" y="2230120"/>
            <a:ext cx="4754880" cy="4673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20741" y="2230120"/>
            <a:ext cx="2837180" cy="4673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473448" y="2230120"/>
            <a:ext cx="335279" cy="4673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836167" y="2423160"/>
            <a:ext cx="576579" cy="807720"/>
          </a:xfrm>
          <a:prstGeom prst="rect">
            <a:avLst/>
          </a:prstGeom>
          <a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67178" y="412860"/>
            <a:ext cx="583311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80" marR="5079"/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Индивидуализация – </a:t>
            </a:r>
            <a:r>
              <a:rPr sz="2800" b="1" spc="-15" dirty="0">
                <a:solidFill>
                  <a:srgbClr val="FF3300"/>
                </a:solidFill>
                <a:latin typeface="Times New Roman"/>
                <a:cs typeface="Times New Roman"/>
              </a:rPr>
              <a:t>это</a:t>
            </a:r>
            <a:r>
              <a:rPr sz="2800" b="1" spc="-110" dirty="0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выделение  индивидуальных </a:t>
            </a:r>
            <a:r>
              <a:rPr sz="2800" b="1" spc="-5" dirty="0">
                <a:solidFill>
                  <a:srgbClr val="FF3300"/>
                </a:solidFill>
                <a:latin typeface="Times New Roman"/>
                <a:cs typeface="Times New Roman"/>
              </a:rPr>
              <a:t>особенностей </a:t>
            </a:r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из  </a:t>
            </a:r>
            <a:r>
              <a:rPr sz="2800" b="1" spc="-10" dirty="0">
                <a:solidFill>
                  <a:srgbClr val="FF3300"/>
                </a:solidFill>
                <a:latin typeface="Times New Roman"/>
                <a:cs typeface="Times New Roman"/>
              </a:rPr>
              <a:t>первоначального</a:t>
            </a:r>
            <a:r>
              <a:rPr sz="2800" b="1" spc="-75" dirty="0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3300"/>
                </a:solidFill>
                <a:latin typeface="Times New Roman"/>
                <a:cs typeface="Times New Roman"/>
              </a:rPr>
              <a:t>безразличия</a:t>
            </a:r>
            <a:endParaRPr sz="2800" dirty="0">
              <a:solidFill>
                <a:srgbClr val="FF3300"/>
              </a:solidFill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52832" y="2293909"/>
            <a:ext cx="258381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80"/>
            <a:r>
              <a:rPr sz="1600" dirty="0">
                <a:solidFill>
                  <a:srgbClr val="562213"/>
                </a:solidFill>
                <a:latin typeface="Times New Roman"/>
                <a:cs typeface="Times New Roman"/>
              </a:rPr>
              <a:t>Энциклопедический</a:t>
            </a:r>
            <a:r>
              <a:rPr sz="1600" spc="355" dirty="0">
                <a:solidFill>
                  <a:srgbClr val="562213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562213"/>
                </a:solidFill>
                <a:latin typeface="Times New Roman"/>
                <a:cs typeface="Times New Roman"/>
              </a:rPr>
              <a:t>словарь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92646" y="3068963"/>
            <a:ext cx="8293928" cy="2630836"/>
          </a:xfrm>
          <a:prstGeom prst="rect">
            <a:avLst/>
          </a:prstGeom>
        </p:spPr>
        <p:txBody>
          <a:bodyPr vert="horz" wrap="square" lIns="0" tIns="6973" rIns="0" bIns="0" rtlCol="0">
            <a:spAutoFit/>
          </a:bodyPr>
          <a:lstStyle/>
          <a:p>
            <a:pPr marL="12680" indent="304282">
              <a:spcBef>
                <a:spcPts val="55"/>
              </a:spcBef>
            </a:pPr>
            <a:r>
              <a:rPr sz="2800" b="1" dirty="0">
                <a:latin typeface="Times New Roman"/>
                <a:cs typeface="Times New Roman"/>
              </a:rPr>
              <a:t>Индивидуализация </a:t>
            </a:r>
            <a:r>
              <a:rPr sz="2800" b="1" spc="-10" dirty="0">
                <a:latin typeface="Times New Roman"/>
                <a:cs typeface="Times New Roman"/>
              </a:rPr>
              <a:t>дошкольного образования</a:t>
            </a:r>
            <a:r>
              <a:rPr sz="2800" b="1" spc="5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-</a:t>
            </a:r>
          </a:p>
          <a:p>
            <a:pPr marL="12680" marR="5079" algn="just">
              <a:spcBef>
                <a:spcPts val="280"/>
              </a:spcBef>
            </a:pPr>
            <a:r>
              <a:rPr sz="2800" spc="10" dirty="0">
                <a:latin typeface="Times New Roman"/>
                <a:cs typeface="Times New Roman"/>
              </a:rPr>
              <a:t>построение </a:t>
            </a:r>
            <a:r>
              <a:rPr sz="2800" spc="-10" dirty="0">
                <a:latin typeface="Times New Roman"/>
                <a:cs typeface="Times New Roman"/>
              </a:rPr>
              <a:t>образовательной </a:t>
            </a:r>
            <a:r>
              <a:rPr sz="2800" spc="5" dirty="0">
                <a:latin typeface="Times New Roman"/>
                <a:cs typeface="Times New Roman"/>
              </a:rPr>
              <a:t>деятельности </a:t>
            </a:r>
            <a:r>
              <a:rPr sz="2800" spc="-5" dirty="0">
                <a:latin typeface="Times New Roman"/>
                <a:cs typeface="Times New Roman"/>
              </a:rPr>
              <a:t>на </a:t>
            </a:r>
            <a:r>
              <a:rPr sz="2800" spc="10" dirty="0">
                <a:latin typeface="Times New Roman"/>
                <a:cs typeface="Times New Roman"/>
              </a:rPr>
              <a:t>основе  </a:t>
            </a:r>
            <a:r>
              <a:rPr sz="2800" dirty="0">
                <a:latin typeface="Times New Roman"/>
                <a:cs typeface="Times New Roman"/>
              </a:rPr>
              <a:t>индивидуальных </a:t>
            </a:r>
            <a:r>
              <a:rPr sz="2800" spc="5" dirty="0">
                <a:latin typeface="Times New Roman"/>
                <a:cs typeface="Times New Roman"/>
              </a:rPr>
              <a:t>особенностей </a:t>
            </a:r>
            <a:r>
              <a:rPr sz="2800" spc="-10" dirty="0">
                <a:latin typeface="Times New Roman"/>
                <a:cs typeface="Times New Roman"/>
              </a:rPr>
              <a:t>каждого ребенка, </a:t>
            </a:r>
            <a:r>
              <a:rPr sz="2800" spc="5" dirty="0">
                <a:latin typeface="Times New Roman"/>
                <a:cs typeface="Times New Roman"/>
              </a:rPr>
              <a:t>при  </a:t>
            </a:r>
            <a:r>
              <a:rPr sz="2800" spc="-40" dirty="0">
                <a:latin typeface="Times New Roman"/>
                <a:cs typeface="Times New Roman"/>
              </a:rPr>
              <a:t>котором </a:t>
            </a:r>
            <a:r>
              <a:rPr sz="2800" dirty="0">
                <a:latin typeface="Times New Roman"/>
                <a:cs typeface="Times New Roman"/>
              </a:rPr>
              <a:t>сам </a:t>
            </a:r>
            <a:r>
              <a:rPr sz="2800" spc="-5" dirty="0">
                <a:latin typeface="Times New Roman"/>
                <a:cs typeface="Times New Roman"/>
              </a:rPr>
              <a:t>ребенок </a:t>
            </a:r>
            <a:r>
              <a:rPr sz="2800" dirty="0">
                <a:latin typeface="Times New Roman"/>
                <a:cs typeface="Times New Roman"/>
              </a:rPr>
              <a:t>становится </a:t>
            </a:r>
            <a:r>
              <a:rPr sz="2800" spc="-5" dirty="0">
                <a:latin typeface="Times New Roman"/>
                <a:cs typeface="Times New Roman"/>
              </a:rPr>
              <a:t>активным в </a:t>
            </a:r>
            <a:r>
              <a:rPr sz="2800" dirty="0">
                <a:latin typeface="Times New Roman"/>
                <a:cs typeface="Times New Roman"/>
              </a:rPr>
              <a:t>выборе  </a:t>
            </a:r>
            <a:r>
              <a:rPr sz="2800" spc="-10" dirty="0">
                <a:latin typeface="Times New Roman"/>
                <a:cs typeface="Times New Roman"/>
              </a:rPr>
              <a:t>содержания </a:t>
            </a:r>
            <a:r>
              <a:rPr sz="2800" spc="-5" dirty="0">
                <a:latin typeface="Times New Roman"/>
                <a:cs typeface="Times New Roman"/>
              </a:rPr>
              <a:t>своего образования, </a:t>
            </a:r>
            <a:r>
              <a:rPr sz="2800" dirty="0">
                <a:latin typeface="Times New Roman"/>
                <a:cs typeface="Times New Roman"/>
              </a:rPr>
              <a:t>становится  </a:t>
            </a:r>
            <a:r>
              <a:rPr sz="2800" spc="-40" dirty="0">
                <a:latin typeface="Times New Roman"/>
                <a:cs typeface="Times New Roman"/>
              </a:rPr>
              <a:t>субъектом</a:t>
            </a:r>
            <a:r>
              <a:rPr sz="2800" spc="5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образования.</a:t>
            </a:r>
            <a:endParaRPr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924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2275840" y="40655"/>
            <a:ext cx="5905500" cy="8077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954779" y="467359"/>
            <a:ext cx="2458720" cy="8077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925826" y="467359"/>
            <a:ext cx="576579" cy="80772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5769" y="894080"/>
            <a:ext cx="7503159" cy="8077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42641" y="1320800"/>
            <a:ext cx="2504440" cy="8077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359401" y="1320800"/>
            <a:ext cx="1663700" cy="8077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535419" y="1320800"/>
            <a:ext cx="576579" cy="80772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940307" y="1747520"/>
            <a:ext cx="576579" cy="80772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940307" y="2174239"/>
            <a:ext cx="576579" cy="80772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940307" y="2600960"/>
            <a:ext cx="576579" cy="80772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36700" y="3027679"/>
            <a:ext cx="2603500" cy="8077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52520" y="3027679"/>
            <a:ext cx="2161540" cy="8077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326379" y="3027679"/>
            <a:ext cx="607060" cy="8077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445759" y="3027679"/>
            <a:ext cx="3474720" cy="8077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518660" y="3454428"/>
            <a:ext cx="1330960" cy="80771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361940" y="3454428"/>
            <a:ext cx="576579" cy="807719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34160" y="3881168"/>
            <a:ext cx="7381240" cy="80771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694179" y="4307888"/>
            <a:ext cx="7061200" cy="80771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285269" y="4734607"/>
            <a:ext cx="7858759" cy="80771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971040" y="5161327"/>
            <a:ext cx="6515100" cy="80771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057400" y="5588000"/>
            <a:ext cx="6339840" cy="80772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298700" y="6014720"/>
            <a:ext cx="5854700" cy="80772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665724" y="6014720"/>
            <a:ext cx="576579" cy="80772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1707895" y="150769"/>
            <a:ext cx="6953250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tabLst>
                <a:tab pos="2461507" algn="l"/>
              </a:tabLst>
            </a:pP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Составляющие	</a:t>
            </a:r>
            <a:r>
              <a:rPr sz="2800" spc="-5" dirty="0">
                <a:solidFill>
                  <a:srgbClr val="FF0000"/>
                </a:solidFill>
                <a:latin typeface="Times New Roman"/>
                <a:cs typeface="Times New Roman"/>
              </a:rPr>
              <a:t>индивидуализации</a:t>
            </a:r>
            <a:endParaRPr sz="2800" dirty="0">
              <a:latin typeface="Times New Roman"/>
              <a:cs typeface="Times New Roman"/>
            </a:endParaRPr>
          </a:p>
          <a:p>
            <a:pPr marL="2540" algn="ctr"/>
            <a:r>
              <a:rPr sz="2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образования:</a:t>
            </a:r>
            <a:endParaRPr sz="2800" dirty="0">
              <a:latin typeface="Times New Roman"/>
              <a:cs typeface="Times New Roman"/>
            </a:endParaRPr>
          </a:p>
          <a:p>
            <a:pPr marL="12680" marR="5079" algn="ctr">
              <a:tabLst>
                <a:tab pos="2652321" algn="l"/>
                <a:tab pos="5492278" algn="l"/>
              </a:tabLst>
            </a:pPr>
            <a:r>
              <a:rPr sz="2800" i="1" spc="-5" dirty="0">
                <a:solidFill>
                  <a:srgbClr val="562213"/>
                </a:solidFill>
                <a:latin typeface="Times New Roman"/>
                <a:cs typeface="Times New Roman"/>
              </a:rPr>
              <a:t>и</a:t>
            </a:r>
            <a:r>
              <a:rPr sz="2800" i="1" spc="-15" dirty="0">
                <a:solidFill>
                  <a:srgbClr val="562213"/>
                </a:solidFill>
                <a:latin typeface="Times New Roman"/>
                <a:cs typeface="Times New Roman"/>
              </a:rPr>
              <a:t>н</a:t>
            </a:r>
            <a:r>
              <a:rPr sz="2800" i="1" dirty="0">
                <a:solidFill>
                  <a:srgbClr val="562213"/>
                </a:solidFill>
                <a:latin typeface="Times New Roman"/>
                <a:cs typeface="Times New Roman"/>
              </a:rPr>
              <a:t>диви</a:t>
            </a:r>
            <a:r>
              <a:rPr sz="2800" i="1" spc="-30" dirty="0">
                <a:solidFill>
                  <a:srgbClr val="562213"/>
                </a:solidFill>
                <a:latin typeface="Times New Roman"/>
                <a:cs typeface="Times New Roman"/>
              </a:rPr>
              <a:t>д</a:t>
            </a:r>
            <a:r>
              <a:rPr sz="2800" i="1" spc="-5" dirty="0">
                <a:solidFill>
                  <a:srgbClr val="562213"/>
                </a:solidFill>
                <a:latin typeface="Times New Roman"/>
                <a:cs typeface="Times New Roman"/>
              </a:rPr>
              <a:t>уальный	</a:t>
            </a:r>
            <a:r>
              <a:rPr sz="2800" i="1" spc="-50" dirty="0">
                <a:solidFill>
                  <a:srgbClr val="562213"/>
                </a:solidFill>
                <a:latin typeface="Times New Roman"/>
                <a:cs typeface="Times New Roman"/>
              </a:rPr>
              <a:t>о</a:t>
            </a:r>
            <a:r>
              <a:rPr sz="2800" i="1" spc="-10" dirty="0">
                <a:solidFill>
                  <a:srgbClr val="562213"/>
                </a:solidFill>
                <a:latin typeface="Times New Roman"/>
                <a:cs typeface="Times New Roman"/>
              </a:rPr>
              <a:t>б</a:t>
            </a:r>
            <a:r>
              <a:rPr sz="2800" i="1" spc="-5" dirty="0">
                <a:solidFill>
                  <a:srgbClr val="562213"/>
                </a:solidFill>
                <a:latin typeface="Times New Roman"/>
                <a:cs typeface="Times New Roman"/>
              </a:rPr>
              <a:t>ра</a:t>
            </a:r>
            <a:r>
              <a:rPr sz="2800" i="1" spc="-40" dirty="0">
                <a:solidFill>
                  <a:srgbClr val="562213"/>
                </a:solidFill>
                <a:latin typeface="Times New Roman"/>
                <a:cs typeface="Times New Roman"/>
              </a:rPr>
              <a:t>з</a:t>
            </a:r>
            <a:r>
              <a:rPr sz="2800" i="1" spc="-5" dirty="0">
                <a:solidFill>
                  <a:srgbClr val="562213"/>
                </a:solidFill>
                <a:latin typeface="Times New Roman"/>
                <a:cs typeface="Times New Roman"/>
              </a:rPr>
              <a:t>о</a:t>
            </a:r>
            <a:r>
              <a:rPr sz="2800" i="1" spc="-20" dirty="0">
                <a:solidFill>
                  <a:srgbClr val="562213"/>
                </a:solidFill>
                <a:latin typeface="Times New Roman"/>
                <a:cs typeface="Times New Roman"/>
              </a:rPr>
              <a:t>в</a:t>
            </a:r>
            <a:r>
              <a:rPr sz="2800" i="1" spc="-5" dirty="0">
                <a:solidFill>
                  <a:srgbClr val="562213"/>
                </a:solidFill>
                <a:latin typeface="Times New Roman"/>
                <a:cs typeface="Times New Roman"/>
              </a:rPr>
              <a:t>ат</a:t>
            </a:r>
            <a:r>
              <a:rPr sz="2800" i="1" spc="-70" dirty="0">
                <a:solidFill>
                  <a:srgbClr val="562213"/>
                </a:solidFill>
                <a:latin typeface="Times New Roman"/>
                <a:cs typeface="Times New Roman"/>
              </a:rPr>
              <a:t>е</a:t>
            </a:r>
            <a:r>
              <a:rPr sz="2800" i="1" spc="-5" dirty="0">
                <a:solidFill>
                  <a:srgbClr val="562213"/>
                </a:solidFill>
                <a:latin typeface="Times New Roman"/>
                <a:cs typeface="Times New Roman"/>
              </a:rPr>
              <a:t>льный</a:t>
            </a:r>
            <a:r>
              <a:rPr sz="2800" i="1" dirty="0">
                <a:solidFill>
                  <a:srgbClr val="562213"/>
                </a:solidFill>
                <a:latin typeface="Times New Roman"/>
                <a:cs typeface="Times New Roman"/>
              </a:rPr>
              <a:t>	марш</a:t>
            </a:r>
            <a:r>
              <a:rPr sz="2800" i="1" spc="-40" dirty="0">
                <a:solidFill>
                  <a:srgbClr val="562213"/>
                </a:solidFill>
                <a:latin typeface="Times New Roman"/>
                <a:cs typeface="Times New Roman"/>
              </a:rPr>
              <a:t>р</a:t>
            </a:r>
            <a:r>
              <a:rPr sz="2800" i="1" dirty="0">
                <a:solidFill>
                  <a:srgbClr val="562213"/>
                </a:solidFill>
                <a:latin typeface="Times New Roman"/>
                <a:cs typeface="Times New Roman"/>
              </a:rPr>
              <a:t>ут  для </a:t>
            </a:r>
            <a:r>
              <a:rPr sz="2800" i="1" spc="-10" dirty="0">
                <a:solidFill>
                  <a:srgbClr val="562213"/>
                </a:solidFill>
                <a:latin typeface="Times New Roman"/>
                <a:cs typeface="Times New Roman"/>
              </a:rPr>
              <a:t>каждого</a:t>
            </a:r>
            <a:r>
              <a:rPr sz="2800" i="1" spc="-110" dirty="0">
                <a:solidFill>
                  <a:srgbClr val="562213"/>
                </a:solidFill>
                <a:latin typeface="Times New Roman"/>
                <a:cs typeface="Times New Roman"/>
              </a:rPr>
              <a:t> </a:t>
            </a:r>
            <a:r>
              <a:rPr sz="2800" i="1" spc="-20" dirty="0">
                <a:solidFill>
                  <a:srgbClr val="562213"/>
                </a:solidFill>
                <a:latin typeface="Times New Roman"/>
                <a:cs typeface="Times New Roman"/>
              </a:rPr>
              <a:t>ребенка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517278" y="3139089"/>
            <a:ext cx="7329805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3079" marR="248497" algn="ctr"/>
            <a:r>
              <a:rPr sz="2800" i="1" spc="5" dirty="0">
                <a:solidFill>
                  <a:srgbClr val="562213"/>
                </a:solidFill>
                <a:latin typeface="Times New Roman"/>
                <a:cs typeface="Times New Roman"/>
              </a:rPr>
              <a:t>развивающая</a:t>
            </a:r>
            <a:r>
              <a:rPr sz="2800" i="1" spc="-10" dirty="0">
                <a:solidFill>
                  <a:srgbClr val="562213"/>
                </a:solidFill>
                <a:latin typeface="Times New Roman"/>
                <a:cs typeface="Times New Roman"/>
              </a:rPr>
              <a:t> предметно-пространственная  </a:t>
            </a:r>
            <a:r>
              <a:rPr sz="2800" i="1" spc="-15" dirty="0">
                <a:solidFill>
                  <a:srgbClr val="562213"/>
                </a:solidFill>
                <a:latin typeface="Times New Roman"/>
                <a:cs typeface="Times New Roman"/>
              </a:rPr>
              <a:t>среда</a:t>
            </a:r>
            <a:endParaRPr sz="2800" dirty="0">
              <a:latin typeface="Times New Roman"/>
              <a:cs typeface="Times New Roman"/>
            </a:endParaRPr>
          </a:p>
          <a:p>
            <a:pPr marL="12680" marR="5079" indent="1270" algn="ctr"/>
            <a:r>
              <a:rPr sz="2800" b="1" spc="-15" dirty="0">
                <a:solidFill>
                  <a:srgbClr val="954304"/>
                </a:solidFill>
                <a:latin typeface="Times New Roman"/>
                <a:cs typeface="Times New Roman"/>
              </a:rPr>
              <a:t>Каждый </a:t>
            </a:r>
            <a:r>
              <a:rPr sz="2800" b="1" spc="-10" dirty="0">
                <a:solidFill>
                  <a:srgbClr val="954304"/>
                </a:solidFill>
                <a:latin typeface="Times New Roman"/>
                <a:cs typeface="Times New Roman"/>
              </a:rPr>
              <a:t>компонент </a:t>
            </a:r>
            <a:r>
              <a:rPr sz="2800" b="1" spc="-15" dirty="0">
                <a:solidFill>
                  <a:srgbClr val="954304"/>
                </a:solidFill>
                <a:latin typeface="Times New Roman"/>
                <a:cs typeface="Times New Roman"/>
              </a:rPr>
              <a:t>единого </a:t>
            </a:r>
            <a:r>
              <a:rPr sz="2800" b="1" dirty="0">
                <a:solidFill>
                  <a:srgbClr val="954304"/>
                </a:solidFill>
                <a:latin typeface="Times New Roman"/>
                <a:cs typeface="Times New Roman"/>
              </a:rPr>
              <a:t>пространства  </a:t>
            </a:r>
            <a:r>
              <a:rPr sz="2800" b="1" spc="-20" dirty="0">
                <a:solidFill>
                  <a:srgbClr val="954304"/>
                </a:solidFill>
                <a:latin typeface="Times New Roman"/>
                <a:cs typeface="Times New Roman"/>
              </a:rPr>
              <a:t>должен </a:t>
            </a:r>
            <a:r>
              <a:rPr sz="2800" b="1" dirty="0">
                <a:solidFill>
                  <a:srgbClr val="954304"/>
                </a:solidFill>
                <a:latin typeface="Times New Roman"/>
                <a:cs typeface="Times New Roman"/>
              </a:rPr>
              <a:t>быть </a:t>
            </a:r>
            <a:r>
              <a:rPr sz="2800" b="1" spc="-15" dirty="0">
                <a:solidFill>
                  <a:srgbClr val="954304"/>
                </a:solidFill>
                <a:latin typeface="Times New Roman"/>
                <a:cs typeface="Times New Roman"/>
              </a:rPr>
              <a:t>предназначен </a:t>
            </a:r>
            <a:r>
              <a:rPr sz="2800" b="1" dirty="0">
                <a:solidFill>
                  <a:srgbClr val="954304"/>
                </a:solidFill>
                <a:latin typeface="Times New Roman"/>
                <a:cs typeface="Times New Roman"/>
              </a:rPr>
              <a:t>для </a:t>
            </a:r>
            <a:r>
              <a:rPr sz="2800" b="1" spc="-10" dirty="0">
                <a:solidFill>
                  <a:srgbClr val="954304"/>
                </a:solidFill>
                <a:latin typeface="Times New Roman"/>
                <a:cs typeface="Times New Roman"/>
              </a:rPr>
              <a:t>детского  коллектива </a:t>
            </a:r>
            <a:r>
              <a:rPr sz="2800" b="1" dirty="0">
                <a:solidFill>
                  <a:srgbClr val="954304"/>
                </a:solidFill>
                <a:latin typeface="Times New Roman"/>
                <a:cs typeface="Times New Roman"/>
              </a:rPr>
              <a:t>в </a:t>
            </a:r>
            <a:r>
              <a:rPr sz="2800" b="1" spc="-10" dirty="0">
                <a:solidFill>
                  <a:srgbClr val="954304"/>
                </a:solidFill>
                <a:latin typeface="Times New Roman"/>
                <a:cs typeface="Times New Roman"/>
              </a:rPr>
              <a:t>целом, </a:t>
            </a:r>
            <a:r>
              <a:rPr sz="2800" b="1" spc="-5" dirty="0">
                <a:solidFill>
                  <a:srgbClr val="954304"/>
                </a:solidFill>
                <a:latin typeface="Times New Roman"/>
                <a:cs typeface="Times New Roman"/>
              </a:rPr>
              <a:t>при </a:t>
            </a:r>
            <a:r>
              <a:rPr sz="2800" b="1" spc="-30" dirty="0">
                <a:solidFill>
                  <a:srgbClr val="954304"/>
                </a:solidFill>
                <a:latin typeface="Times New Roman"/>
                <a:cs typeface="Times New Roman"/>
              </a:rPr>
              <a:t>этом </a:t>
            </a:r>
            <a:r>
              <a:rPr sz="2800" b="1" spc="-5" dirty="0">
                <a:solidFill>
                  <a:srgbClr val="954304"/>
                </a:solidFill>
                <a:latin typeface="Times New Roman"/>
                <a:cs typeface="Times New Roman"/>
              </a:rPr>
              <a:t>предоставлять  </a:t>
            </a:r>
            <a:r>
              <a:rPr sz="2800" b="1" spc="-20" dirty="0">
                <a:solidFill>
                  <a:srgbClr val="954304"/>
                </a:solidFill>
                <a:latin typeface="Times New Roman"/>
                <a:cs typeface="Times New Roman"/>
              </a:rPr>
              <a:t>каждому </a:t>
            </a:r>
            <a:r>
              <a:rPr sz="2800" b="1" dirty="0">
                <a:solidFill>
                  <a:srgbClr val="954304"/>
                </a:solidFill>
                <a:latin typeface="Times New Roman"/>
                <a:cs typeface="Times New Roman"/>
              </a:rPr>
              <a:t>воспитаннику </a:t>
            </a:r>
            <a:r>
              <a:rPr sz="2800" b="1" spc="-20" dirty="0">
                <a:solidFill>
                  <a:srgbClr val="954304"/>
                </a:solidFill>
                <a:latin typeface="Times New Roman"/>
                <a:cs typeface="Times New Roman"/>
              </a:rPr>
              <a:t>возможность  </a:t>
            </a:r>
            <a:r>
              <a:rPr sz="2800" b="1" spc="-10" dirty="0">
                <a:solidFill>
                  <a:srgbClr val="954304"/>
                </a:solidFill>
                <a:latin typeface="Times New Roman"/>
                <a:cs typeface="Times New Roman"/>
              </a:rPr>
              <a:t>проявлять </a:t>
            </a:r>
            <a:r>
              <a:rPr sz="2800" b="1" spc="-5" dirty="0">
                <a:solidFill>
                  <a:srgbClr val="954304"/>
                </a:solidFill>
                <a:latin typeface="Times New Roman"/>
                <a:cs typeface="Times New Roman"/>
              </a:rPr>
              <a:t>и </a:t>
            </a:r>
            <a:r>
              <a:rPr sz="2800" b="1" spc="-10" dirty="0">
                <a:solidFill>
                  <a:srgbClr val="954304"/>
                </a:solidFill>
                <a:latin typeface="Times New Roman"/>
                <a:cs typeface="Times New Roman"/>
              </a:rPr>
              <a:t>демонстрировать </a:t>
            </a:r>
            <a:r>
              <a:rPr sz="2800" b="1" spc="-5" dirty="0">
                <a:solidFill>
                  <a:srgbClr val="954304"/>
                </a:solidFill>
                <a:latin typeface="Times New Roman"/>
                <a:cs typeface="Times New Roman"/>
              </a:rPr>
              <a:t>свою  </a:t>
            </a:r>
            <a:r>
              <a:rPr sz="2800" b="1" dirty="0">
                <a:solidFill>
                  <a:srgbClr val="954304"/>
                </a:solidFill>
                <a:latin typeface="Times New Roman"/>
                <a:cs typeface="Times New Roman"/>
              </a:rPr>
              <a:t>индивидуальность и</a:t>
            </a:r>
            <a:r>
              <a:rPr sz="2800" b="1" spc="-155" dirty="0">
                <a:solidFill>
                  <a:srgbClr val="954304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954304"/>
                </a:solidFill>
                <a:latin typeface="Times New Roman"/>
                <a:cs typeface="Times New Roman"/>
              </a:rPr>
              <a:t>творчество.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4860052" y="1916810"/>
            <a:ext cx="648335" cy="1296670"/>
          </a:xfrm>
          <a:custGeom>
            <a:avLst/>
            <a:gdLst/>
            <a:ahLst/>
            <a:cxnLst/>
            <a:rect l="l" t="t" r="r" b="b"/>
            <a:pathLst>
              <a:path w="648335" h="1296670">
                <a:moveTo>
                  <a:pt x="0" y="324103"/>
                </a:moveTo>
                <a:lnTo>
                  <a:pt x="323976" y="0"/>
                </a:lnTo>
                <a:lnTo>
                  <a:pt x="648080" y="324103"/>
                </a:lnTo>
                <a:lnTo>
                  <a:pt x="486028" y="324103"/>
                </a:lnTo>
                <a:lnTo>
                  <a:pt x="486028" y="972185"/>
                </a:lnTo>
                <a:lnTo>
                  <a:pt x="648080" y="972185"/>
                </a:lnTo>
                <a:lnTo>
                  <a:pt x="323976" y="1296162"/>
                </a:lnTo>
                <a:lnTo>
                  <a:pt x="0" y="972185"/>
                </a:lnTo>
                <a:lnTo>
                  <a:pt x="162051" y="972185"/>
                </a:lnTo>
                <a:lnTo>
                  <a:pt x="162051" y="324103"/>
                </a:lnTo>
                <a:lnTo>
                  <a:pt x="0" y="324103"/>
                </a:lnTo>
                <a:close/>
              </a:path>
            </a:pathLst>
          </a:custGeom>
          <a:ln w="25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899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индивидуализации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Метод реагирования</a:t>
            </a:r>
          </a:p>
          <a:p>
            <a:pPr algn="just">
              <a:buNone/>
            </a:pPr>
            <a:r>
              <a:rPr lang="ru-RU" dirty="0" smtClean="0"/>
              <a:t>    Предоставление детям права участвовать в планировании, обеспечение реальной возможности выбора, реализации своих идей в организации РППС.</a:t>
            </a:r>
          </a:p>
          <a:p>
            <a:pPr algn="just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3810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Обеспечение гибкости организованной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12"/>
            <a:ext cx="8229600" cy="49006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Например, дети планировали вылепить из глины животных. Каждый ребенок сам решает какого животного будет лепить; из какого материала  и т.д. Педагог помогает сделать то, что хотят сами дети. Этот подход обеспечивает структуру отношений, при помощи которой дети могут сохранять самостоятельность, а педагог при необходимости может реагировать на их индивидуальные желания и потребности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13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4005580" y="1290319"/>
            <a:ext cx="497839" cy="6959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337981" y="272028"/>
            <a:ext cx="6358220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34" marR="5079" indent="-743587" algn="ctr">
              <a:lnSpc>
                <a:spcPts val="2818"/>
              </a:lnSpc>
            </a:pPr>
            <a:r>
              <a:rPr lang="ru-RU" sz="4000" b="1" spc="-10" dirty="0">
                <a:solidFill>
                  <a:srgbClr val="562213"/>
                </a:solidFill>
                <a:latin typeface="Times New Roman"/>
                <a:cs typeface="Times New Roman"/>
              </a:rPr>
              <a:t>«Здравствуй, я пришел!»</a:t>
            </a:r>
            <a:endParaRPr sz="4000" b="1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92204" y="1902459"/>
            <a:ext cx="474489" cy="27686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680">
              <a:lnSpc>
                <a:spcPts val="3715"/>
              </a:lnSpc>
            </a:pPr>
            <a:r>
              <a:rPr sz="3600" b="1" dirty="0">
                <a:solidFill>
                  <a:srgbClr val="00AF50"/>
                </a:solidFill>
                <a:latin typeface="Times New Roman"/>
                <a:cs typeface="Times New Roman"/>
              </a:rPr>
              <a:t>ПРИЁМНАЯ</a:t>
            </a:r>
            <a:endParaRPr sz="3600">
              <a:latin typeface="Times New Roman"/>
              <a:cs typeface="Times New Roman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286" y="1181546"/>
            <a:ext cx="2834267" cy="454720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1272394"/>
            <a:ext cx="2618624" cy="467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80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4.xml><?xml version="1.0" encoding="utf-8"?>
<a:theme xmlns:a="http://schemas.openxmlformats.org/drawingml/2006/main" name="5_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</TotalTime>
  <Words>325</Words>
  <Application>Microsoft Office PowerPoint</Application>
  <PresentationFormat>Экран (4:3)</PresentationFormat>
  <Paragraphs>71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Тема Office</vt:lpstr>
      <vt:lpstr>1_Тема Office</vt:lpstr>
      <vt:lpstr>3_GraduationAlbum_16x9</vt:lpstr>
      <vt:lpstr>5_GraduationAlbum_16x9</vt:lpstr>
      <vt:lpstr> «Индивидуализация РППС как средство реализации содержания образовательных областей»</vt:lpstr>
      <vt:lpstr>Презентация PowerPoint</vt:lpstr>
      <vt:lpstr>Презентация PowerPoint</vt:lpstr>
      <vt:lpstr>Презентация PowerPoint</vt:lpstr>
      <vt:lpstr>Индивидуализация – это выделение  индивидуальных особенностей из  первоначального безразличия</vt:lpstr>
      <vt:lpstr>Презентация PowerPoint</vt:lpstr>
      <vt:lpstr>Методы индивидуализации</vt:lpstr>
      <vt:lpstr>Обеспечение гибкости организованной деятельности</vt:lpstr>
      <vt:lpstr>Презентация PowerPoint</vt:lpstr>
      <vt:lpstr>Презентация PowerPoint</vt:lpstr>
      <vt:lpstr>Презентация PowerPoint</vt:lpstr>
      <vt:lpstr>«Звезда недели, звезда дня»</vt:lpstr>
      <vt:lpstr>Атрибуты для совместной и самостоятельной  деятельности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проект  «Создание, апробация и распространение комплексных инновационных образовательных моделей, обеспечивающих  эффективную реализацию федерального государственного образовательного стандарта»</dc:title>
  <dc:creator>Роман Кривцов</dc:creator>
  <cp:lastModifiedBy>Юрий Бочарников</cp:lastModifiedBy>
  <cp:revision>124</cp:revision>
  <dcterms:created xsi:type="dcterms:W3CDTF">2017-02-16T17:38:26Z</dcterms:created>
  <dcterms:modified xsi:type="dcterms:W3CDTF">2020-11-23T17:07:07Z</dcterms:modified>
</cp:coreProperties>
</file>