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9"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6857DA9-D30E-4245-97BD-7E9AC55630EB}" type="datetimeFigureOut">
              <a:rPr lang="ru-RU" smtClean="0"/>
              <a:pPr/>
              <a:t>02.02.2018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6958968-9676-46C1-A21F-CE1599D4E45C}"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857DA9-D30E-4245-97BD-7E9AC55630EB}" type="datetimeFigureOut">
              <a:rPr lang="ru-RU" smtClean="0"/>
              <a:pPr/>
              <a:t>02.02.2018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6958968-9676-46C1-A21F-CE1599D4E45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857DA9-D30E-4245-97BD-7E9AC55630EB}" type="datetimeFigureOut">
              <a:rPr lang="ru-RU" smtClean="0"/>
              <a:pPr/>
              <a:t>02.02.2018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6958968-9676-46C1-A21F-CE1599D4E45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857DA9-D30E-4245-97BD-7E9AC55630EB}" type="datetimeFigureOut">
              <a:rPr lang="ru-RU" smtClean="0"/>
              <a:pPr/>
              <a:t>02.02.2018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6958968-9676-46C1-A21F-CE1599D4E45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6857DA9-D30E-4245-97BD-7E9AC55630EB}" type="datetimeFigureOut">
              <a:rPr lang="ru-RU" smtClean="0"/>
              <a:pPr/>
              <a:t>02.02.2018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6958968-9676-46C1-A21F-CE1599D4E45C}"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6857DA9-D30E-4245-97BD-7E9AC55630EB}" type="datetimeFigureOut">
              <a:rPr lang="ru-RU" smtClean="0"/>
              <a:pPr/>
              <a:t>02.02.2018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6958968-9676-46C1-A21F-CE1599D4E45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6857DA9-D30E-4245-97BD-7E9AC55630EB}" type="datetimeFigureOut">
              <a:rPr lang="ru-RU" smtClean="0"/>
              <a:pPr/>
              <a:t>02.02.2018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6958968-9676-46C1-A21F-CE1599D4E45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6857DA9-D30E-4245-97BD-7E9AC55630EB}" type="datetimeFigureOut">
              <a:rPr lang="ru-RU" smtClean="0"/>
              <a:pPr/>
              <a:t>02.02.2018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6958968-9676-46C1-A21F-CE1599D4E45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6857DA9-D30E-4245-97BD-7E9AC55630EB}" type="datetimeFigureOut">
              <a:rPr lang="ru-RU" smtClean="0"/>
              <a:pPr/>
              <a:t>02.02.2018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6958968-9676-46C1-A21F-CE1599D4E45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6857DA9-D30E-4245-97BD-7E9AC55630EB}" type="datetimeFigureOut">
              <a:rPr lang="ru-RU" smtClean="0"/>
              <a:pPr/>
              <a:t>02.02.2018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6958968-9676-46C1-A21F-CE1599D4E45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6857DA9-D30E-4245-97BD-7E9AC55630EB}" type="datetimeFigureOut">
              <a:rPr lang="ru-RU" smtClean="0"/>
              <a:pPr/>
              <a:t>02.02.2018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6958968-9676-46C1-A21F-CE1599D4E45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857DA9-D30E-4245-97BD-7E9AC55630EB}" type="datetimeFigureOut">
              <a:rPr lang="ru-RU" smtClean="0"/>
              <a:pPr/>
              <a:t>02.02.2018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958968-9676-46C1-A21F-CE1599D4E45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mamakkids.com/wp-content/uploads/2017/05/f0275bd8f5991b633fa24e925718ffff.jpg"/>
          <p:cNvPicPr>
            <a:picLocks noChangeAspect="1" noChangeArrowheads="1"/>
          </p:cNvPicPr>
          <p:nvPr/>
        </p:nvPicPr>
        <p:blipFill>
          <a:blip r:embed="rId2" cstate="print"/>
          <a:srcRect/>
          <a:stretch>
            <a:fillRect/>
          </a:stretch>
        </p:blipFill>
        <p:spPr bwMode="auto">
          <a:xfrm>
            <a:off x="683568" y="692697"/>
            <a:ext cx="7416824" cy="5400599"/>
          </a:xfrm>
          <a:prstGeom prst="rect">
            <a:avLst/>
          </a:prstGeom>
          <a:noFill/>
          <a:ln w="28575">
            <a:solidFill>
              <a:srgbClr val="0070C0"/>
            </a:solid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poipoi.com/yakko/cgi-bin/sb/wp-content/uploads/2014/10/20140203_51.jpg"/>
          <p:cNvPicPr/>
          <p:nvPr/>
        </p:nvPicPr>
        <p:blipFill>
          <a:blip r:embed="rId2" cstate="print"/>
          <a:srcRect/>
          <a:stretch>
            <a:fillRect/>
          </a:stretch>
        </p:blipFill>
        <p:spPr bwMode="auto">
          <a:xfrm>
            <a:off x="1260120" y="1121735"/>
            <a:ext cx="6623759" cy="4614530"/>
          </a:xfrm>
          <a:prstGeom prst="rect">
            <a:avLst/>
          </a:prstGeom>
          <a:noFill/>
          <a:ln w="9525">
            <a:noFill/>
            <a:miter lim="800000"/>
            <a:headEnd/>
            <a:tailEnd/>
          </a:ln>
        </p:spPr>
      </p:pic>
      <p:sp>
        <p:nvSpPr>
          <p:cNvPr id="3" name="Прямоугольник 2"/>
          <p:cNvSpPr/>
          <p:nvPr/>
        </p:nvSpPr>
        <p:spPr>
          <a:xfrm>
            <a:off x="1475656" y="1844824"/>
            <a:ext cx="6120680" cy="4154984"/>
          </a:xfrm>
          <a:prstGeom prst="rect">
            <a:avLst/>
          </a:prstGeom>
        </p:spPr>
        <p:txBody>
          <a:bodyPr wrap="square">
            <a:spAutoFit/>
          </a:bodyPr>
          <a:lstStyle/>
          <a:p>
            <a:pPr algn="ctr"/>
            <a:r>
              <a:rPr lang="ru-RU" sz="2400" b="1" dirty="0" smtClean="0">
                <a:solidFill>
                  <a:srgbClr val="002060"/>
                </a:solidFill>
                <a:latin typeface="Times New Roman" pitchFamily="18" charset="0"/>
                <a:cs typeface="Times New Roman" pitchFamily="18" charset="0"/>
              </a:rPr>
              <a:t>Этюд «Нахал»</a:t>
            </a:r>
          </a:p>
          <a:p>
            <a:r>
              <a:rPr lang="ru-RU" sz="2400" dirty="0" smtClean="0">
                <a:latin typeface="Times New Roman" pitchFamily="18" charset="0"/>
                <a:cs typeface="Times New Roman" pitchFamily="18" charset="0"/>
              </a:rPr>
              <a:t>Цель этюда: выражение наглости.</a:t>
            </a:r>
          </a:p>
          <a:p>
            <a:r>
              <a:rPr lang="ru-RU" sz="2400" dirty="0" smtClean="0">
                <a:latin typeface="Times New Roman" pitchFamily="18" charset="0"/>
                <a:cs typeface="Times New Roman" pitchFamily="18" charset="0"/>
              </a:rPr>
              <a:t>Мальчик с гармошкой сел на скамейку под окнами жилого дома и громко заиграл. Из подъезда вышла женщина и попросила мальчика перейти на другое место: «Ты играешь как раз под нашими окнами, а у меня только заснула больная дочка! »-« А мне что? »- сказал сквозь зубы мальчик и заиграл еще громче.</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poipoi.com/yakko/cgi-bin/sb/wp-content/uploads/2014/10/20140203_51.jpg"/>
          <p:cNvPicPr/>
          <p:nvPr/>
        </p:nvPicPr>
        <p:blipFill>
          <a:blip r:embed="rId2" cstate="print"/>
          <a:srcRect/>
          <a:stretch>
            <a:fillRect/>
          </a:stretch>
        </p:blipFill>
        <p:spPr bwMode="auto">
          <a:xfrm>
            <a:off x="1260120" y="1121735"/>
            <a:ext cx="6623759" cy="4614530"/>
          </a:xfrm>
          <a:prstGeom prst="rect">
            <a:avLst/>
          </a:prstGeom>
          <a:noFill/>
          <a:ln w="9525">
            <a:noFill/>
            <a:miter lim="800000"/>
            <a:headEnd/>
            <a:tailEnd/>
          </a:ln>
        </p:spPr>
      </p:pic>
      <p:sp>
        <p:nvSpPr>
          <p:cNvPr id="3" name="Прямоугольник 2"/>
          <p:cNvSpPr/>
          <p:nvPr/>
        </p:nvSpPr>
        <p:spPr>
          <a:xfrm>
            <a:off x="1331640" y="1166842"/>
            <a:ext cx="6408712" cy="4524315"/>
          </a:xfrm>
          <a:prstGeom prst="rect">
            <a:avLst/>
          </a:prstGeom>
        </p:spPr>
        <p:txBody>
          <a:bodyPr wrap="square">
            <a:spAutoFit/>
          </a:bodyPr>
          <a:lstStyle/>
          <a:p>
            <a:pPr algn="ctr"/>
            <a:r>
              <a:rPr lang="ru-RU" sz="2400" b="1" dirty="0">
                <a:solidFill>
                  <a:srgbClr val="002060"/>
                </a:solidFill>
                <a:latin typeface="Times New Roman" pitchFamily="18" charset="0"/>
                <a:cs typeface="Times New Roman" pitchFamily="18" charset="0"/>
              </a:rPr>
              <a:t>Передача </a:t>
            </a:r>
            <a:r>
              <a:rPr lang="ru-RU" sz="2400" b="1" dirty="0" smtClean="0">
                <a:solidFill>
                  <a:srgbClr val="002060"/>
                </a:solidFill>
                <a:latin typeface="Times New Roman" pitchFamily="18" charset="0"/>
                <a:cs typeface="Times New Roman" pitchFamily="18" charset="0"/>
              </a:rPr>
              <a:t>чувств</a:t>
            </a:r>
          </a:p>
          <a:p>
            <a:pPr algn="ctr"/>
            <a:endParaRPr lang="ru-RU" sz="2400" dirty="0">
              <a:latin typeface="Times New Roman" pitchFamily="18" charset="0"/>
              <a:cs typeface="Times New Roman" pitchFamily="18" charset="0"/>
            </a:endParaRPr>
          </a:p>
          <a:p>
            <a:r>
              <a:rPr lang="ru-RU" sz="2400" b="1" i="1" dirty="0">
                <a:latin typeface="Times New Roman" pitchFamily="18" charset="0"/>
                <a:cs typeface="Times New Roman" pitchFamily="18" charset="0"/>
              </a:rPr>
              <a:t>Цель. </a:t>
            </a:r>
            <a:r>
              <a:rPr lang="ru-RU" sz="2400" i="1" dirty="0">
                <a:latin typeface="Times New Roman" pitchFamily="18" charset="0"/>
                <a:cs typeface="Times New Roman" pitchFamily="18" charset="0"/>
              </a:rPr>
              <a:t>Учить детей передавать различные эмоциональные состояния невербальным способом</a:t>
            </a:r>
            <a:r>
              <a:rPr lang="ru-RU" sz="2400" i="1"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a:p>
            <a:r>
              <a:rPr lang="ru-RU" sz="2400" dirty="0">
                <a:latin typeface="Times New Roman" pitchFamily="18" charset="0"/>
                <a:cs typeface="Times New Roman" pitchFamily="18" charset="0"/>
              </a:rPr>
              <a:t>Ребенку дается задание: передать по «цепочке» определенное чувство с помощи мимики, жестов, прикосновений. Чувство называет воспитатель на ухо первому ребенку, детям произносить слова не разрешается. Затем дети обсуждают, какое чувство они передали, что они чувствовали при этом.</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poipoi.com/yakko/cgi-bin/sb/wp-content/uploads/2014/10/20140203_51.jpg"/>
          <p:cNvPicPr/>
          <p:nvPr/>
        </p:nvPicPr>
        <p:blipFill>
          <a:blip r:embed="rId2" cstate="print"/>
          <a:srcRect/>
          <a:stretch>
            <a:fillRect/>
          </a:stretch>
        </p:blipFill>
        <p:spPr bwMode="auto">
          <a:xfrm>
            <a:off x="1260120" y="1121735"/>
            <a:ext cx="6623759" cy="4614530"/>
          </a:xfrm>
          <a:prstGeom prst="rect">
            <a:avLst/>
          </a:prstGeom>
          <a:noFill/>
          <a:ln w="9525">
            <a:noFill/>
            <a:miter lim="800000"/>
            <a:headEnd/>
            <a:tailEnd/>
          </a:ln>
        </p:spPr>
      </p:pic>
      <p:sp>
        <p:nvSpPr>
          <p:cNvPr id="3" name="Прямоугольник 2"/>
          <p:cNvSpPr/>
          <p:nvPr/>
        </p:nvSpPr>
        <p:spPr>
          <a:xfrm>
            <a:off x="1331640" y="1196752"/>
            <a:ext cx="6480720" cy="5078313"/>
          </a:xfrm>
          <a:prstGeom prst="rect">
            <a:avLst/>
          </a:prstGeom>
        </p:spPr>
        <p:txBody>
          <a:bodyPr wrap="square">
            <a:spAutoFit/>
          </a:bodyPr>
          <a:lstStyle/>
          <a:p>
            <a:endParaRPr lang="ru-RU" sz="2400" b="1" dirty="0" smtClean="0">
              <a:latin typeface="Times New Roman" pitchFamily="18" charset="0"/>
              <a:cs typeface="Times New Roman" pitchFamily="18" charset="0"/>
            </a:endParaRPr>
          </a:p>
          <a:p>
            <a:pPr algn="ctr"/>
            <a:r>
              <a:rPr lang="ru-RU" sz="2400" b="1" dirty="0" smtClean="0">
                <a:solidFill>
                  <a:srgbClr val="002060"/>
                </a:solidFill>
                <a:latin typeface="Times New Roman" pitchFamily="18" charset="0"/>
                <a:cs typeface="Times New Roman" pitchFamily="18" charset="0"/>
              </a:rPr>
              <a:t>Волшебный </a:t>
            </a:r>
            <a:r>
              <a:rPr lang="ru-RU" sz="2400" b="1" dirty="0">
                <a:solidFill>
                  <a:srgbClr val="002060"/>
                </a:solidFill>
                <a:latin typeface="Times New Roman" pitchFamily="18" charset="0"/>
                <a:cs typeface="Times New Roman" pitchFamily="18" charset="0"/>
              </a:rPr>
              <a:t>сон.</a:t>
            </a:r>
            <a:endParaRPr lang="ru-RU" sz="2400" dirty="0">
              <a:solidFill>
                <a:srgbClr val="002060"/>
              </a:solidFill>
              <a:latin typeface="Times New Roman" pitchFamily="18" charset="0"/>
              <a:cs typeface="Times New Roman" pitchFamily="18" charset="0"/>
            </a:endParaRPr>
          </a:p>
          <a:p>
            <a:r>
              <a:rPr lang="ru-RU" sz="2400" b="1" i="1" dirty="0" smtClean="0">
                <a:latin typeface="Times New Roman" pitchFamily="18" charset="0"/>
                <a:cs typeface="Times New Roman" pitchFamily="18" charset="0"/>
              </a:rPr>
              <a:t>Цель</a:t>
            </a:r>
            <a:r>
              <a:rPr lang="ru-RU" sz="2400" b="1" i="1" dirty="0">
                <a:latin typeface="Times New Roman" pitchFamily="18" charset="0"/>
                <a:cs typeface="Times New Roman" pitchFamily="18" charset="0"/>
              </a:rPr>
              <a:t>. </a:t>
            </a:r>
            <a:r>
              <a:rPr lang="ru-RU" sz="2400" i="1" dirty="0">
                <a:latin typeface="Times New Roman" pitchFamily="18" charset="0"/>
                <a:cs typeface="Times New Roman" pitchFamily="18" charset="0"/>
              </a:rPr>
              <a:t>Расслабление мышц, освоение позы покоя, коррекция эмоциональной сферы.</a:t>
            </a:r>
            <a:endParaRPr lang="ru-RU" sz="2400" dirty="0">
              <a:latin typeface="Times New Roman" pitchFamily="18" charset="0"/>
              <a:cs typeface="Times New Roman" pitchFamily="18" charset="0"/>
            </a:endParaRPr>
          </a:p>
          <a:p>
            <a:r>
              <a:rPr lang="ru-RU" sz="2400" dirty="0" smtClean="0">
                <a:latin typeface="Times New Roman" pitchFamily="18" charset="0"/>
                <a:cs typeface="Times New Roman" pitchFamily="18" charset="0"/>
              </a:rPr>
              <a:t>Дети </a:t>
            </a:r>
            <a:r>
              <a:rPr lang="ru-RU" sz="2400" dirty="0">
                <a:latin typeface="Times New Roman" pitchFamily="18" charset="0"/>
                <a:cs typeface="Times New Roman" pitchFamily="18" charset="0"/>
              </a:rPr>
              <a:t>лежат на полу, закрыть глаза. Воспитатель произносит слова: наши ноги отдыхают, наши руки отдыхают. Наши глазки отдыхают, отдыхают засыпают. Напряжение улетело и расслаблено все тело. И послушный наш язык быть расслабленным привык. Нам дышится легко, ровно и глубоко. Дети лежат так несколько минут.</a:t>
            </a:r>
          </a:p>
          <a:p>
            <a:r>
              <a:rPr lang="ru-RU" dirty="0" smtClean="0"/>
              <a:t/>
            </a:r>
            <a:br>
              <a:rPr lang="ru-RU" dirty="0" smtClean="0"/>
            </a:b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poipoi.com/yakko/cgi-bin/sb/wp-content/uploads/2014/10/20140203_51.jpg"/>
          <p:cNvPicPr/>
          <p:nvPr/>
        </p:nvPicPr>
        <p:blipFill>
          <a:blip r:embed="rId2" cstate="print"/>
          <a:srcRect/>
          <a:stretch>
            <a:fillRect/>
          </a:stretch>
        </p:blipFill>
        <p:spPr bwMode="auto">
          <a:xfrm>
            <a:off x="1260120" y="1121735"/>
            <a:ext cx="6623759" cy="4614530"/>
          </a:xfrm>
          <a:prstGeom prst="rect">
            <a:avLst/>
          </a:prstGeom>
          <a:noFill/>
          <a:ln w="9525">
            <a:noFill/>
            <a:miter lim="800000"/>
            <a:headEnd/>
            <a:tailEnd/>
          </a:ln>
        </p:spPr>
      </p:pic>
      <p:sp>
        <p:nvSpPr>
          <p:cNvPr id="3" name="Прямоугольник 2"/>
          <p:cNvSpPr/>
          <p:nvPr/>
        </p:nvSpPr>
        <p:spPr>
          <a:xfrm>
            <a:off x="1403648" y="1443841"/>
            <a:ext cx="6264696" cy="4278094"/>
          </a:xfrm>
          <a:prstGeom prst="rect">
            <a:avLst/>
          </a:prstGeom>
        </p:spPr>
        <p:txBody>
          <a:bodyPr wrap="square">
            <a:spAutoFit/>
          </a:bodyPr>
          <a:lstStyle/>
          <a:p>
            <a:pPr algn="ctr"/>
            <a:r>
              <a:rPr lang="ru-RU" sz="2800" b="1" dirty="0">
                <a:solidFill>
                  <a:srgbClr val="002060"/>
                </a:solidFill>
                <a:latin typeface="Times New Roman" pitchFamily="18" charset="0"/>
                <a:cs typeface="Times New Roman" pitchFamily="18" charset="0"/>
              </a:rPr>
              <a:t>Назови себя</a:t>
            </a:r>
            <a:r>
              <a:rPr lang="ru-RU" sz="2800" b="1" dirty="0" smtClean="0">
                <a:solidFill>
                  <a:srgbClr val="002060"/>
                </a:solidFill>
                <a:latin typeface="Times New Roman" pitchFamily="18" charset="0"/>
                <a:cs typeface="Times New Roman" pitchFamily="18" charset="0"/>
              </a:rPr>
              <a:t>.</a:t>
            </a:r>
            <a:endParaRPr lang="ru-RU" sz="2800" dirty="0">
              <a:latin typeface="Times New Roman" pitchFamily="18" charset="0"/>
              <a:cs typeface="Times New Roman" pitchFamily="18" charset="0"/>
            </a:endParaRPr>
          </a:p>
          <a:p>
            <a:r>
              <a:rPr lang="ru-RU" sz="2800" b="1" i="1" dirty="0">
                <a:latin typeface="Times New Roman" pitchFamily="18" charset="0"/>
                <a:cs typeface="Times New Roman" pitchFamily="18" charset="0"/>
              </a:rPr>
              <a:t>Цель. </a:t>
            </a:r>
            <a:r>
              <a:rPr lang="ru-RU" sz="2800" i="1" dirty="0">
                <a:latin typeface="Times New Roman" pitchFamily="18" charset="0"/>
                <a:cs typeface="Times New Roman" pitchFamily="18" charset="0"/>
              </a:rPr>
              <a:t>Учить детей представлять себя коллективу</a:t>
            </a:r>
            <a:r>
              <a:rPr lang="ru-RU" sz="2800" i="1" dirty="0" smtClean="0">
                <a:latin typeface="Times New Roman" pitchFamily="18" charset="0"/>
                <a:cs typeface="Times New Roman" pitchFamily="18" charset="0"/>
              </a:rPr>
              <a:t>.</a:t>
            </a:r>
            <a:endParaRPr lang="ru-RU" sz="2800" dirty="0">
              <a:latin typeface="Times New Roman" pitchFamily="18" charset="0"/>
              <a:cs typeface="Times New Roman" pitchFamily="18" charset="0"/>
            </a:endParaRPr>
          </a:p>
          <a:p>
            <a:r>
              <a:rPr lang="ru-RU" sz="2800" dirty="0">
                <a:latin typeface="Times New Roman" pitchFamily="18" charset="0"/>
                <a:cs typeface="Times New Roman" pitchFamily="18" charset="0"/>
              </a:rPr>
              <a:t>Ребенку предлагается представить себя. Назвать свое имя, как ему больше нравится, рассказать, как называют его дома, как он хотел, чтобы его называли в группе и почему.</a:t>
            </a:r>
          </a:p>
          <a:p>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poipoi.com/yakko/cgi-bin/sb/wp-content/uploads/2014/10/20140203_51.jpg"/>
          <p:cNvPicPr/>
          <p:nvPr/>
        </p:nvPicPr>
        <p:blipFill>
          <a:blip r:embed="rId2" cstate="print"/>
          <a:srcRect/>
          <a:stretch>
            <a:fillRect/>
          </a:stretch>
        </p:blipFill>
        <p:spPr bwMode="auto">
          <a:xfrm>
            <a:off x="1260120" y="1121735"/>
            <a:ext cx="6623759" cy="4614530"/>
          </a:xfrm>
          <a:prstGeom prst="rect">
            <a:avLst/>
          </a:prstGeom>
          <a:noFill/>
          <a:ln w="9525">
            <a:noFill/>
            <a:miter lim="800000"/>
            <a:headEnd/>
            <a:tailEnd/>
          </a:ln>
        </p:spPr>
      </p:pic>
      <p:sp>
        <p:nvSpPr>
          <p:cNvPr id="3" name="Прямоугольник 2"/>
          <p:cNvSpPr/>
          <p:nvPr/>
        </p:nvSpPr>
        <p:spPr>
          <a:xfrm>
            <a:off x="1475656" y="1268760"/>
            <a:ext cx="6192688" cy="3785652"/>
          </a:xfrm>
          <a:prstGeom prst="rect">
            <a:avLst/>
          </a:prstGeom>
        </p:spPr>
        <p:txBody>
          <a:bodyPr wrap="square">
            <a:spAutoFit/>
          </a:bodyPr>
          <a:lstStyle/>
          <a:p>
            <a:pPr algn="ctr"/>
            <a:r>
              <a:rPr lang="ru-RU" sz="2400" b="1" dirty="0" smtClean="0">
                <a:solidFill>
                  <a:srgbClr val="002060"/>
                </a:solidFill>
                <a:latin typeface="Times New Roman" pitchFamily="18" charset="0"/>
                <a:cs typeface="Times New Roman" pitchFamily="18" charset="0"/>
              </a:rPr>
              <a:t>Снеговик.</a:t>
            </a:r>
          </a:p>
          <a:p>
            <a:endParaRPr lang="ru-RU" sz="2400" dirty="0">
              <a:latin typeface="Times New Roman" pitchFamily="18" charset="0"/>
              <a:cs typeface="Times New Roman" pitchFamily="18" charset="0"/>
            </a:endParaRPr>
          </a:p>
          <a:p>
            <a:r>
              <a:rPr lang="ru-RU" sz="2400" b="1" i="1" dirty="0" smtClean="0">
                <a:latin typeface="Times New Roman" pitchFamily="18" charset="0"/>
                <a:cs typeface="Times New Roman" pitchFamily="18" charset="0"/>
              </a:rPr>
              <a:t>Цель</a:t>
            </a:r>
            <a:r>
              <a:rPr lang="ru-RU" sz="2400" i="1" dirty="0">
                <a:latin typeface="Times New Roman" pitchFamily="18" charset="0"/>
                <a:cs typeface="Times New Roman" pitchFamily="18" charset="0"/>
              </a:rPr>
              <a:t>. Развитие выразительности движений, воображения, снятие эмоционального напряжения</a:t>
            </a:r>
            <a:r>
              <a:rPr lang="ru-RU" sz="2400" dirty="0">
                <a:latin typeface="Times New Roman" pitchFamily="18" charset="0"/>
                <a:cs typeface="Times New Roman" pitchFamily="18" charset="0"/>
              </a:rPr>
              <a:t>.</a:t>
            </a:r>
          </a:p>
          <a:p>
            <a:r>
              <a:rPr lang="ru-RU" sz="2400" dirty="0" smtClean="0">
                <a:latin typeface="Times New Roman" pitchFamily="18" charset="0"/>
                <a:cs typeface="Times New Roman" pitchFamily="18" charset="0"/>
              </a:rPr>
              <a:t>Все </a:t>
            </a:r>
            <a:r>
              <a:rPr lang="ru-RU" sz="2400" dirty="0">
                <a:latin typeface="Times New Roman" pitchFamily="18" charset="0"/>
                <a:cs typeface="Times New Roman" pitchFamily="18" charset="0"/>
              </a:rPr>
              <a:t>дети изображают снеговиков. По команде воспитателя «Наступила весна», «снеговики» начинают таять. Дети расслабляются, тело обмякает и дети постепенно опускаются на пол.</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www.poipoi.com/yakko/cgi-bin/sb/wp-content/uploads/2014/10/20140203_51.jpg"/>
          <p:cNvPicPr/>
          <p:nvPr/>
        </p:nvPicPr>
        <p:blipFill>
          <a:blip r:embed="rId2" cstate="print"/>
          <a:srcRect/>
          <a:stretch>
            <a:fillRect/>
          </a:stretch>
        </p:blipFill>
        <p:spPr bwMode="auto">
          <a:xfrm>
            <a:off x="1260120" y="1121735"/>
            <a:ext cx="6623759" cy="4614530"/>
          </a:xfrm>
          <a:prstGeom prst="rect">
            <a:avLst/>
          </a:prstGeom>
          <a:noFill/>
          <a:ln w="9525">
            <a:noFill/>
            <a:miter lim="800000"/>
            <a:headEnd/>
            <a:tailEnd/>
          </a:ln>
        </p:spPr>
      </p:pic>
      <p:sp>
        <p:nvSpPr>
          <p:cNvPr id="5" name="Прямоугольник 4"/>
          <p:cNvSpPr/>
          <p:nvPr/>
        </p:nvSpPr>
        <p:spPr>
          <a:xfrm>
            <a:off x="1619672" y="1305342"/>
            <a:ext cx="6048672" cy="4154984"/>
          </a:xfrm>
          <a:prstGeom prst="rect">
            <a:avLst/>
          </a:prstGeom>
        </p:spPr>
        <p:txBody>
          <a:bodyPr wrap="square">
            <a:spAutoFit/>
          </a:bodyPr>
          <a:lstStyle/>
          <a:p>
            <a:pPr algn="ctr"/>
            <a:r>
              <a:rPr lang="ru-RU" sz="2400" b="1" i="1" dirty="0">
                <a:solidFill>
                  <a:srgbClr val="002060"/>
                </a:solidFill>
                <a:latin typeface="Times New Roman" pitchFamily="18" charset="0"/>
                <a:cs typeface="Times New Roman" pitchFamily="18" charset="0"/>
              </a:rPr>
              <a:t>«Драка»</a:t>
            </a:r>
            <a:endParaRPr lang="ru-RU" sz="2400" dirty="0">
              <a:solidFill>
                <a:srgbClr val="002060"/>
              </a:solidFill>
              <a:latin typeface="Times New Roman" pitchFamily="18" charset="0"/>
              <a:cs typeface="Times New Roman" pitchFamily="18" charset="0"/>
            </a:endParaRPr>
          </a:p>
          <a:p>
            <a:r>
              <a:rPr lang="ru-RU" sz="2000" dirty="0">
                <a:latin typeface="Times New Roman" pitchFamily="18" charset="0"/>
                <a:cs typeface="Times New Roman" pitchFamily="18" charset="0"/>
              </a:rPr>
              <a:t>Цель: Расслабить мышцы нижней части лица и кистей рук.</a:t>
            </a:r>
          </a:p>
          <a:p>
            <a:r>
              <a:rPr lang="ru-RU" sz="2000" b="1" i="1" dirty="0">
                <a:latin typeface="Times New Roman" pitchFamily="18" charset="0"/>
                <a:cs typeface="Times New Roman" pitchFamily="18" charset="0"/>
              </a:rPr>
              <a:t>«Вы с другом поссорились. Вот-вот начнется драка. Глубоко вдохните, крепко-накрепко сожмите челюсти. Пальцы рук зафиксируйте в кулаках, до боли вдавите пальцы в ладони. Затаите дыхание на несколько секунд. Задумайтесь: а может, не стоит драться? Выдохните и расслабьтесь. Ура! Неприятности позади!»</a:t>
            </a:r>
            <a:endParaRPr lang="ru-RU" sz="2000" dirty="0">
              <a:latin typeface="Times New Roman" pitchFamily="18" charset="0"/>
              <a:cs typeface="Times New Roman" pitchFamily="18" charset="0"/>
            </a:endParaRPr>
          </a:p>
          <a:p>
            <a:r>
              <a:rPr lang="ru-RU" sz="2000" dirty="0">
                <a:latin typeface="Times New Roman" pitchFamily="18" charset="0"/>
                <a:cs typeface="Times New Roman" pitchFamily="18" charset="0"/>
              </a:rPr>
              <a:t>Это упражнение полезно проводить не только с тревожными, но и с агрессивными детьми.</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poipoi.com/yakko/cgi-bin/sb/wp-content/uploads/2014/10/20140203_51.jpg"/>
          <p:cNvPicPr/>
          <p:nvPr/>
        </p:nvPicPr>
        <p:blipFill>
          <a:blip r:embed="rId2" cstate="print"/>
          <a:srcRect/>
          <a:stretch>
            <a:fillRect/>
          </a:stretch>
        </p:blipFill>
        <p:spPr bwMode="auto">
          <a:xfrm>
            <a:off x="1260120" y="1121735"/>
            <a:ext cx="6623759" cy="4614530"/>
          </a:xfrm>
          <a:prstGeom prst="rect">
            <a:avLst/>
          </a:prstGeom>
          <a:noFill/>
          <a:ln w="9525">
            <a:noFill/>
            <a:miter lim="800000"/>
            <a:headEnd/>
            <a:tailEnd/>
          </a:ln>
        </p:spPr>
      </p:pic>
      <p:sp>
        <p:nvSpPr>
          <p:cNvPr id="3" name="Прямоугольник 2"/>
          <p:cNvSpPr/>
          <p:nvPr/>
        </p:nvSpPr>
        <p:spPr>
          <a:xfrm>
            <a:off x="1475656" y="1582340"/>
            <a:ext cx="6192688" cy="3539430"/>
          </a:xfrm>
          <a:prstGeom prst="rect">
            <a:avLst/>
          </a:prstGeom>
        </p:spPr>
        <p:txBody>
          <a:bodyPr wrap="square">
            <a:spAutoFit/>
          </a:bodyPr>
          <a:lstStyle/>
          <a:p>
            <a:pPr algn="ctr"/>
            <a:r>
              <a:rPr lang="ru-RU" sz="2400" b="1" i="1" dirty="0">
                <a:solidFill>
                  <a:srgbClr val="002060"/>
                </a:solidFill>
                <a:latin typeface="Times New Roman" pitchFamily="18" charset="0"/>
                <a:cs typeface="Times New Roman" pitchFamily="18" charset="0"/>
              </a:rPr>
              <a:t>«Корабль и ветер»</a:t>
            </a:r>
            <a:endParaRPr lang="ru-RU" sz="2400" dirty="0">
              <a:solidFill>
                <a:srgbClr val="002060"/>
              </a:solidFill>
              <a:latin typeface="Times New Roman" pitchFamily="18" charset="0"/>
              <a:cs typeface="Times New Roman" pitchFamily="18" charset="0"/>
            </a:endParaRPr>
          </a:p>
          <a:p>
            <a:r>
              <a:rPr lang="ru-RU" sz="2000" dirty="0">
                <a:latin typeface="Times New Roman" pitchFamily="18" charset="0"/>
                <a:cs typeface="Times New Roman" pitchFamily="18" charset="0"/>
              </a:rPr>
              <a:t>Цель: Настроить группу на рабочий лад, особенно если дети устали.</a:t>
            </a:r>
          </a:p>
          <a:p>
            <a:r>
              <a:rPr lang="ru-RU" sz="2000" b="1" i="1" dirty="0">
                <a:latin typeface="Times New Roman" pitchFamily="18" charset="0"/>
                <a:cs typeface="Times New Roman" pitchFamily="18" charset="0"/>
              </a:rPr>
              <a:t>«Представьте себе, что наш парусник плывет по волнам, но вдруг он остановился. Давайте поможем ему и пригласим на помощь ветер. Вдохните в себя воздух, сильно втяните щеки... А теперь шумно выдохните через рот воздух, и пусть вырвавшийся на волю ветер подгоняет кораблик. Давайте попробуем еще раз. Я хочу услышать как шумит ветер!»</a:t>
            </a:r>
            <a:endParaRPr lang="ru-RU" sz="20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poipoi.com/yakko/cgi-bin/sb/wp-content/uploads/2014/10/20140203_51.jpg"/>
          <p:cNvPicPr/>
          <p:nvPr/>
        </p:nvPicPr>
        <p:blipFill>
          <a:blip r:embed="rId2" cstate="print"/>
          <a:srcRect/>
          <a:stretch>
            <a:fillRect/>
          </a:stretch>
        </p:blipFill>
        <p:spPr bwMode="auto">
          <a:xfrm>
            <a:off x="1260120" y="1121735"/>
            <a:ext cx="6623759" cy="4614530"/>
          </a:xfrm>
          <a:prstGeom prst="rect">
            <a:avLst/>
          </a:prstGeom>
          <a:noFill/>
          <a:ln w="9525">
            <a:noFill/>
            <a:miter lim="800000"/>
            <a:headEnd/>
            <a:tailEnd/>
          </a:ln>
        </p:spPr>
      </p:pic>
      <p:sp>
        <p:nvSpPr>
          <p:cNvPr id="3" name="Прямоугольник 2"/>
          <p:cNvSpPr/>
          <p:nvPr/>
        </p:nvSpPr>
        <p:spPr>
          <a:xfrm>
            <a:off x="1475656" y="1340768"/>
            <a:ext cx="6264696" cy="4339650"/>
          </a:xfrm>
          <a:prstGeom prst="rect">
            <a:avLst/>
          </a:prstGeom>
        </p:spPr>
        <p:txBody>
          <a:bodyPr wrap="square">
            <a:spAutoFit/>
          </a:bodyPr>
          <a:lstStyle/>
          <a:p>
            <a:pPr algn="ctr"/>
            <a:r>
              <a:rPr lang="ru-RU" sz="2400" b="1" i="1" dirty="0">
                <a:solidFill>
                  <a:srgbClr val="002060"/>
                </a:solidFill>
                <a:latin typeface="Times New Roman" pitchFamily="18" charset="0"/>
                <a:cs typeface="Times New Roman" pitchFamily="18" charset="0"/>
              </a:rPr>
              <a:t>«Танцующие руки»</a:t>
            </a:r>
            <a:endParaRPr lang="ru-RU" sz="2400" dirty="0">
              <a:solidFill>
                <a:srgbClr val="002060"/>
              </a:solidFill>
              <a:latin typeface="Times New Roman" pitchFamily="18" charset="0"/>
              <a:cs typeface="Times New Roman" pitchFamily="18" charset="0"/>
            </a:endParaRPr>
          </a:p>
          <a:p>
            <a:r>
              <a:rPr lang="ru-RU" dirty="0">
                <a:latin typeface="Times New Roman" pitchFamily="18" charset="0"/>
                <a:cs typeface="Times New Roman" pitchFamily="18" charset="0"/>
              </a:rPr>
              <a:t>Цель: Если дети неспокойны или расстроены, эта игра даст детям </a:t>
            </a:r>
            <a:r>
              <a:rPr lang="ru-RU" i="1" dirty="0">
                <a:latin typeface="Times New Roman" pitchFamily="18" charset="0"/>
                <a:cs typeface="Times New Roman" pitchFamily="18" charset="0"/>
              </a:rPr>
              <a:t>(особенно огорченным, неспокойным)</a:t>
            </a:r>
            <a:r>
              <a:rPr lang="ru-RU" dirty="0">
                <a:latin typeface="Times New Roman" pitchFamily="18" charset="0"/>
                <a:cs typeface="Times New Roman" pitchFamily="18" charset="0"/>
              </a:rPr>
              <a:t> возможность прояснить свои чувства и внутренне расслабиться.</a:t>
            </a:r>
          </a:p>
          <a:p>
            <a:r>
              <a:rPr lang="ru-RU" b="1" i="1" dirty="0">
                <a:latin typeface="Times New Roman" pitchFamily="18" charset="0"/>
                <a:cs typeface="Times New Roman" pitchFamily="18" charset="0"/>
              </a:rPr>
              <a:t>«Разложите большие листы оберточной бумаги (или старые обои) на полу. Возьмите каждый по 2 мелка. Выберите для каждой руки мелок понравившегося вам цвета. Теперь ложитесь спиной на разложенную бумагу так, чтобы руки, от кисти до локтя, находились над бумагой. (Иными словами, так, чтобы у детей был простор для рисования.) Закройте глаза, и, когда начнется музыка, вы можете обеими руками рисовать по бумаге. Двигайте руками в такт музыке. Потом вы можете посмотреть, что получилось»</a:t>
            </a:r>
            <a:r>
              <a:rPr lang="ru-RU" dirty="0">
                <a:latin typeface="Times New Roman" pitchFamily="18" charset="0"/>
                <a:cs typeface="Times New Roman" pitchFamily="18" charset="0"/>
              </a:rPr>
              <a:t> </a:t>
            </a:r>
            <a:r>
              <a:rPr lang="ru-RU" i="1" dirty="0">
                <a:latin typeface="Times New Roman" pitchFamily="18" charset="0"/>
                <a:cs typeface="Times New Roman" pitchFamily="18" charset="0"/>
              </a:rPr>
              <a:t>(2—3 минуты)</a:t>
            </a:r>
            <a:r>
              <a:rPr lang="ru-RU" dirty="0">
                <a:latin typeface="Times New Roman" pitchFamily="18" charset="0"/>
                <a:cs typeface="Times New Roman" pitchFamily="18" charset="0"/>
              </a:rPr>
              <a:t>. Игра проводится под музыку.</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poipoi.com/yakko/cgi-bin/sb/wp-content/uploads/2014/10/20140203_51.jpg"/>
          <p:cNvPicPr/>
          <p:nvPr/>
        </p:nvPicPr>
        <p:blipFill>
          <a:blip r:embed="rId2" cstate="print"/>
          <a:srcRect/>
          <a:stretch>
            <a:fillRect/>
          </a:stretch>
        </p:blipFill>
        <p:spPr bwMode="auto">
          <a:xfrm>
            <a:off x="1260120" y="1121735"/>
            <a:ext cx="6623759" cy="4614530"/>
          </a:xfrm>
          <a:prstGeom prst="rect">
            <a:avLst/>
          </a:prstGeom>
          <a:noFill/>
          <a:ln w="9525">
            <a:noFill/>
            <a:miter lim="800000"/>
            <a:headEnd/>
            <a:tailEnd/>
          </a:ln>
        </p:spPr>
      </p:pic>
      <p:sp>
        <p:nvSpPr>
          <p:cNvPr id="3" name="Прямоугольник 2"/>
          <p:cNvSpPr/>
          <p:nvPr/>
        </p:nvSpPr>
        <p:spPr>
          <a:xfrm>
            <a:off x="1331640" y="1340768"/>
            <a:ext cx="6336704" cy="4339650"/>
          </a:xfrm>
          <a:prstGeom prst="rect">
            <a:avLst/>
          </a:prstGeom>
        </p:spPr>
        <p:txBody>
          <a:bodyPr wrap="square">
            <a:spAutoFit/>
          </a:bodyPr>
          <a:lstStyle/>
          <a:p>
            <a:pPr algn="ctr"/>
            <a:r>
              <a:rPr lang="ru-RU" sz="2400" b="1" i="1" dirty="0">
                <a:solidFill>
                  <a:srgbClr val="002060"/>
                </a:solidFill>
                <a:latin typeface="Times New Roman" pitchFamily="18" charset="0"/>
                <a:cs typeface="Times New Roman" pitchFamily="18" charset="0"/>
              </a:rPr>
              <a:t>«Слепой танец»</a:t>
            </a:r>
            <a:endParaRPr lang="ru-RU" sz="2400" dirty="0">
              <a:solidFill>
                <a:srgbClr val="002060"/>
              </a:solidFill>
              <a:latin typeface="Times New Roman" pitchFamily="18" charset="0"/>
              <a:cs typeface="Times New Roman" pitchFamily="18" charset="0"/>
            </a:endParaRPr>
          </a:p>
          <a:p>
            <a:r>
              <a:rPr lang="ru-RU" dirty="0">
                <a:latin typeface="Times New Roman" pitchFamily="18" charset="0"/>
                <a:cs typeface="Times New Roman" pitchFamily="18" charset="0"/>
              </a:rPr>
              <a:t>Цель: Развитие доверия друг к другу, снятие излишнего мышечного напряжения.</a:t>
            </a:r>
          </a:p>
          <a:p>
            <a:r>
              <a:rPr lang="ru-RU" b="1" i="1" dirty="0">
                <a:latin typeface="Times New Roman" pitchFamily="18" charset="0"/>
                <a:cs typeface="Times New Roman" pitchFamily="18" charset="0"/>
              </a:rPr>
              <a:t>«Разбейтесь на пары. Один из вас получает повязку на глаза, он будет "слепой". Другой останется "зрячим" и сможет водить "слепого". Теперь возьмитесь за руки и потанцуйте друг с другом под легкую музыку (1—2 минуты). Теперь поменяйтесь ролями»</a:t>
            </a:r>
            <a:r>
              <a:rPr lang="ru-RU" dirty="0">
                <a:latin typeface="Times New Roman" pitchFamily="18" charset="0"/>
                <a:cs typeface="Times New Roman" pitchFamily="18" charset="0"/>
              </a:rPr>
              <a:t>.</a:t>
            </a:r>
          </a:p>
          <a:p>
            <a:r>
              <a:rPr lang="ru-RU" dirty="0">
                <a:latin typeface="Times New Roman" pitchFamily="18" charset="0"/>
                <a:cs typeface="Times New Roman" pitchFamily="18" charset="0"/>
              </a:rPr>
              <a:t>Сначала можно посадить детей попарно и попросить их взяться за руки. Тот, кто видит, двигает руками под музыку, а ребенок с завязанными глазами пытается повторить эти движения, не отпуская рук, 1— 2 минуты. Потом дети меняются ролями. Если тревожный ребенок отказывается закрыть глаза, успокойте его и не настаивайте. Пусть танцует с открытыми глазами.</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poipoi.com/yakko/cgi-bin/sb/wp-content/uploads/2014/10/20140203_51.jpg"/>
          <p:cNvPicPr/>
          <p:nvPr/>
        </p:nvPicPr>
        <p:blipFill>
          <a:blip r:embed="rId2" cstate="print"/>
          <a:srcRect/>
          <a:stretch>
            <a:fillRect/>
          </a:stretch>
        </p:blipFill>
        <p:spPr bwMode="auto">
          <a:xfrm>
            <a:off x="1260120" y="1121735"/>
            <a:ext cx="6623759" cy="4614530"/>
          </a:xfrm>
          <a:prstGeom prst="rect">
            <a:avLst/>
          </a:prstGeom>
          <a:noFill/>
          <a:ln w="9525">
            <a:noFill/>
            <a:miter lim="800000"/>
            <a:headEnd/>
            <a:tailEnd/>
          </a:ln>
        </p:spPr>
      </p:pic>
      <p:pic>
        <p:nvPicPr>
          <p:cNvPr id="3" name="Рисунок 2" descr="http://www.poipoi.com/yakko/cgi-bin/sb/wp-content/uploads/2014/10/20140203_51.jpg"/>
          <p:cNvPicPr/>
          <p:nvPr/>
        </p:nvPicPr>
        <p:blipFill>
          <a:blip r:embed="rId2" cstate="print"/>
          <a:srcRect/>
          <a:stretch>
            <a:fillRect/>
          </a:stretch>
        </p:blipFill>
        <p:spPr bwMode="auto">
          <a:xfrm>
            <a:off x="1412520" y="1274135"/>
            <a:ext cx="6623759" cy="4614530"/>
          </a:xfrm>
          <a:prstGeom prst="rect">
            <a:avLst/>
          </a:prstGeom>
          <a:noFill/>
          <a:ln w="9525">
            <a:noFill/>
            <a:miter lim="800000"/>
            <a:headEnd/>
            <a:tailEnd/>
          </a:ln>
        </p:spPr>
      </p:pic>
      <p:sp>
        <p:nvSpPr>
          <p:cNvPr id="4" name="Прямоугольник 3"/>
          <p:cNvSpPr/>
          <p:nvPr/>
        </p:nvSpPr>
        <p:spPr>
          <a:xfrm>
            <a:off x="1403648" y="1340769"/>
            <a:ext cx="6552728" cy="4647426"/>
          </a:xfrm>
          <a:prstGeom prst="rect">
            <a:avLst/>
          </a:prstGeom>
        </p:spPr>
        <p:txBody>
          <a:bodyPr wrap="square">
            <a:spAutoFit/>
          </a:bodyPr>
          <a:lstStyle/>
          <a:p>
            <a:pPr algn="ctr"/>
            <a:r>
              <a:rPr lang="ru-RU" sz="2400" b="1" i="1" dirty="0">
                <a:solidFill>
                  <a:srgbClr val="002060"/>
                </a:solidFill>
                <a:latin typeface="Times New Roman" pitchFamily="18" charset="0"/>
                <a:cs typeface="Times New Roman" pitchFamily="18" charset="0"/>
              </a:rPr>
              <a:t>«Волшебный стул»</a:t>
            </a:r>
            <a:endParaRPr lang="ru-RU" sz="2400" dirty="0">
              <a:solidFill>
                <a:srgbClr val="002060"/>
              </a:solidFill>
              <a:latin typeface="Times New Roman" pitchFamily="18" charset="0"/>
              <a:cs typeface="Times New Roman" pitchFamily="18" charset="0"/>
            </a:endParaRPr>
          </a:p>
          <a:p>
            <a:r>
              <a:rPr lang="ru-RU" sz="1700" dirty="0">
                <a:latin typeface="Times New Roman" pitchFamily="18" charset="0"/>
                <a:cs typeface="Times New Roman" pitchFamily="18" charset="0"/>
              </a:rPr>
              <a:t>Цель: Способствовать повышению самооценки ребенка, улучшению взаимоотношений между детьми.</a:t>
            </a:r>
          </a:p>
          <a:p>
            <a:r>
              <a:rPr lang="ru-RU" sz="1700" dirty="0">
                <a:latin typeface="Times New Roman" pitchFamily="18" charset="0"/>
                <a:cs typeface="Times New Roman" pitchFamily="18" charset="0"/>
              </a:rPr>
              <a:t>В эту игру можно играть с группой детей на протяжении длительного времени. Предварительно взрослый должен узнать </a:t>
            </a:r>
            <a:r>
              <a:rPr lang="ru-RU" sz="1700" b="1" i="1" dirty="0">
                <a:latin typeface="Times New Roman" pitchFamily="18" charset="0"/>
                <a:cs typeface="Times New Roman" pitchFamily="18" charset="0"/>
              </a:rPr>
              <a:t>«историю»</a:t>
            </a:r>
            <a:r>
              <a:rPr lang="ru-RU" sz="1700" dirty="0">
                <a:latin typeface="Times New Roman" pitchFamily="18" charset="0"/>
                <a:cs typeface="Times New Roman" pitchFamily="18" charset="0"/>
              </a:rPr>
              <a:t> имени каждого ребенка — его происхождение, что оно означает. Кроме этого надо изготовить корону и </a:t>
            </a:r>
            <a:r>
              <a:rPr lang="ru-RU" sz="1700" b="1" i="1" dirty="0">
                <a:latin typeface="Times New Roman" pitchFamily="18" charset="0"/>
                <a:cs typeface="Times New Roman" pitchFamily="18" charset="0"/>
              </a:rPr>
              <a:t>«Волшебный стул»</a:t>
            </a:r>
            <a:r>
              <a:rPr lang="ru-RU" sz="1700" dirty="0">
                <a:latin typeface="Times New Roman" pitchFamily="18" charset="0"/>
                <a:cs typeface="Times New Roman" pitchFamily="18" charset="0"/>
              </a:rPr>
              <a:t> — он должен быть обязательно высоким. Взрослый проводит небольшую вступительную беседу о происхождении имен, а затем говорит, что будет рассказывать об именах всех детей группы </a:t>
            </a:r>
            <a:r>
              <a:rPr lang="ru-RU" sz="1700" i="1" dirty="0">
                <a:latin typeface="Times New Roman" pitchFamily="18" charset="0"/>
                <a:cs typeface="Times New Roman" pitchFamily="18" charset="0"/>
              </a:rPr>
              <a:t>(группа не должна быть более 5—6 человек)</a:t>
            </a:r>
            <a:r>
              <a:rPr lang="ru-RU" sz="1700" dirty="0">
                <a:latin typeface="Times New Roman" pitchFamily="18" charset="0"/>
                <a:cs typeface="Times New Roman" pitchFamily="18" charset="0"/>
              </a:rPr>
              <a:t>, причем имена тревожных детей лучше называть в середине игры. Тот, про чье имя рассказывают, становится королем. На протяжении всего рассказа об его имени он сидит на троне в короне.</a:t>
            </a:r>
          </a:p>
          <a:p>
            <a:r>
              <a:rPr lang="ru-RU" sz="1700" dirty="0">
                <a:latin typeface="Times New Roman" pitchFamily="18" charset="0"/>
                <a:cs typeface="Times New Roman" pitchFamily="18" charset="0"/>
              </a:rPr>
              <a:t>В конце игры можно предложить детям придумать разные варианты его имени </a:t>
            </a:r>
            <a:r>
              <a:rPr lang="ru-RU" sz="1700" i="1" dirty="0">
                <a:latin typeface="Times New Roman" pitchFamily="18" charset="0"/>
                <a:cs typeface="Times New Roman" pitchFamily="18" charset="0"/>
              </a:rPr>
              <a:t>(нежные, ласкательные)</a:t>
            </a:r>
            <a:r>
              <a:rPr lang="ru-RU" sz="1700" dirty="0">
                <a:latin typeface="Times New Roman" pitchFamily="18" charset="0"/>
                <a:cs typeface="Times New Roman" pitchFamily="18" charset="0"/>
              </a:rPr>
              <a:t>. Можно также по очереди рассказать что-то хорошее о короле.</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poipoi.com/yakko/cgi-bin/sb/wp-content/uploads/2014/10/20140203_51.jpg"/>
          <p:cNvPicPr/>
          <p:nvPr/>
        </p:nvPicPr>
        <p:blipFill>
          <a:blip r:embed="rId2" cstate="print"/>
          <a:srcRect/>
          <a:stretch>
            <a:fillRect/>
          </a:stretch>
        </p:blipFill>
        <p:spPr bwMode="auto">
          <a:xfrm>
            <a:off x="1260120" y="1121735"/>
            <a:ext cx="6623759" cy="4614530"/>
          </a:xfrm>
          <a:prstGeom prst="rect">
            <a:avLst/>
          </a:prstGeom>
          <a:noFill/>
          <a:ln w="9525">
            <a:noFill/>
            <a:miter lim="800000"/>
            <a:headEnd/>
            <a:tailEnd/>
          </a:ln>
        </p:spPr>
      </p:pic>
      <p:sp>
        <p:nvSpPr>
          <p:cNvPr id="3" name="Прямоугольник 2"/>
          <p:cNvSpPr/>
          <p:nvPr/>
        </p:nvSpPr>
        <p:spPr>
          <a:xfrm>
            <a:off x="1259632" y="1124744"/>
            <a:ext cx="6552728" cy="4493538"/>
          </a:xfrm>
          <a:prstGeom prst="rect">
            <a:avLst/>
          </a:prstGeom>
        </p:spPr>
        <p:txBody>
          <a:bodyPr wrap="square">
            <a:spAutoFit/>
          </a:bodyPr>
          <a:lstStyle/>
          <a:p>
            <a:pPr algn="ctr"/>
            <a:r>
              <a:rPr lang="ru-RU" sz="2400" b="1" i="1" dirty="0" smtClean="0">
                <a:solidFill>
                  <a:srgbClr val="002060"/>
                </a:solidFill>
                <a:latin typeface="Times New Roman" pitchFamily="18" charset="0"/>
                <a:cs typeface="Times New Roman" pitchFamily="18" charset="0"/>
              </a:rPr>
              <a:t>«</a:t>
            </a:r>
            <a:r>
              <a:rPr lang="ru-RU" sz="2400" b="1" i="1" dirty="0">
                <a:solidFill>
                  <a:srgbClr val="002060"/>
                </a:solidFill>
                <a:latin typeface="Times New Roman" pitchFamily="18" charset="0"/>
                <a:cs typeface="Times New Roman" pitchFamily="18" charset="0"/>
              </a:rPr>
              <a:t>Штанга 1»</a:t>
            </a:r>
            <a:endParaRPr lang="ru-RU" sz="2400" dirty="0">
              <a:solidFill>
                <a:srgbClr val="002060"/>
              </a:solidFill>
              <a:latin typeface="Times New Roman" pitchFamily="18" charset="0"/>
              <a:cs typeface="Times New Roman" pitchFamily="18" charset="0"/>
            </a:endParaRPr>
          </a:p>
          <a:p>
            <a:r>
              <a:rPr lang="ru-RU" sz="1700" dirty="0">
                <a:latin typeface="Times New Roman" pitchFamily="18" charset="0"/>
                <a:cs typeface="Times New Roman" pitchFamily="18" charset="0"/>
              </a:rPr>
              <a:t>Цель: Расслабить мышцы спины.</a:t>
            </a:r>
          </a:p>
          <a:p>
            <a:r>
              <a:rPr lang="ru-RU" sz="1700" dirty="0">
                <a:latin typeface="Times New Roman" pitchFamily="18" charset="0"/>
                <a:cs typeface="Times New Roman" pitchFamily="18" charset="0"/>
              </a:rPr>
              <a:t>Сейчас мы с вами будем спортсменами-тяжелоатлетами. Представьте, что на полу лежит тяжелая штанга. Сделайте вдох, оторвите штангу от пола на вытянутых руках, приподнимите ее. Очень тяжело. Выдохните, штангу на пол, отдохните. Попробуем еще раз</a:t>
            </a:r>
            <a:r>
              <a:rPr lang="ru-RU" sz="1700" dirty="0" smtClean="0">
                <a:latin typeface="Times New Roman" pitchFamily="18" charset="0"/>
                <a:cs typeface="Times New Roman" pitchFamily="18" charset="0"/>
              </a:rPr>
              <a:t>».</a:t>
            </a:r>
            <a:r>
              <a:rPr lang="ru-RU" sz="2400" b="1" i="1" dirty="0" smtClean="0">
                <a:latin typeface="Times New Roman" pitchFamily="18" charset="0"/>
                <a:cs typeface="Times New Roman" pitchFamily="18" charset="0"/>
              </a:rPr>
              <a:t>«</a:t>
            </a:r>
            <a:r>
              <a:rPr lang="ru-RU" sz="2400" b="1" i="1" dirty="0">
                <a:latin typeface="Times New Roman" pitchFamily="18" charset="0"/>
                <a:cs typeface="Times New Roman" pitchFamily="18" charset="0"/>
              </a:rPr>
              <a:t>Штанга 2»</a:t>
            </a:r>
            <a:endParaRPr lang="ru-RU" sz="2400" dirty="0">
              <a:latin typeface="Times New Roman" pitchFamily="18" charset="0"/>
              <a:cs typeface="Times New Roman" pitchFamily="18" charset="0"/>
            </a:endParaRPr>
          </a:p>
          <a:p>
            <a:r>
              <a:rPr lang="ru-RU" sz="1700" dirty="0">
                <a:latin typeface="Times New Roman" pitchFamily="18" charset="0"/>
                <a:cs typeface="Times New Roman" pitchFamily="18" charset="0"/>
              </a:rPr>
              <a:t>Цель: Расслабить мышцы рук и спины, дать возможность ребенку почувствовать себя успешным.</a:t>
            </a:r>
          </a:p>
          <a:p>
            <a:r>
              <a:rPr lang="ru-RU" sz="1700" b="1" i="1" dirty="0">
                <a:latin typeface="Times New Roman" pitchFamily="18" charset="0"/>
                <a:cs typeface="Times New Roman" pitchFamily="18" charset="0"/>
              </a:rPr>
              <a:t>«А теперь возьмем штангу полегче и будем поднимать ее над головой. Сделали вдох, подняли штангу, зафиксировали это положение, чтобы судьи засчитали вам победу. Тяжело так стоять, бросьте штангу, выдохните. Расслабьтесь. Ура! Вы все чемпионы. Можете поклониться зрителям. Вам все хлопают, поклонитесь еще раз, как чемпионы»</a:t>
            </a:r>
            <a:r>
              <a:rPr lang="ru-RU" sz="1700" dirty="0">
                <a:latin typeface="Times New Roman" pitchFamily="18" charset="0"/>
                <a:cs typeface="Times New Roman" pitchFamily="18" charset="0"/>
              </a:rPr>
              <a:t>.</a:t>
            </a:r>
          </a:p>
          <a:p>
            <a:r>
              <a:rPr lang="ru-RU" sz="1700" dirty="0">
                <a:latin typeface="Times New Roman" pitchFamily="18" charset="0"/>
                <a:cs typeface="Times New Roman" pitchFamily="18" charset="0"/>
              </a:rPr>
              <a:t>Упражнение можно выполнить несколько раз.</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poipoi.com/yakko/cgi-bin/sb/wp-content/uploads/2014/10/20140203_51.jpg"/>
          <p:cNvPicPr/>
          <p:nvPr/>
        </p:nvPicPr>
        <p:blipFill>
          <a:blip r:embed="rId2" cstate="print"/>
          <a:srcRect/>
          <a:stretch>
            <a:fillRect/>
          </a:stretch>
        </p:blipFill>
        <p:spPr bwMode="auto">
          <a:xfrm>
            <a:off x="1260120" y="1121735"/>
            <a:ext cx="6623759" cy="4614530"/>
          </a:xfrm>
          <a:prstGeom prst="rect">
            <a:avLst/>
          </a:prstGeom>
          <a:noFill/>
          <a:ln w="9525">
            <a:noFill/>
            <a:miter lim="800000"/>
            <a:headEnd/>
            <a:tailEnd/>
          </a:ln>
        </p:spPr>
      </p:pic>
      <p:sp>
        <p:nvSpPr>
          <p:cNvPr id="3" name="Прямоугольник 2"/>
          <p:cNvSpPr/>
          <p:nvPr/>
        </p:nvSpPr>
        <p:spPr>
          <a:xfrm>
            <a:off x="1475656" y="1412776"/>
            <a:ext cx="6336704" cy="3416320"/>
          </a:xfrm>
          <a:prstGeom prst="rect">
            <a:avLst/>
          </a:prstGeom>
        </p:spPr>
        <p:txBody>
          <a:bodyPr wrap="square">
            <a:spAutoFit/>
          </a:bodyPr>
          <a:lstStyle/>
          <a:p>
            <a:pPr algn="ctr"/>
            <a:r>
              <a:rPr lang="ru-RU" sz="2400" b="1" dirty="0">
                <a:solidFill>
                  <a:srgbClr val="002060"/>
                </a:solidFill>
                <a:latin typeface="Times New Roman" pitchFamily="18" charset="0"/>
                <a:cs typeface="Times New Roman" pitchFamily="18" charset="0"/>
              </a:rPr>
              <a:t>Этюд «Возьми и передай»</a:t>
            </a:r>
          </a:p>
          <a:p>
            <a:r>
              <a:rPr lang="ru-RU" sz="2400" dirty="0">
                <a:latin typeface="Times New Roman" pitchFamily="18" charset="0"/>
                <a:cs typeface="Times New Roman" pitchFamily="18" charset="0"/>
              </a:rPr>
              <a:t>Цель этюда: тренировка выразительности движений.</a:t>
            </a:r>
          </a:p>
          <a:p>
            <a:r>
              <a:rPr lang="ru-RU" sz="2400" dirty="0">
                <a:latin typeface="Times New Roman" pitchFamily="18" charset="0"/>
                <a:cs typeface="Times New Roman" pitchFamily="18" charset="0"/>
              </a:rPr>
              <a:t>Дети сидят на стульях, расставленных по кругу, и передают друг другу некий воображаемый предмет. Сбоку, несмотря на движения детей, должно складываться впечатление, что они действуют с реальными предметами.</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poipoi.com/yakko/cgi-bin/sb/wp-content/uploads/2014/10/20140203_51.jpg"/>
          <p:cNvPicPr/>
          <p:nvPr/>
        </p:nvPicPr>
        <p:blipFill>
          <a:blip r:embed="rId2" cstate="print"/>
          <a:srcRect/>
          <a:stretch>
            <a:fillRect/>
          </a:stretch>
        </p:blipFill>
        <p:spPr bwMode="auto">
          <a:xfrm>
            <a:off x="1260120" y="1121735"/>
            <a:ext cx="6623759" cy="4614530"/>
          </a:xfrm>
          <a:prstGeom prst="rect">
            <a:avLst/>
          </a:prstGeom>
          <a:noFill/>
          <a:ln w="9525">
            <a:noFill/>
            <a:miter lim="800000"/>
            <a:headEnd/>
            <a:tailEnd/>
          </a:ln>
        </p:spPr>
      </p:pic>
      <p:sp>
        <p:nvSpPr>
          <p:cNvPr id="3" name="Прямоугольник 2"/>
          <p:cNvSpPr/>
          <p:nvPr/>
        </p:nvSpPr>
        <p:spPr>
          <a:xfrm>
            <a:off x="1475656" y="1340769"/>
            <a:ext cx="6336704" cy="3985706"/>
          </a:xfrm>
          <a:prstGeom prst="rect">
            <a:avLst/>
          </a:prstGeom>
        </p:spPr>
        <p:txBody>
          <a:bodyPr wrap="square">
            <a:spAutoFit/>
          </a:bodyPr>
          <a:lstStyle/>
          <a:p>
            <a:pPr algn="ctr"/>
            <a:r>
              <a:rPr lang="ru-RU" sz="2300" b="1" dirty="0">
                <a:solidFill>
                  <a:srgbClr val="002060"/>
                </a:solidFill>
                <a:latin typeface="Times New Roman" pitchFamily="18" charset="0"/>
                <a:cs typeface="Times New Roman" pitchFamily="18" charset="0"/>
              </a:rPr>
              <a:t>Этюд «Капитан»</a:t>
            </a:r>
          </a:p>
          <a:p>
            <a:r>
              <a:rPr lang="ru-RU" sz="2300" dirty="0">
                <a:latin typeface="Times New Roman" pitchFamily="18" charset="0"/>
                <a:cs typeface="Times New Roman" pitchFamily="18" charset="0"/>
              </a:rPr>
              <a:t>Цель этюда: выражение смелости, уверенности.</a:t>
            </a:r>
          </a:p>
          <a:p>
            <a:r>
              <a:rPr lang="ru-RU" sz="2300" dirty="0">
                <a:latin typeface="Times New Roman" pitchFamily="18" charset="0"/>
                <a:cs typeface="Times New Roman" pitchFamily="18" charset="0"/>
              </a:rPr>
              <a:t>Ребенок представляет себя капитаном. Капитан стоит на мостике корабля и смотрит вперед. Вокруг темное небо, высокие крутые волны, свищет ветер. Но не боится капитан бури. Он чувствует себя сильным, смелым, уверенным. Он поведет свой корабль в порт назначения. Выразительные движения: спина прямая, ноги расставлены, взгляд устремлен вперед, иногда подносит к глазам воображаемый бинокль.</a:t>
            </a: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665</Words>
  <Application>Microsoft Office PowerPoint</Application>
  <PresentationFormat>Экран (4:3)</PresentationFormat>
  <Paragraphs>50</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home</dc:creator>
  <cp:lastModifiedBy>home</cp:lastModifiedBy>
  <cp:revision>5</cp:revision>
  <dcterms:created xsi:type="dcterms:W3CDTF">2018-01-28T18:44:41Z</dcterms:created>
  <dcterms:modified xsi:type="dcterms:W3CDTF">2018-02-02T18:51:33Z</dcterms:modified>
</cp:coreProperties>
</file>