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58" r:id="rId3"/>
    <p:sldId id="259" r:id="rId4"/>
    <p:sldId id="261" r:id="rId5"/>
    <p:sldId id="262" r:id="rId6"/>
    <p:sldId id="263" r:id="rId7"/>
    <p:sldId id="260" r:id="rId8"/>
    <p:sldId id="269" r:id="rId9"/>
    <p:sldId id="268" r:id="rId10"/>
    <p:sldId id="267" r:id="rId11"/>
    <p:sldId id="270" r:id="rId12"/>
    <p:sldId id="271" r:id="rId13"/>
    <p:sldId id="272" r:id="rId14"/>
    <p:sldId id="273" r:id="rId15"/>
    <p:sldId id="266" r:id="rId16"/>
    <p:sldId id="265" r:id="rId1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5281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765" autoAdjust="0"/>
    <p:restoredTop sz="94660"/>
  </p:normalViewPr>
  <p:slideViewPr>
    <p:cSldViewPr snapToGrid="0">
      <p:cViewPr varScale="1">
        <p:scale>
          <a:sx n="69" d="100"/>
          <a:sy n="69" d="100"/>
        </p:scale>
        <p:origin x="708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7F6DD-64B0-4DD8-B8F8-1CB86EBDCE08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EB91A81D-8807-4AEF-BD60-1869070ED7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96402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7F6DD-64B0-4DD8-B8F8-1CB86EBDCE08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B91A81D-8807-4AEF-BD60-1869070ED7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02042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7F6DD-64B0-4DD8-B8F8-1CB86EBDCE08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B91A81D-8807-4AEF-BD60-1869070ED712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3155913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7F6DD-64B0-4DD8-B8F8-1CB86EBDCE08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B91A81D-8807-4AEF-BD60-1869070ED7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67332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7F6DD-64B0-4DD8-B8F8-1CB86EBDCE08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B91A81D-8807-4AEF-BD60-1869070ED712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7161189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7F6DD-64B0-4DD8-B8F8-1CB86EBDCE08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B91A81D-8807-4AEF-BD60-1869070ED7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247078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7F6DD-64B0-4DD8-B8F8-1CB86EBDCE08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1A81D-8807-4AEF-BD60-1869070ED7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428634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7F6DD-64B0-4DD8-B8F8-1CB86EBDCE08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1A81D-8807-4AEF-BD60-1869070ED7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30427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7F6DD-64B0-4DD8-B8F8-1CB86EBDCE08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1A81D-8807-4AEF-BD60-1869070ED7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17685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7F6DD-64B0-4DD8-B8F8-1CB86EBDCE08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B91A81D-8807-4AEF-BD60-1869070ED7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98088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7F6DD-64B0-4DD8-B8F8-1CB86EBDCE08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EB91A81D-8807-4AEF-BD60-1869070ED7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28682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7F6DD-64B0-4DD8-B8F8-1CB86EBDCE08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EB91A81D-8807-4AEF-BD60-1869070ED7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41209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7F6DD-64B0-4DD8-B8F8-1CB86EBDCE08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1A81D-8807-4AEF-BD60-1869070ED7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30276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7F6DD-64B0-4DD8-B8F8-1CB86EBDCE08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1A81D-8807-4AEF-BD60-1869070ED7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81873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7F6DD-64B0-4DD8-B8F8-1CB86EBDCE08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1A81D-8807-4AEF-BD60-1869070ED7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63112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7F6DD-64B0-4DD8-B8F8-1CB86EBDCE08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B91A81D-8807-4AEF-BD60-1869070ED7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01022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D7F6DD-64B0-4DD8-B8F8-1CB86EBDCE08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EB91A81D-8807-4AEF-BD60-1869070ED7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21373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0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30231" y="306316"/>
            <a:ext cx="8915399" cy="921327"/>
          </a:xfrm>
        </p:spPr>
        <p:txBody>
          <a:bodyPr>
            <a:normAutofit/>
          </a:bodyPr>
          <a:lstStyle/>
          <a:p>
            <a:pPr algn="ctr"/>
            <a: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Муниципальное </a:t>
            </a:r>
            <a:r>
              <a:rPr lang="ru-RU" sz="1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общеобразовательноебюджетное</a:t>
            </a:r>
            <a:r>
              <a:rPr lang="ru-RU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учреждение </a:t>
            </a:r>
            <a: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"СОШ "Муринский центр образования № 4"</a:t>
            </a:r>
            <a:b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endParaRPr lang="ru-RU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30231" y="1895634"/>
            <a:ext cx="8915399" cy="1126283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ru-RU" sz="3000" dirty="0" smtClean="0"/>
              <a:t>Использование </a:t>
            </a:r>
            <a:r>
              <a:rPr lang="ru-RU" sz="3000" dirty="0" err="1" smtClean="0"/>
              <a:t>квест</a:t>
            </a:r>
            <a:r>
              <a:rPr lang="ru-RU" sz="3000" dirty="0" smtClean="0"/>
              <a:t>-технологий в процессе физкультурно-оздоровительной работы с детьми младшего дошкольного возраста</a:t>
            </a:r>
          </a:p>
          <a:p>
            <a:pPr algn="ctr"/>
            <a:endParaRPr lang="ru-RU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416550" y="3876814"/>
            <a:ext cx="6096000" cy="1415772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ru-RU" b="1" dirty="0">
                <a:solidFill>
                  <a:schemeClr val="tx1">
                    <a:lumMod val="65000"/>
                    <a:lumOff val="35000"/>
                  </a:schemeClr>
                </a:solidFill>
                <a:cs typeface="Times New Roman" panose="02020603050405020304" pitchFamily="18" charset="0"/>
              </a:rPr>
              <a:t>Подготовила:</a:t>
            </a:r>
          </a:p>
          <a:p>
            <a:pPr algn="r"/>
            <a:r>
              <a:rPr lang="ru-RU" b="1" dirty="0">
                <a:solidFill>
                  <a:schemeClr val="tx1">
                    <a:lumMod val="65000"/>
                    <a:lumOff val="35000"/>
                  </a:schemeClr>
                </a:solidFill>
                <a:cs typeface="Times New Roman" panose="02020603050405020304" pitchFamily="18" charset="0"/>
              </a:rPr>
              <a:t>Инструктор по физической культуре:</a:t>
            </a:r>
          </a:p>
          <a:p>
            <a:pPr algn="r"/>
            <a:r>
              <a:rPr lang="ru-RU" b="1" dirty="0">
                <a:solidFill>
                  <a:schemeClr val="tx1">
                    <a:lumMod val="65000"/>
                    <a:lumOff val="35000"/>
                  </a:schemeClr>
                </a:solidFill>
                <a:cs typeface="Times New Roman" panose="02020603050405020304" pitchFamily="18" charset="0"/>
              </a:rPr>
              <a:t>Чернушина Ирина Игоревна</a:t>
            </a:r>
          </a:p>
          <a:p>
            <a:pPr algn="r"/>
            <a:endParaRPr lang="ru-RU" sz="3200" b="1" dirty="0">
              <a:solidFill>
                <a:schemeClr val="tx1">
                  <a:lumMod val="65000"/>
                  <a:lumOff val="35000"/>
                </a:schemeClr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756911" y="5707241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dirty="0">
                <a:solidFill>
                  <a:schemeClr val="tx1">
                    <a:lumMod val="65000"/>
                    <a:lumOff val="35000"/>
                  </a:schemeClr>
                </a:solidFill>
                <a:cs typeface="Times New Roman" panose="02020603050405020304" pitchFamily="18" charset="0"/>
              </a:rPr>
              <a:t>г. </a:t>
            </a:r>
            <a:r>
              <a:rPr lang="ru-RU" dirty="0" err="1">
                <a:solidFill>
                  <a:schemeClr val="tx1">
                    <a:lumMod val="65000"/>
                    <a:lumOff val="35000"/>
                  </a:schemeClr>
                </a:solidFill>
                <a:cs typeface="Times New Roman" panose="02020603050405020304" pitchFamily="18" charset="0"/>
              </a:rPr>
              <a:t>Мурино</a:t>
            </a:r>
            <a:endParaRPr lang="ru-RU" dirty="0">
              <a:solidFill>
                <a:schemeClr val="tx1">
                  <a:lumMod val="65000"/>
                  <a:lumOff val="35000"/>
                </a:schemeClr>
              </a:solidFill>
              <a:cs typeface="Times New Roman" panose="02020603050405020304" pitchFamily="18" charset="0"/>
            </a:endParaRPr>
          </a:p>
          <a:p>
            <a:pPr algn="ctr"/>
            <a:r>
              <a:rPr lang="ru-RU" dirty="0">
                <a:solidFill>
                  <a:schemeClr val="tx1">
                    <a:lumMod val="65000"/>
                    <a:lumOff val="35000"/>
                  </a:schemeClr>
                </a:solidFill>
                <a:cs typeface="Times New Roman" panose="02020603050405020304" pitchFamily="18" charset="0"/>
              </a:rPr>
              <a:t>2020</a:t>
            </a:r>
          </a:p>
        </p:txBody>
      </p:sp>
    </p:spTree>
    <p:extLst>
      <p:ext uri="{BB962C8B-B14F-4D97-AF65-F5344CB8AC3E}">
        <p14:creationId xmlns:p14="http://schemas.microsoft.com/office/powerpoint/2010/main" val="3094182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22218" y="0"/>
            <a:ext cx="11069782" cy="190500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6619" y="148504"/>
            <a:ext cx="6511636" cy="6511636"/>
          </a:xfrm>
        </p:spPr>
      </p:pic>
      <p:sp>
        <p:nvSpPr>
          <p:cNvPr id="6" name="Овал 5"/>
          <p:cNvSpPr/>
          <p:nvPr/>
        </p:nvSpPr>
        <p:spPr>
          <a:xfrm>
            <a:off x="8943109" y="148504"/>
            <a:ext cx="3013364" cy="200198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 </a:t>
            </a:r>
            <a:r>
              <a:rPr lang="ru-RU" dirty="0" smtClean="0"/>
              <a:t>координация </a:t>
            </a:r>
            <a:r>
              <a:rPr lang="ru-RU" dirty="0"/>
              <a:t>движений</a:t>
            </a:r>
          </a:p>
        </p:txBody>
      </p:sp>
      <p:sp>
        <p:nvSpPr>
          <p:cNvPr id="7" name="Овал 6"/>
          <p:cNvSpPr/>
          <p:nvPr/>
        </p:nvSpPr>
        <p:spPr>
          <a:xfrm>
            <a:off x="8818418" y="2298989"/>
            <a:ext cx="3138055" cy="207818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/>
              <a:t>ловкость</a:t>
            </a:r>
          </a:p>
        </p:txBody>
      </p:sp>
      <p:sp>
        <p:nvSpPr>
          <p:cNvPr id="8" name="Овал 7"/>
          <p:cNvSpPr/>
          <p:nvPr/>
        </p:nvSpPr>
        <p:spPr>
          <a:xfrm>
            <a:off x="8818417" y="4525675"/>
            <a:ext cx="3138055" cy="195825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/>
              <a:t>умение ориентироваться на местности по карте</a:t>
            </a:r>
          </a:p>
        </p:txBody>
      </p:sp>
    </p:spTree>
    <p:extLst>
      <p:ext uri="{BB962C8B-B14F-4D97-AF65-F5344CB8AC3E}">
        <p14:creationId xmlns:p14="http://schemas.microsoft.com/office/powerpoint/2010/main" val="1041520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73638" y="526473"/>
            <a:ext cx="4585854" cy="2286001"/>
          </a:xfrm>
          <a:ln w="38100"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211E1E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rgbClr val="211E1E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Каждая загадка - это ключ к следующей точке и следующей задаче.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8582" y="1219200"/>
            <a:ext cx="5583382" cy="5583382"/>
          </a:xfrm>
          <a:effectLst>
            <a:innerShdw blurRad="114300">
              <a:prstClr val="black"/>
            </a:innerShdw>
          </a:effectLst>
        </p:spPr>
      </p:pic>
    </p:spTree>
    <p:extLst>
      <p:ext uri="{BB962C8B-B14F-4D97-AF65-F5344CB8AC3E}">
        <p14:creationId xmlns:p14="http://schemas.microsoft.com/office/powerpoint/2010/main" val="4074784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676400" y="193963"/>
            <a:ext cx="7874721" cy="782782"/>
          </a:xfrm>
        </p:spPr>
        <p:txBody>
          <a:bodyPr>
            <a:noAutofit/>
          </a:bodyPr>
          <a:lstStyle/>
          <a:p>
            <a:r>
              <a:rPr lang="ru-RU" sz="4800" b="1" dirty="0" smtClean="0">
                <a:solidFill>
                  <a:schemeClr val="accent1">
                    <a:lumMod val="75000"/>
                  </a:schemeClr>
                </a:solidFill>
              </a:rPr>
              <a:t>В процессе дети </a:t>
            </a:r>
            <a:endParaRPr lang="ru-RU" sz="4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773383" y="1094509"/>
            <a:ext cx="3061854" cy="1454456"/>
          </a:xfrm>
        </p:spPr>
        <p:txBody>
          <a:bodyPr/>
          <a:lstStyle/>
          <a:p>
            <a:r>
              <a:rPr lang="ru-RU" dirty="0" smtClean="0"/>
              <a:t>Проползли по «вентиляционным трубам»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6400" y="2666729"/>
            <a:ext cx="2514600" cy="3352800"/>
          </a:xfrm>
        </p:spPr>
      </p:pic>
      <p:sp>
        <p:nvSpPr>
          <p:cNvPr id="10" name="Текст 9"/>
          <p:cNvSpPr>
            <a:spLocks noGrp="1"/>
          </p:cNvSpPr>
          <p:nvPr>
            <p:ph type="body" sz="quarter" idx="3"/>
          </p:nvPr>
        </p:nvSpPr>
        <p:spPr>
          <a:xfrm>
            <a:off x="5019441" y="1970088"/>
            <a:ext cx="3999001" cy="576262"/>
          </a:xfrm>
        </p:spPr>
        <p:txBody>
          <a:bodyPr/>
          <a:lstStyle/>
          <a:p>
            <a:r>
              <a:rPr lang="ru-RU" dirty="0" smtClean="0"/>
              <a:t>Помогли собрать инструменты в «</a:t>
            </a:r>
            <a:r>
              <a:rPr lang="ru-RU" dirty="0" err="1" smtClean="0"/>
              <a:t>помогатор</a:t>
            </a:r>
            <a:r>
              <a:rPr lang="ru-RU" dirty="0" smtClean="0"/>
              <a:t>»</a:t>
            </a:r>
            <a:endParaRPr lang="ru-RU" dirty="0"/>
          </a:p>
        </p:txBody>
      </p:sp>
      <p:pic>
        <p:nvPicPr>
          <p:cNvPr id="12" name="Объект 11"/>
          <p:cNvPicPr>
            <a:picLocks noGrp="1" noChangeAspect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9399" y="2666729"/>
            <a:ext cx="2514600" cy="3352800"/>
          </a:xfr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18442" y="2546350"/>
            <a:ext cx="2516562" cy="3355416"/>
          </a:xfrm>
          <a:prstGeom prst="rect">
            <a:avLst/>
          </a:prstGeom>
        </p:spPr>
      </p:pic>
      <p:sp>
        <p:nvSpPr>
          <p:cNvPr id="14" name="Прямоугольник 13"/>
          <p:cNvSpPr/>
          <p:nvPr/>
        </p:nvSpPr>
        <p:spPr>
          <a:xfrm>
            <a:off x="8489486" y="1739255"/>
            <a:ext cx="357447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  <a:ea typeface="Calibri" panose="020F0502020204030204" pitchFamily="34" charset="0"/>
              </a:rPr>
              <a:t>Прошли </a:t>
            </a:r>
            <a:r>
              <a:rPr lang="ru-RU" sz="2400" dirty="0">
                <a:solidFill>
                  <a:schemeClr val="bg2">
                    <a:lumMod val="25000"/>
                  </a:schemeClr>
                </a:solidFill>
                <a:ea typeface="Calibri" panose="020F0502020204030204" pitchFamily="34" charset="0"/>
              </a:rPr>
              <a:t>маршрут</a:t>
            </a:r>
            <a:endParaRPr lang="ru-RU" sz="2400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8739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775592" y="531830"/>
            <a:ext cx="3992732" cy="576262"/>
          </a:xfrm>
        </p:spPr>
        <p:txBody>
          <a:bodyPr/>
          <a:lstStyle/>
          <a:p>
            <a:r>
              <a:rPr lang="ru-RU" dirty="0" smtClean="0"/>
              <a:t>Построили замок</a:t>
            </a:r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0257" y="1461076"/>
            <a:ext cx="4786687" cy="3590015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7167563" y="1172946"/>
            <a:ext cx="3999001" cy="576262"/>
          </a:xfrm>
        </p:spPr>
        <p:txBody>
          <a:bodyPr/>
          <a:lstStyle/>
          <a:p>
            <a:r>
              <a:rPr lang="ru-RU" dirty="0" smtClean="0"/>
              <a:t>Собрали карту</a:t>
            </a:r>
            <a:endParaRPr lang="ru-RU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6507" y="2207833"/>
            <a:ext cx="5017969" cy="3763476"/>
          </a:xfrm>
        </p:spPr>
      </p:pic>
    </p:spTree>
    <p:extLst>
      <p:ext uri="{BB962C8B-B14F-4D97-AF65-F5344CB8AC3E}">
        <p14:creationId xmlns:p14="http://schemas.microsoft.com/office/powerpoint/2010/main" val="1653574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87664" y="1331913"/>
            <a:ext cx="3992732" cy="576262"/>
          </a:xfrm>
        </p:spPr>
        <p:txBody>
          <a:bodyPr/>
          <a:lstStyle/>
          <a:p>
            <a:r>
              <a:rPr lang="ru-RU" dirty="0" smtClean="0"/>
              <a:t>Нолик нашелся!</a:t>
            </a:r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996" y="2062451"/>
            <a:ext cx="4343400" cy="3257550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692516" y="706910"/>
            <a:ext cx="4849090" cy="467555"/>
          </a:xfrm>
        </p:spPr>
        <p:txBody>
          <a:bodyPr/>
          <a:lstStyle/>
          <a:p>
            <a:r>
              <a:rPr lang="ru-RU" dirty="0" smtClean="0"/>
              <a:t>Поблагодарил за спасение!</a:t>
            </a:r>
            <a:endParaRPr lang="ru-RU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0872" y="1620044"/>
            <a:ext cx="5672379" cy="4254283"/>
          </a:xfrm>
        </p:spPr>
      </p:pic>
    </p:spTree>
    <p:extLst>
      <p:ext uri="{BB962C8B-B14F-4D97-AF65-F5344CB8AC3E}">
        <p14:creationId xmlns:p14="http://schemas.microsoft.com/office/powerpoint/2010/main" val="4253226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cap="all" dirty="0">
                <a:ln w="3175" cmpd="sng">
                  <a:noFill/>
                </a:ln>
                <a:solidFill>
                  <a:srgbClr val="A848A8">
                    <a:lumMod val="50000"/>
                  </a:srgbClr>
                </a:solidFill>
                <a:cs typeface="Segoe UI Semilight" panose="020B0402040204020203" pitchFamily="34" charset="0"/>
              </a:rPr>
              <a:t>Вывод:</a:t>
            </a:r>
            <a:r>
              <a:rPr lang="ru-RU" sz="3200" b="1" cap="all" dirty="0">
                <a:ln w="3175" cmpd="sng">
                  <a:noFill/>
                </a:ln>
                <a:solidFill>
                  <a:srgbClr val="A848A8">
                    <a:lumMod val="50000"/>
                  </a:srgbClr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 </a:t>
            </a:r>
            <a:br>
              <a:rPr lang="ru-RU" sz="3200" b="1" cap="all" dirty="0">
                <a:ln w="3175" cmpd="sng">
                  <a:noFill/>
                </a:ln>
                <a:solidFill>
                  <a:srgbClr val="A848A8">
                    <a:lumMod val="50000"/>
                  </a:srgbClr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lvl="0" indent="-285750" algn="just">
              <a:spcBef>
                <a:spcPct val="20000"/>
              </a:spcBef>
              <a:spcAft>
                <a:spcPts val="600"/>
              </a:spcAft>
              <a:buClr>
                <a:prstClr val="white"/>
              </a:buClr>
              <a:buSzPct val="80000"/>
              <a:buFont typeface="Wingdings 3" panose="05040102010807070707" pitchFamily="18" charset="2"/>
              <a:buChar char=""/>
            </a:pPr>
            <a:r>
              <a:rPr lang="ru-RU" sz="2200" b="1" dirty="0">
                <a:solidFill>
                  <a:srgbClr val="A848A8">
                    <a:lumMod val="50000"/>
                  </a:srgbClr>
                </a:solidFill>
                <a:cs typeface="Times New Roman" panose="02020603050405020304" pitchFamily="18" charset="0"/>
              </a:rPr>
              <a:t>Если вы хотите вместе с детьми окунуться в волшебный мир загадок и тайн, помочь им сделать новые открытия, а также получить позитивные эмоции от достижения поставленных задач, то, безусловно, </a:t>
            </a:r>
            <a:r>
              <a:rPr lang="ru-RU" sz="2200" b="1" dirty="0" err="1">
                <a:solidFill>
                  <a:srgbClr val="A848A8">
                    <a:lumMod val="50000"/>
                  </a:srgbClr>
                </a:solidFill>
                <a:cs typeface="Times New Roman" panose="02020603050405020304" pitchFamily="18" charset="0"/>
              </a:rPr>
              <a:t>квест</a:t>
            </a:r>
            <a:r>
              <a:rPr lang="ru-RU" sz="2200" b="1" dirty="0">
                <a:solidFill>
                  <a:srgbClr val="A848A8">
                    <a:lumMod val="50000"/>
                  </a:srgbClr>
                </a:solidFill>
                <a:cs typeface="Times New Roman" panose="02020603050405020304" pitchFamily="18" charset="0"/>
              </a:rPr>
              <a:t>-технология в игровой форме поможет осуществить задуманное с легкостью и заинтересованностью.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75851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2436" y="1840800"/>
            <a:ext cx="10022175" cy="5046378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>
                <a:solidFill>
                  <a:schemeClr val="accent1">
                    <a:lumMod val="50000"/>
                  </a:schemeClr>
                </a:solidFill>
              </a:rPr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643420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783"/>
            <a:ext cx="12192000" cy="6847217"/>
          </a:xfr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817069" y="456318"/>
            <a:ext cx="8911687" cy="3575353"/>
          </a:xfrm>
        </p:spPr>
        <p:txBody>
          <a:bodyPr>
            <a:noAutofit/>
          </a:bodyPr>
          <a:lstStyle/>
          <a:p>
            <a:pPr algn="ctr"/>
            <a:r>
              <a:rPr lang="ru-RU" sz="10000" dirty="0" err="1" smtClean="0">
                <a:latin typeface="+mn-lt"/>
              </a:rPr>
              <a:t>Квест</a:t>
            </a:r>
            <a:r>
              <a:rPr lang="ru-RU" sz="10000" dirty="0" smtClean="0">
                <a:latin typeface="+mn-lt"/>
              </a:rPr>
              <a:t>-технология</a:t>
            </a:r>
            <a:endParaRPr lang="ru-RU" sz="100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930888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chemeClr val="accent4">
                    <a:lumMod val="50000"/>
                  </a:schemeClr>
                </a:solidFill>
                <a:ea typeface="Times New Roman" panose="02020603050405020304" pitchFamily="18" charset="0"/>
              </a:rPr>
              <a:t>П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ea typeface="Times New Roman" panose="02020603050405020304" pitchFamily="18" charset="0"/>
              </a:rPr>
              <a:t>реимущество</a:t>
            </a:r>
            <a:r>
              <a:rPr lang="ru-RU" dirty="0">
                <a:solidFill>
                  <a:schemeClr val="accent4">
                    <a:lumMod val="50000"/>
                  </a:schemeClr>
                </a:solidFill>
                <a:ea typeface="Times New Roman" panose="02020603050405020304" pitchFamily="18" charset="0"/>
              </a:rPr>
              <a:t> </a:t>
            </a:r>
            <a:r>
              <a:rPr lang="ru-RU" b="1" dirty="0" err="1" smtClean="0">
                <a:solidFill>
                  <a:schemeClr val="accent4">
                    <a:lumMod val="50000"/>
                  </a:schemeClr>
                </a:solidFill>
                <a:ea typeface="Times New Roman" panose="02020603050405020304" pitchFamily="18" charset="0"/>
              </a:rPr>
              <a:t>квест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ea typeface="Times New Roman" panose="02020603050405020304" pitchFamily="18" charset="0"/>
              </a:rPr>
              <a:t>-технологии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>
                <a:solidFill>
                  <a:schemeClr val="accent4">
                    <a:lumMod val="50000"/>
                  </a:schemeClr>
                </a:solidFill>
                <a:ea typeface="Times New Roman" panose="02020603050405020304" pitchFamily="18" charset="0"/>
              </a:rPr>
              <a:t>способствует активизации познавательных и мыслительных процессов </a:t>
            </a:r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  <a:ea typeface="Times New Roman" panose="02020603050405020304" pitchFamily="18" charset="0"/>
              </a:rPr>
              <a:t>участников</a:t>
            </a:r>
          </a:p>
          <a:p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  <a:ea typeface="Times New Roman" panose="02020603050405020304" pitchFamily="18" charset="0"/>
              </a:rPr>
              <a:t>повышает </a:t>
            </a:r>
            <a:r>
              <a:rPr lang="ru-RU" sz="2400" dirty="0">
                <a:solidFill>
                  <a:schemeClr val="accent4">
                    <a:lumMod val="50000"/>
                  </a:schemeClr>
                </a:solidFill>
                <a:ea typeface="Times New Roman" panose="02020603050405020304" pitchFamily="18" charset="0"/>
              </a:rPr>
              <a:t>атмосферу сплоченности и </a:t>
            </a:r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  <a:ea typeface="Times New Roman" panose="02020603050405020304" pitchFamily="18" charset="0"/>
              </a:rPr>
              <a:t>дружбы </a:t>
            </a:r>
          </a:p>
          <a:p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  <a:ea typeface="Times New Roman" panose="02020603050405020304" pitchFamily="18" charset="0"/>
              </a:rPr>
              <a:t>обучает </a:t>
            </a:r>
            <a:r>
              <a:rPr lang="ru-RU" sz="2400" dirty="0">
                <a:solidFill>
                  <a:schemeClr val="accent4">
                    <a:lumMod val="50000"/>
                  </a:schemeClr>
                </a:solidFill>
                <a:ea typeface="Times New Roman" panose="02020603050405020304" pitchFamily="18" charset="0"/>
              </a:rPr>
              <a:t>детей </a:t>
            </a:r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  <a:ea typeface="Times New Roman" panose="02020603050405020304" pitchFamily="18" charset="0"/>
              </a:rPr>
              <a:t>взаимодействию </a:t>
            </a:r>
            <a:r>
              <a:rPr lang="ru-RU" sz="2400" dirty="0">
                <a:solidFill>
                  <a:schemeClr val="accent4">
                    <a:lumMod val="50000"/>
                  </a:schemeClr>
                </a:solidFill>
                <a:ea typeface="Times New Roman" panose="02020603050405020304" pitchFamily="18" charset="0"/>
              </a:rPr>
              <a:t>в коллективе сверстников и </a:t>
            </a:r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  <a:ea typeface="Times New Roman" panose="02020603050405020304" pitchFamily="18" charset="0"/>
              </a:rPr>
              <a:t>взрослых</a:t>
            </a:r>
          </a:p>
          <a:p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  <a:ea typeface="Times New Roman" panose="02020603050405020304" pitchFamily="18" charset="0"/>
              </a:rPr>
              <a:t>развивает </a:t>
            </a:r>
            <a:r>
              <a:rPr lang="ru-RU" sz="2400" dirty="0">
                <a:solidFill>
                  <a:schemeClr val="accent4">
                    <a:lumMod val="50000"/>
                  </a:schemeClr>
                </a:solidFill>
                <a:ea typeface="Times New Roman" panose="02020603050405020304" pitchFamily="18" charset="0"/>
              </a:rPr>
              <a:t>самостоятельность, активность и инициативность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232148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u="sng" dirty="0">
                <a:solidFill>
                  <a:schemeClr val="accent1">
                    <a:lumMod val="50000"/>
                  </a:schemeClr>
                </a:solidFill>
                <a:latin typeface="+mn-lt"/>
                <a:ea typeface="Times New Roman" panose="02020603050405020304" pitchFamily="18" charset="0"/>
              </a:rPr>
              <a:t>задачи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397721" y="1905000"/>
            <a:ext cx="4313864" cy="3777622"/>
          </a:xfrm>
        </p:spPr>
        <p:txBody>
          <a:bodyPr/>
          <a:lstStyle/>
          <a:p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ea typeface="Times New Roman" panose="02020603050405020304" pitchFamily="18" charset="0"/>
              </a:rPr>
              <a:t>образовательные</a:t>
            </a:r>
            <a:endParaRPr lang="ru-RU" dirty="0" smtClean="0">
              <a:solidFill>
                <a:schemeClr val="accent1">
                  <a:lumMod val="75000"/>
                </a:schemeClr>
              </a:solidFill>
              <a:ea typeface="Times New Roman" panose="02020603050405020304" pitchFamily="18" charset="0"/>
            </a:endParaRPr>
          </a:p>
          <a:p>
            <a:endParaRPr lang="ru-RU" b="1" dirty="0">
              <a:solidFill>
                <a:schemeClr val="accent1">
                  <a:lumMod val="75000"/>
                </a:schemeClr>
              </a:solidFill>
              <a:ea typeface="Times New Roman" panose="02020603050405020304" pitchFamily="18" charset="0"/>
            </a:endParaRPr>
          </a:p>
          <a:p>
            <a:endParaRPr lang="ru-RU" b="1" dirty="0" smtClean="0">
              <a:solidFill>
                <a:schemeClr val="accent1">
                  <a:lumMod val="75000"/>
                </a:schemeClr>
              </a:solidFill>
              <a:ea typeface="Times New Roman" panose="02020603050405020304" pitchFamily="18" charset="0"/>
            </a:endParaRPr>
          </a:p>
          <a:p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ea typeface="Times New Roman" panose="02020603050405020304" pitchFamily="18" charset="0"/>
              </a:rPr>
              <a:t>развивающие</a:t>
            </a:r>
          </a:p>
          <a:p>
            <a:endParaRPr lang="ru-RU" b="1" dirty="0" smtClean="0">
              <a:solidFill>
                <a:schemeClr val="accent1">
                  <a:lumMod val="75000"/>
                </a:schemeClr>
              </a:solidFill>
              <a:ea typeface="Times New Roman" panose="02020603050405020304" pitchFamily="18" charset="0"/>
            </a:endParaRPr>
          </a:p>
          <a:p>
            <a:endParaRPr lang="ru-RU" b="1" dirty="0">
              <a:solidFill>
                <a:schemeClr val="accent1">
                  <a:lumMod val="75000"/>
                </a:schemeClr>
              </a:solidFill>
              <a:ea typeface="Times New Roman" panose="02020603050405020304" pitchFamily="18" charset="0"/>
            </a:endParaRPr>
          </a:p>
          <a:p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ea typeface="Times New Roman" panose="02020603050405020304" pitchFamily="18" charset="0"/>
              </a:rPr>
              <a:t>воспитательные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  <a:ea typeface="Times New Roman" panose="02020603050405020304" pitchFamily="18" charset="0"/>
              </a:rPr>
              <a:t> 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364182" y="1905000"/>
            <a:ext cx="7140429" cy="4038600"/>
          </a:xfrm>
        </p:spPr>
        <p:txBody>
          <a:bodyPr/>
          <a:lstStyle/>
          <a:p>
            <a:r>
              <a:rPr lang="ru-RU" dirty="0">
                <a:solidFill>
                  <a:schemeClr val="accent1">
                    <a:lumMod val="75000"/>
                  </a:schemeClr>
                </a:solidFill>
                <a:ea typeface="Times New Roman" panose="02020603050405020304" pitchFamily="18" charset="0"/>
              </a:rPr>
              <a:t>участники усваивают новые знания и закрепляют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ea typeface="Times New Roman" panose="02020603050405020304" pitchFamily="18" charset="0"/>
              </a:rPr>
              <a:t>имеющиеся</a:t>
            </a:r>
          </a:p>
          <a:p>
            <a:endParaRPr lang="ru-RU" dirty="0" smtClean="0">
              <a:solidFill>
                <a:schemeClr val="accent1">
                  <a:lumMod val="75000"/>
                </a:schemeClr>
              </a:solidFill>
              <a:ea typeface="Times New Roman" panose="02020603050405020304" pitchFamily="18" charset="0"/>
            </a:endParaRPr>
          </a:p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ea typeface="Times New Roman" panose="02020603050405020304" pitchFamily="18" charset="0"/>
              </a:rPr>
              <a:t>в 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  <a:ea typeface="Times New Roman" panose="02020603050405020304" pitchFamily="18" charset="0"/>
              </a:rPr>
              <a:t>процессе игры происходит повышение образовательной мотивации, развитие творческих способностей и индивидуальных положительных психологических качеств, формирование исследовательских навыков, самореализация детей</a:t>
            </a:r>
            <a:endParaRPr lang="ru-RU" dirty="0" smtClean="0">
              <a:solidFill>
                <a:schemeClr val="accent1">
                  <a:lumMod val="75000"/>
                </a:schemeClr>
              </a:solidFill>
              <a:ea typeface="Times New Roman" panose="02020603050405020304" pitchFamily="18" charset="0"/>
            </a:endParaRPr>
          </a:p>
          <a:p>
            <a:r>
              <a:rPr lang="ru-RU" dirty="0">
                <a:solidFill>
                  <a:schemeClr val="accent1">
                    <a:lumMod val="75000"/>
                  </a:schemeClr>
                </a:solidFill>
                <a:ea typeface="Times New Roman" panose="02020603050405020304" pitchFamily="18" charset="0"/>
              </a:rPr>
              <a:t>формируются навыки взаимодействия со сверстниками, толерантности, взаимопомощи и другие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32301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7999"/>
          </a:xfrm>
        </p:spPr>
      </p:pic>
      <p:sp>
        <p:nvSpPr>
          <p:cNvPr id="7" name="Прямоугольник 6"/>
          <p:cNvSpPr/>
          <p:nvPr/>
        </p:nvSpPr>
        <p:spPr>
          <a:xfrm>
            <a:off x="581892" y="290945"/>
            <a:ext cx="5611090" cy="51131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40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Основные принципы создания </a:t>
            </a:r>
            <a:r>
              <a:rPr lang="ru-RU" sz="4000" dirty="0" err="1" smtClean="0">
                <a:ea typeface="Calibri" panose="020F0502020204030204" pitchFamily="34" charset="0"/>
                <a:cs typeface="Times New Roman" panose="02020603050405020304" pitchFamily="18" charset="0"/>
              </a:rPr>
              <a:t>квестов</a:t>
            </a:r>
            <a:r>
              <a:rPr lang="ru-RU" sz="40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40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1</a:t>
            </a:r>
            <a:r>
              <a:rPr lang="ru-RU" sz="4000" dirty="0"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ru-RU" sz="40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Доступность</a:t>
            </a:r>
            <a:endParaRPr lang="ru-RU" sz="40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4000" dirty="0">
                <a:ea typeface="Calibri" panose="020F0502020204030204" pitchFamily="34" charset="0"/>
                <a:cs typeface="Times New Roman" panose="02020603050405020304" pitchFamily="18" charset="0"/>
              </a:rPr>
              <a:t>2. Системность </a:t>
            </a:r>
            <a:endParaRPr lang="ru-RU" sz="4000" dirty="0" smtClean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40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ru-RU" sz="4000" dirty="0"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ru-RU" sz="40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Эмоциональность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40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4</a:t>
            </a:r>
            <a:r>
              <a:rPr lang="ru-RU" sz="4000" dirty="0">
                <a:ea typeface="Calibri" panose="020F0502020204030204" pitchFamily="34" charset="0"/>
                <a:cs typeface="Times New Roman" panose="02020603050405020304" pitchFamily="18" charset="0"/>
              </a:rPr>
              <a:t>. Разумность по времени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3020654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017939" y="3574955"/>
            <a:ext cx="3822654" cy="646331"/>
          </a:xfrm>
          <a:prstGeom prst="rect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pPr indent="228600" algn="ctr">
              <a:spcAft>
                <a:spcPts val="0"/>
              </a:spcAft>
            </a:pPr>
            <a:r>
              <a:rPr lang="ru-RU" sz="3600" dirty="0">
                <a:solidFill>
                  <a:srgbClr val="111111"/>
                </a:solidFill>
                <a:latin typeface="+mj-lt"/>
                <a:ea typeface="Times New Roman" panose="02020603050405020304" pitchFamily="18" charset="0"/>
              </a:rPr>
              <a:t>Виды </a:t>
            </a:r>
            <a:r>
              <a:rPr lang="ru-RU" sz="3600" b="1" dirty="0" err="1" smtClean="0">
                <a:solidFill>
                  <a:srgbClr val="111111"/>
                </a:solidFill>
                <a:latin typeface="+mj-lt"/>
                <a:ea typeface="Times New Roman" panose="02020603050405020304" pitchFamily="18" charset="0"/>
              </a:rPr>
              <a:t>квестов</a:t>
            </a:r>
            <a:endParaRPr lang="ru-RU" sz="3600" dirty="0">
              <a:latin typeface="+mj-lt"/>
              <a:ea typeface="Times New Roman" panose="02020603050405020304" pitchFamily="18" charset="0"/>
            </a:endParaRPr>
          </a:p>
        </p:txBody>
      </p:sp>
      <p:sp>
        <p:nvSpPr>
          <p:cNvPr id="3" name="Стрелка вниз 2"/>
          <p:cNvSpPr/>
          <p:nvPr/>
        </p:nvSpPr>
        <p:spPr>
          <a:xfrm>
            <a:off x="5460210" y="4297370"/>
            <a:ext cx="627941" cy="62368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трелка вправо 3"/>
          <p:cNvSpPr/>
          <p:nvPr/>
        </p:nvSpPr>
        <p:spPr>
          <a:xfrm>
            <a:off x="7928925" y="3674350"/>
            <a:ext cx="717432" cy="63418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право 4"/>
          <p:cNvSpPr/>
          <p:nvPr/>
        </p:nvSpPr>
        <p:spPr>
          <a:xfrm flipH="1" flipV="1">
            <a:off x="3183250" y="3674350"/>
            <a:ext cx="768103" cy="63418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4473929" y="5106709"/>
            <a:ext cx="2600503" cy="1535235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>
                    <a:lumMod val="85000"/>
                  </a:schemeClr>
                </a:solidFill>
                <a:ea typeface="Times New Roman" panose="02020603050405020304" pitchFamily="18" charset="0"/>
              </a:rPr>
              <a:t>Кольцевые</a:t>
            </a:r>
            <a:endParaRPr lang="ru-RU" dirty="0"/>
          </a:p>
        </p:txBody>
      </p:sp>
      <p:sp>
        <p:nvSpPr>
          <p:cNvPr id="7" name="Овал 6"/>
          <p:cNvSpPr/>
          <p:nvPr/>
        </p:nvSpPr>
        <p:spPr>
          <a:xfrm>
            <a:off x="536712" y="4166052"/>
            <a:ext cx="2524384" cy="1708275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>
                    <a:lumMod val="85000"/>
                  </a:schemeClr>
                </a:solidFill>
                <a:ea typeface="Times New Roman" panose="02020603050405020304" pitchFamily="18" charset="0"/>
              </a:rPr>
              <a:t>Штурмовые</a:t>
            </a:r>
            <a:endParaRPr lang="ru-RU" dirty="0"/>
          </a:p>
        </p:txBody>
      </p:sp>
      <p:sp>
        <p:nvSpPr>
          <p:cNvPr id="8" name="Овал 7"/>
          <p:cNvSpPr/>
          <p:nvPr/>
        </p:nvSpPr>
        <p:spPr>
          <a:xfrm>
            <a:off x="8734689" y="4166052"/>
            <a:ext cx="2564349" cy="1708275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>
                    <a:lumMod val="85000"/>
                  </a:schemeClr>
                </a:solidFill>
                <a:ea typeface="Times New Roman" panose="02020603050405020304" pitchFamily="18" charset="0"/>
              </a:rPr>
              <a:t>Линейный</a:t>
            </a:r>
            <a:endParaRPr lang="ru-RU" dirty="0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1330037" y="110836"/>
            <a:ext cx="5638800" cy="1137341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0000"/>
                </a:solidFill>
              </a:rPr>
              <a:t>По форме проведения: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13" name="Объект 12"/>
          <p:cNvSpPr>
            <a:spLocks noGrp="1"/>
          </p:cNvSpPr>
          <p:nvPr>
            <p:ph idx="1"/>
          </p:nvPr>
        </p:nvSpPr>
        <p:spPr>
          <a:xfrm>
            <a:off x="1643486" y="748145"/>
            <a:ext cx="2830443" cy="2826810"/>
          </a:xfrm>
        </p:spPr>
        <p:txBody>
          <a:bodyPr>
            <a:normAutofit/>
          </a:bodyPr>
          <a:lstStyle/>
          <a:p>
            <a:r>
              <a:rPr lang="ru-RU" dirty="0" smtClean="0"/>
              <a:t>соревнования;</a:t>
            </a:r>
          </a:p>
          <a:p>
            <a:r>
              <a:rPr lang="ru-RU" dirty="0" smtClean="0"/>
              <a:t>проекты;</a:t>
            </a:r>
          </a:p>
          <a:p>
            <a:r>
              <a:rPr lang="ru-RU" dirty="0" smtClean="0"/>
              <a:t>исследования;</a:t>
            </a:r>
          </a:p>
          <a:p>
            <a:r>
              <a:rPr lang="ru-RU" dirty="0" smtClean="0"/>
              <a:t>эксперименты.</a:t>
            </a:r>
          </a:p>
          <a:p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4620507" y="887692"/>
            <a:ext cx="387927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err="1">
                <a:solidFill>
                  <a:srgbClr val="000000"/>
                </a:solidFill>
                <a:latin typeface="+mj-lt"/>
              </a:rPr>
              <a:t>Квесты</a:t>
            </a:r>
            <a:r>
              <a:rPr lang="ru-RU" sz="3200" dirty="0">
                <a:solidFill>
                  <a:srgbClr val="000000"/>
                </a:solidFill>
                <a:latin typeface="+mj-lt"/>
              </a:rPr>
              <a:t> по числу участников:</a:t>
            </a:r>
            <a:endParaRPr lang="ru-RU" sz="3200" dirty="0">
              <a:latin typeface="+mj-lt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5250873" y="2040994"/>
            <a:ext cx="2313710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algn="just"/>
            <a:r>
              <a:rPr lang="ru-RU" dirty="0" smtClean="0">
                <a:solidFill>
                  <a:srgbClr val="000000"/>
                </a:solidFill>
              </a:rPr>
              <a:t>одиночные;</a:t>
            </a:r>
          </a:p>
          <a:p>
            <a:pPr marL="457200" algn="just">
              <a:buFont typeface="Arial" panose="020B0604020202020204" pitchFamily="34" charset="0"/>
              <a:buChar char="•"/>
            </a:pPr>
            <a:endParaRPr lang="ru-RU" sz="1400" dirty="0">
              <a:solidFill>
                <a:srgbClr val="000000"/>
              </a:solidFill>
            </a:endParaRPr>
          </a:p>
          <a:p>
            <a:pPr marL="457200" algn="just"/>
            <a:r>
              <a:rPr lang="ru-RU" dirty="0">
                <a:solidFill>
                  <a:srgbClr val="000000"/>
                </a:solidFill>
              </a:rPr>
              <a:t>групповые.</a:t>
            </a:r>
            <a:endParaRPr lang="ru-RU" sz="1400" b="0" i="0" dirty="0">
              <a:solidFill>
                <a:srgbClr val="000000"/>
              </a:solidFill>
              <a:effectLst/>
            </a:endParaRPr>
          </a:p>
        </p:txBody>
      </p:sp>
      <p:sp>
        <p:nvSpPr>
          <p:cNvPr id="17" name="5-конечная звезда 16"/>
          <p:cNvSpPr/>
          <p:nvPr/>
        </p:nvSpPr>
        <p:spPr>
          <a:xfrm>
            <a:off x="5474824" y="2468549"/>
            <a:ext cx="246557" cy="309388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5-конечная звезда 17"/>
          <p:cNvSpPr/>
          <p:nvPr/>
        </p:nvSpPr>
        <p:spPr>
          <a:xfrm>
            <a:off x="5474825" y="2061203"/>
            <a:ext cx="246558" cy="316843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8175303" y="262721"/>
            <a:ext cx="337938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rgbClr val="000000"/>
                </a:solidFill>
                <a:latin typeface="+mj-lt"/>
              </a:rPr>
              <a:t>По содержанию:</a:t>
            </a:r>
            <a:endParaRPr lang="ru-RU" sz="2800" dirty="0">
              <a:latin typeface="+mj-lt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8646357" y="817290"/>
            <a:ext cx="2652681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algn="just"/>
            <a:r>
              <a:rPr lang="ru-RU" dirty="0">
                <a:solidFill>
                  <a:srgbClr val="000000"/>
                </a:solidFill>
              </a:rPr>
              <a:t>сюжетные</a:t>
            </a:r>
            <a:r>
              <a:rPr lang="ru-RU" dirty="0" smtClean="0">
                <a:solidFill>
                  <a:srgbClr val="000000"/>
                </a:solidFill>
              </a:rPr>
              <a:t>;</a:t>
            </a:r>
          </a:p>
          <a:p>
            <a:pPr marL="457200" algn="just">
              <a:buFont typeface="Arial" panose="020B0604020202020204" pitchFamily="34" charset="0"/>
              <a:buChar char="•"/>
            </a:pPr>
            <a:endParaRPr lang="ru-RU" sz="1400" dirty="0">
              <a:solidFill>
                <a:srgbClr val="000000"/>
              </a:solidFill>
            </a:endParaRPr>
          </a:p>
          <a:p>
            <a:pPr marL="457200" algn="just"/>
            <a:r>
              <a:rPr lang="ru-RU" dirty="0">
                <a:solidFill>
                  <a:srgbClr val="000000"/>
                </a:solidFill>
              </a:rPr>
              <a:t>несюжетные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.</a:t>
            </a:r>
            <a:endParaRPr lang="ru-RU" sz="14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24" name="Овал 23"/>
          <p:cNvSpPr/>
          <p:nvPr/>
        </p:nvSpPr>
        <p:spPr>
          <a:xfrm>
            <a:off x="8853056" y="845116"/>
            <a:ext cx="249382" cy="25155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Овал 24"/>
          <p:cNvSpPr/>
          <p:nvPr/>
        </p:nvSpPr>
        <p:spPr>
          <a:xfrm>
            <a:off x="8866910" y="1351097"/>
            <a:ext cx="235528" cy="23015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3783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916836"/>
          </a:xfrm>
        </p:spPr>
      </p:pic>
      <p:sp>
        <p:nvSpPr>
          <p:cNvPr id="5" name="Овал 4"/>
          <p:cNvSpPr/>
          <p:nvPr/>
        </p:nvSpPr>
        <p:spPr>
          <a:xfrm>
            <a:off x="1551709" y="138545"/>
            <a:ext cx="9088581" cy="6096000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tx1"/>
                </a:solidFill>
                <a:ea typeface="Times New Roman" panose="02020603050405020304" pitchFamily="18" charset="0"/>
              </a:rPr>
              <a:t>Для </a:t>
            </a:r>
            <a:r>
              <a:rPr lang="ru-RU" sz="2400" dirty="0" smtClean="0">
                <a:solidFill>
                  <a:schemeClr val="tx1"/>
                </a:solidFill>
                <a:ea typeface="Times New Roman" panose="02020603050405020304" pitchFamily="18" charset="0"/>
              </a:rPr>
              <a:t>детей младшего дошкольного возраста </a:t>
            </a:r>
            <a:r>
              <a:rPr lang="ru-RU" sz="2400" dirty="0">
                <a:solidFill>
                  <a:schemeClr val="tx1"/>
                </a:solidFill>
                <a:ea typeface="Times New Roman" panose="02020603050405020304" pitchFamily="18" charset="0"/>
              </a:rPr>
              <a:t>лучше выбрать персонажей из популярных мультфильмов — знакомство с любимым героем повысит образовательный интерес, активизирует познавательные процессы и просто оставит незабываемые положительные впечатления у малышей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274071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9309" y="-149149"/>
            <a:ext cx="6982691" cy="7007149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11382" y="1052947"/>
            <a:ext cx="6137564" cy="3740726"/>
          </a:xfrm>
        </p:spPr>
        <p:txBody>
          <a:bodyPr>
            <a:normAutofit/>
          </a:bodyPr>
          <a:lstStyle/>
          <a:p>
            <a:r>
              <a:rPr lang="ru-RU" sz="5400" dirty="0">
                <a:solidFill>
                  <a:schemeClr val="accent3">
                    <a:lumMod val="50000"/>
                  </a:schemeClr>
                </a:solidFill>
              </a:rPr>
              <a:t>« Симка и друзья спешат на помощь Нолику»</a:t>
            </a:r>
          </a:p>
        </p:txBody>
      </p:sp>
    </p:spTree>
    <p:extLst>
      <p:ext uri="{BB962C8B-B14F-4D97-AF65-F5344CB8AC3E}">
        <p14:creationId xmlns:p14="http://schemas.microsoft.com/office/powerpoint/2010/main" val="3527650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65565" y="624109"/>
            <a:ext cx="3837708" cy="5651999"/>
          </a:xfrm>
        </p:spPr>
        <p:txBody>
          <a:bodyPr>
            <a:normAutofit fontScale="90000"/>
          </a:bodyPr>
          <a:lstStyle/>
          <a:p>
            <a:r>
              <a:rPr lang="ru-RU" sz="4800" dirty="0" smtClean="0">
                <a:latin typeface="+mn-lt"/>
              </a:rPr>
              <a:t>Цель </a:t>
            </a:r>
            <a:r>
              <a:rPr lang="ru-RU" sz="4800" dirty="0" err="1" smtClean="0">
                <a:latin typeface="+mn-lt"/>
              </a:rPr>
              <a:t>квеста</a:t>
            </a:r>
            <a:r>
              <a:rPr lang="ru-RU" sz="4800" dirty="0" smtClean="0">
                <a:latin typeface="+mn-lt"/>
              </a:rPr>
              <a:t> :</a:t>
            </a:r>
            <a:br>
              <a:rPr lang="ru-RU" sz="4800" dirty="0" smtClean="0">
                <a:latin typeface="+mn-lt"/>
              </a:rPr>
            </a:br>
            <a:r>
              <a:rPr lang="ru-RU" sz="4800" dirty="0" smtClean="0">
                <a:latin typeface="+mn-lt"/>
              </a:rPr>
              <a:t/>
            </a:r>
            <a:br>
              <a:rPr lang="ru-RU" sz="4800" dirty="0" smtClean="0">
                <a:latin typeface="+mn-lt"/>
              </a:rPr>
            </a:br>
            <a:r>
              <a:rPr lang="ru-RU" sz="3100" dirty="0" smtClean="0">
                <a:latin typeface="+mn-lt"/>
              </a:rPr>
              <a:t>создать </a:t>
            </a:r>
            <a:r>
              <a:rPr lang="ru-RU" sz="3100" dirty="0">
                <a:latin typeface="+mn-lt"/>
              </a:rPr>
              <a:t>условия для развития интереса к командному решению поставленных задач через двигательную активность.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5422" y="173508"/>
            <a:ext cx="4500799" cy="6470073"/>
          </a:xfrm>
          <a:ln w="2857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533529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386</TotalTime>
  <Words>334</Words>
  <Application>Microsoft Office PowerPoint</Application>
  <PresentationFormat>Широкоэкранный</PresentationFormat>
  <Paragraphs>66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3" baseType="lpstr">
      <vt:lpstr>Arial</vt:lpstr>
      <vt:lpstr>Calibri</vt:lpstr>
      <vt:lpstr>Century Gothic</vt:lpstr>
      <vt:lpstr>Segoe UI Semilight</vt:lpstr>
      <vt:lpstr>Times New Roman</vt:lpstr>
      <vt:lpstr>Wingdings 3</vt:lpstr>
      <vt:lpstr>Легкий дым</vt:lpstr>
      <vt:lpstr>Муниципальное общеобразовательноебюджетное учреждение "СОШ "Муринский центр образования № 4" </vt:lpstr>
      <vt:lpstr>Квест-технология</vt:lpstr>
      <vt:lpstr>Преимущество квест-технологии</vt:lpstr>
      <vt:lpstr>задачи</vt:lpstr>
      <vt:lpstr>Презентация PowerPoint</vt:lpstr>
      <vt:lpstr>По форме проведения: </vt:lpstr>
      <vt:lpstr>Презентация PowerPoint</vt:lpstr>
      <vt:lpstr>« Симка и друзья спешат на помощь Нолику»</vt:lpstr>
      <vt:lpstr>Цель квеста :  создать условия для развития интереса к командному решению поставленных задач через двигательную активность.</vt:lpstr>
      <vt:lpstr> </vt:lpstr>
      <vt:lpstr> Каждая загадка - это ключ к следующей точке и следующей задаче. </vt:lpstr>
      <vt:lpstr>В процессе дети </vt:lpstr>
      <vt:lpstr>Презентация PowerPoint</vt:lpstr>
      <vt:lpstr>Презентация PowerPoint</vt:lpstr>
      <vt:lpstr>Вывод:  </vt:lpstr>
      <vt:lpstr>Спасибо за внимание!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общеобразовательное бюджетное учреждение "СОШ "Муринский центр образования № 4" </dc:title>
  <dc:creator>Пользователь Windows</dc:creator>
  <cp:lastModifiedBy>Пользователь Windows</cp:lastModifiedBy>
  <cp:revision>50</cp:revision>
  <dcterms:created xsi:type="dcterms:W3CDTF">2020-11-09T09:14:25Z</dcterms:created>
  <dcterms:modified xsi:type="dcterms:W3CDTF">2020-11-12T08:34:16Z</dcterms:modified>
</cp:coreProperties>
</file>