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1" r:id="rId2"/>
    <p:sldId id="256" r:id="rId3"/>
    <p:sldId id="284" r:id="rId4"/>
    <p:sldId id="285" r:id="rId5"/>
    <p:sldId id="287" r:id="rId6"/>
    <p:sldId id="288" r:id="rId7"/>
    <p:sldId id="289" r:id="rId8"/>
    <p:sldId id="290" r:id="rId9"/>
    <p:sldId id="258" r:id="rId10"/>
    <p:sldId id="259" r:id="rId11"/>
    <p:sldId id="260" r:id="rId12"/>
    <p:sldId id="261" r:id="rId13"/>
    <p:sldId id="262" r:id="rId14"/>
    <p:sldId id="272" r:id="rId15"/>
    <p:sldId id="263" r:id="rId16"/>
    <p:sldId id="265" r:id="rId17"/>
    <p:sldId id="266" r:id="rId18"/>
    <p:sldId id="267" r:id="rId19"/>
    <p:sldId id="291" r:id="rId20"/>
    <p:sldId id="269" r:id="rId21"/>
    <p:sldId id="278" r:id="rId22"/>
    <p:sldId id="270" r:id="rId23"/>
    <p:sldId id="292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268E828-27F6-430D-A965-8F5EFEDB6605}" type="datetimeFigureOut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99CFC54-5AA9-4A2D-B251-62BC37B9F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2D1D32-0613-4B28-A5BB-3D28F40DD6F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01261-4402-47F5-B78E-62FDE1B728BD}" type="datetimeFigureOut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487FB-3192-4CCE-9796-F65BADB693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C08ED-26B6-4490-B3B6-BA19E9D67860}" type="datetimeFigureOut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ECD14-E04B-46C6-9776-99B138D13C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69028-E53B-4345-9EE8-1EA0758A4A18}" type="datetimeFigureOut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A4183-E072-41B2-A9B6-5886991DA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3FEFB-43CF-4F97-B060-90955A3F64C4}" type="datetimeFigureOut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B7DC2-C243-4D45-A3B8-F75678AB66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0A667-B252-4EDA-8FB0-F397F74A192B}" type="datetimeFigureOut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4BB99-6241-429B-8EFC-48F623F14A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2CBC4-D6F5-4384-B066-426FF6692A28}" type="datetimeFigureOut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B5DBC-E3C1-4627-89BE-080EE10A8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38D0B-0F14-43EF-89EE-87814588958B}" type="datetimeFigureOut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3E33F-4D7E-4F44-B9E9-75044AD42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4BE17-3C14-4D48-9F63-6C4F8B1FA229}" type="datetimeFigureOut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C99B5-9B4E-416F-8EBA-70E31534F7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BBCBB-A129-4922-B110-89CD87CDA860}" type="datetimeFigureOut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7A017-40D0-489B-A87F-090DF9466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03151-D3DA-42DF-84FC-93F24FBC2C70}" type="datetimeFigureOut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94CD1-2ED6-476E-8905-384D703A2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FD9F0-E77E-437A-B433-70F853FA587A}" type="datetimeFigureOut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10B08-C993-41AE-8EC1-05C49EE15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57311E-CAED-4F20-A8E1-EA77E96F0CB1}" type="datetimeFigureOut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32DB31-908D-4584-A1CE-B6B09E1558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hyperlink" Target="http://torange.ru/category/Objects/electric/7352.html" TargetMode="Externa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7" Type="http://schemas.openxmlformats.org/officeDocument/2006/relationships/image" Target="../media/image4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lectro.narod.ru/safety" TargetMode="Externa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49.jpeg"/><Relationship Id="rId4" Type="http://schemas.openxmlformats.org/officeDocument/2006/relationships/hyperlink" Target="http://www.google.ru/imgres?imgurl=http://www.decoplus.ru/tinymce/uploaded/image/design_kuhni1.jpg&amp;imgrefurl=http://demo.decoplus.ru/design_kuhni/&amp;h=466&amp;w=600&amp;sz=103&amp;tbnid=SKs8tCcwGMRK6M:&amp;tbnh=105&amp;tbnw=135&amp;prev=/images?q=%D0%B4%D0%B8%D0%B7%D0%B0%D0%B9%D0%BD+%D0%BA%D1%83%D1%85%D0%BD%D0%B8&amp;zoom=1&amp;q=%D0%B4%D0%B8%D0%B7%D0%B0%D0%B9%D0%BD+%D0%BA%D1%83%D1%85%D0%BD%D0%B8&amp;hl=ru&amp;usg=__odx2qDS5M_ecdQIl_dRR85QTykQ=&amp;sa=X&amp;ei=mTaKTdmoG4uYOoTI8fUN&amp;ved=0CDYQ9QEwA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users/julia-zaharyascheva/view/424707/?page=9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5.jpeg"/><Relationship Id="rId7" Type="http://schemas.openxmlformats.org/officeDocument/2006/relationships/hyperlink" Target="http://o6oi.ru/main.php/wallpapers/nature/lightning_storms/lightning_44.jpg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://o6oi.ru/main.php/wallpapers/nature/lightning_storms/lightning_58.jpg.html" TargetMode="Externa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://o6oi.ru/main.php/wallpapers/nature/lightning_storms/lightning_40.jpg.html" TargetMode="Externa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Группа 7"/>
          <p:cNvGrpSpPr>
            <a:grpSpLocks/>
          </p:cNvGrpSpPr>
          <p:nvPr/>
        </p:nvGrpSpPr>
        <p:grpSpPr bwMode="auto">
          <a:xfrm>
            <a:off x="1360488" y="142875"/>
            <a:ext cx="7286625" cy="3286125"/>
            <a:chOff x="1360652" y="142287"/>
            <a:chExt cx="7286676" cy="3286148"/>
          </a:xfrm>
        </p:grpSpPr>
        <p:sp useBgFill="1">
          <p:nvSpPr>
            <p:cNvPr id="2" name="Прямоугольник 1"/>
            <p:cNvSpPr/>
            <p:nvPr/>
          </p:nvSpPr>
          <p:spPr>
            <a:xfrm>
              <a:off x="1928794" y="571480"/>
              <a:ext cx="6268108" cy="2308324"/>
            </a:xfrm>
            <a:prstGeom prst="rect">
              <a:avLst/>
            </a:prstGeom>
            <a:ln cap="sq" cmpd="sng">
              <a:noFill/>
              <a:bevel/>
            </a:ln>
            <a:effectLst>
              <a:innerShdw blurRad="1016000" dist="50800" dir="18900000">
                <a:srgbClr val="FFC000">
                  <a:alpha val="3000"/>
                </a:srgbClr>
              </a:innerShdw>
            </a:effectLst>
          </p:spPr>
          <p:txBody>
            <a:bodyPr anchor="ctr">
              <a:prstTxWarp prst="textDoubleWave1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rgbClr val="660066"/>
                  </a:solidFill>
                  <a:effectLst>
                    <a:outerShdw blurRad="50800" algn="tl" rotWithShape="0">
                      <a:srgbClr val="000000"/>
                    </a:outerShdw>
                  </a:effectLst>
                  <a:latin typeface="Arial" pitchFamily="34" charset="0"/>
                  <a:cs typeface="Arial" pitchFamily="34" charset="0"/>
                </a:rPr>
                <a:t>Профессия –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rgbClr val="660066"/>
                  </a:solidFill>
                  <a:effectLst>
                    <a:outerShdw blurRad="50800" algn="tl" rotWithShape="0">
                      <a:srgbClr val="000000"/>
                    </a:outerShdw>
                  </a:effectLst>
                  <a:latin typeface="Arial" pitchFamily="34" charset="0"/>
                  <a:cs typeface="Arial" pitchFamily="34" charset="0"/>
                </a:rPr>
                <a:t>электрик</a:t>
              </a:r>
              <a:endParaRPr lang="ru-RU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Блок-схема: перфолента 2"/>
            <p:cNvSpPr/>
            <p:nvPr/>
          </p:nvSpPr>
          <p:spPr>
            <a:xfrm rot="344874">
              <a:off x="1360652" y="142287"/>
              <a:ext cx="7286676" cy="3286148"/>
            </a:xfrm>
            <a:prstGeom prst="flowChartPunchedTape">
              <a:avLst/>
            </a:prstGeom>
            <a:solidFill>
              <a:srgbClr val="0070C0">
                <a:alpha val="20000"/>
              </a:srgbClr>
            </a:solidFill>
            <a:scene3d>
              <a:camera prst="orthographicFront"/>
              <a:lightRig rig="soft" dir="t">
                <a:rot lat="0" lon="0" rev="11400000"/>
              </a:lightRig>
            </a:scene3d>
            <a:sp3d extrusionH="285750" prstMaterial="metal">
              <a:extrusionClr>
                <a:srgbClr val="00B05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pic>
        <p:nvPicPr>
          <p:cNvPr id="14338" name="Рисунок 4" descr="http://static.baza.farpost.ru/bulletins_images/4/7/0/47033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3571875"/>
            <a:ext cx="457200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2" descr="Школа для Электрика. Все Секреты Мастерств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0"/>
            <a:ext cx="4572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Рисунок 3" descr="http://www.gym075.edusite.ru/images/professia/ingener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3" y="0"/>
            <a:ext cx="3357562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3441680"/>
            <a:ext cx="9144000" cy="3416320"/>
          </a:xfrm>
          <a:prstGeom prst="rect">
            <a:avLst/>
          </a:prstGeom>
        </p:spPr>
        <p:txBody>
          <a:bodyPr>
            <a:prstTxWarp prst="textDeflate">
              <a:avLst/>
            </a:prstTxWarp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проведения проводов и кабелей необходимы были люди, которые бы разбирались в электричестве. Так появилась профессия электрика. Однако с появлением все более разных электрических приборов, усложнением электротехники профессия разветвляется на множество специальностей: электромонтажник, электромеханик по ремонту оборудования (в зависимости от специализации), электромонтер, техник-электрик, электрослесарь и др. На сегодняшний день существует несколько десятков специальностей электрика.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5000">
    <p:circl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3" descr="http://static.baza.farpost.ru/bulletins_images/5/0/7/50777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4290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4" descr="http://static.baza.farpost.ru/bulletins_images/8/2/9/829226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88" y="2000250"/>
            <a:ext cx="3071812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5" descr="http://static.baza.farpost.ru/bulletins_images/9/6/3/963952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88" y="1357313"/>
            <a:ext cx="3071812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0" y="4641850"/>
            <a:ext cx="91440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/>
          </a:p>
          <a:p>
            <a:pPr algn="ctr" eaLnBrk="0" hangingPunct="0"/>
            <a:r>
              <a:rPr lang="ru-RU" sz="2400" b="1">
                <a:latin typeface="Times New Roman" pitchFamily="18" charset="0"/>
                <a:cs typeface="Times New Roman" pitchFamily="18" charset="0"/>
              </a:rPr>
              <a:t>Расчет необходимого размера кабелей для силового питания оборудования.</a:t>
            </a:r>
            <a:endParaRPr lang="ru-RU" sz="2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>
                <a:latin typeface="Times New Roman" pitchFamily="18" charset="0"/>
                <a:cs typeface="Times New Roman" pitchFamily="18" charset="0"/>
              </a:rPr>
              <a:t>Составление плана размещения силового питания и электропроводки. </a:t>
            </a:r>
          </a:p>
          <a:p>
            <a:pPr algn="ctr" eaLnBrk="0" hangingPunct="0"/>
            <a:endParaRPr lang="ru-RU" sz="24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5" name="Прямоугольник 7"/>
          <p:cNvSpPr>
            <a:spLocks noChangeArrowheads="1"/>
          </p:cNvSpPr>
          <p:nvPr/>
        </p:nvSpPr>
        <p:spPr bwMode="auto">
          <a:xfrm>
            <a:off x="0" y="6396038"/>
            <a:ext cx="914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400" b="1">
                <a:latin typeface="Times New Roman" pitchFamily="18" charset="0"/>
                <a:cs typeface="Times New Roman" pitchFamily="18" charset="0"/>
              </a:rPr>
              <a:t>Прокладывание кабелей силового питания, электропроводки. </a:t>
            </a:r>
          </a:p>
        </p:txBody>
      </p:sp>
      <p:sp>
        <p:nvSpPr>
          <p:cNvPr id="25606" name="Прямоугольник 8"/>
          <p:cNvSpPr>
            <a:spLocks noChangeArrowheads="1"/>
          </p:cNvSpPr>
          <p:nvPr/>
        </p:nvSpPr>
        <p:spPr bwMode="auto">
          <a:xfrm>
            <a:off x="3500438" y="0"/>
            <a:ext cx="56435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Доминирующие виды деятельности профессии электрик:</a:t>
            </a:r>
            <a:endParaRPr lang="ru-RU" sz="2800" u="sng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1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3" descr="http://static.baza.farpost.ru/bulletins_images/5/0/7/50777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643438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Рисунок 5" descr="http://static.baza.farpost.ru/bulletins_images/9/6/5/96555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3286125"/>
            <a:ext cx="37147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7" descr="http://static.baza.farpost.ru/bulletins_images/1/0/4/1043489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357563"/>
            <a:ext cx="47148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643438" y="0"/>
            <a:ext cx="4500562" cy="3929066"/>
          </a:xfrm>
          <a:prstGeom prst="rect">
            <a:avLst/>
          </a:prstGeom>
        </p:spPr>
        <p:txBody>
          <a:bodyPr>
            <a:prstTxWarp prst="textInflateBottom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в профилактическом и текущем ремонте электрического оборудования.</a:t>
            </a:r>
            <a:endParaRPr lang="ru-RU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Осуществление монтажных и других работ при реконструкции и внедрении нового электрического оборудования.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5572140"/>
            <a:ext cx="4357686" cy="1285860"/>
          </a:xfrm>
          <a:prstGeom prst="rect">
            <a:avLst/>
          </a:prstGeom>
        </p:spPr>
        <p:txBody>
          <a:bodyPr>
            <a:prstTxWarp prst="textWave2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Подключение электрооборудования.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2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 descr="http://static.baza.farpost.ru/bulletins_images/7/0/2/70204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14750"/>
            <a:ext cx="4572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1"/>
          <p:cNvSpPr>
            <a:spLocks noChangeArrowheads="1"/>
          </p:cNvSpPr>
          <p:nvPr/>
        </p:nvSpPr>
        <p:spPr bwMode="auto">
          <a:xfrm>
            <a:off x="0" y="0"/>
            <a:ext cx="5500688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  <a:p>
            <a:pPr algn="ctr" eaLnBrk="0" hangingPunct="0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Прозванивание смонтированных схем и измерение сопротивления изоляции. </a:t>
            </a:r>
          </a:p>
          <a:p>
            <a:pPr algn="ctr" eaLnBrk="0" hangingPunct="0"/>
            <a:endParaRPr lang="ru-RU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Рисунок 3" descr="http://www.electrolibrary.info/6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786188"/>
            <a:ext cx="457200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4" descr="http://igra-anekdot.ru/ris/elektrik/elektrik-00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75" y="0"/>
            <a:ext cx="3857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Rectangle 2"/>
          <p:cNvSpPr>
            <a:spLocks noChangeArrowheads="1"/>
          </p:cNvSpPr>
          <p:nvPr/>
        </p:nvSpPr>
        <p:spPr bwMode="auto">
          <a:xfrm>
            <a:off x="0" y="2428875"/>
            <a:ext cx="91440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  <a:p>
            <a:pPr algn="ctr" eaLnBrk="0" hangingPunct="0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Подготовка приборов и аппаратов к включению и наладке.</a:t>
            </a:r>
          </a:p>
          <a:p>
            <a:pPr eaLnBrk="0" hangingPunct="0"/>
            <a:endParaRPr lang="ru-RU"/>
          </a:p>
        </p:txBody>
      </p:sp>
    </p:spTree>
  </p:cSld>
  <p:clrMapOvr>
    <a:masterClrMapping/>
  </p:clrMapOvr>
  <p:transition advClick="0" advTm="8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" descr="http://www.kruchkov.ru/photos/DSCF24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0"/>
            <a:ext cx="8643938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Прямоугольник 3"/>
          <p:cNvSpPr>
            <a:spLocks noChangeArrowheads="1"/>
          </p:cNvSpPr>
          <p:nvPr/>
        </p:nvSpPr>
        <p:spPr bwMode="auto">
          <a:xfrm>
            <a:off x="0" y="5903913"/>
            <a:ext cx="9144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 b="1">
                <a:latin typeface="Times New Roman" pitchFamily="18" charset="0"/>
                <a:cs typeface="Times New Roman" pitchFamily="18" charset="0"/>
              </a:rPr>
              <a:t>Ремонт и поиск неисправностей при замыкании проводки. </a:t>
            </a:r>
          </a:p>
        </p:txBody>
      </p:sp>
    </p:spTree>
  </p:cSld>
  <p:clrMapOvr>
    <a:masterClrMapping/>
  </p:clrMapOvr>
  <p:transition advClick="0" advTm="8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1"/>
          <p:cNvSpPr>
            <a:spLocks noChangeArrowheads="1"/>
          </p:cNvSpPr>
          <p:nvPr/>
        </p:nvSpPr>
        <p:spPr bwMode="auto">
          <a:xfrm>
            <a:off x="0" y="0"/>
            <a:ext cx="4572000" cy="3786188"/>
          </a:xfrm>
          <a:prstGeom prst="rect">
            <a:avLst/>
          </a:prstGeom>
          <a:solidFill>
            <a:srgbClr val="00B0F0">
              <a:alpha val="2196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стабильного обеспечения электроэнергией потребителей люди этой профессии работают в любое время года, дня и ночи, при любых погодных условиях. От бесперебойной работы электрооборудования во многом зависит эффективность любого производственного объекта.</a:t>
            </a:r>
          </a:p>
        </p:txBody>
      </p:sp>
      <p:pic>
        <p:nvPicPr>
          <p:cNvPr id="29698" name="Рисунок 2" descr="Школа для электрика. Курс молодого бойц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0"/>
            <a:ext cx="4643437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3" descr="http://static.baza.farpost.ru/bulletins_images/9/3/7/937639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3286125"/>
            <a:ext cx="464343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4" descr="Осветительная вышка Фонарь свет небо ночь освещение лампа рассеиватель осветитель светло электро электрика небо лестница металл лазить">
            <a:hlinkClick r:id="rId5" tooltip="&quot;Осветительная вышка Фонарь свет небо ночь освещение лампа рассеиватель осветитель светло электро электрика небо лестница металл лазить&quot;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786188"/>
            <a:ext cx="4500563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ChangeArrowheads="1"/>
          </p:cNvSpPr>
          <p:nvPr/>
        </p:nvSpPr>
        <p:spPr bwMode="auto">
          <a:xfrm>
            <a:off x="4286250" y="1428750"/>
            <a:ext cx="442912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Питере построят памятник энергетику-электрику. На площади Конституции будет установлен монумент похожий на Дон Кихота вращающего колесо.</a:t>
            </a:r>
            <a:endParaRPr lang="ru-RU" sz="28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Рисунок 2" descr="Памятник электрик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357188"/>
            <a:ext cx="314325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2" descr="Опасная профессия электри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6433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Рисунок 3" descr="http://www.xn----itbjhbctawt1j.xn--p1ai/images/stories/электр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1875"/>
            <a:ext cx="44291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Рисунок 5" descr="http://igra-anekdot.ru/ris/elektrik/elektrik-00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5" y="3357563"/>
            <a:ext cx="407193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Прямоугольник 6"/>
          <p:cNvSpPr>
            <a:spLocks noChangeArrowheads="1"/>
          </p:cNvSpPr>
          <p:nvPr/>
        </p:nvSpPr>
        <p:spPr bwMode="auto">
          <a:xfrm>
            <a:off x="2643188" y="0"/>
            <a:ext cx="65008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Недавно был опубликован список смертельно опасных профессий – тех, в которых наиболее высокий уровень смертности. Профессия электрика – оказалась на </a:t>
            </a:r>
            <a:r>
              <a:rPr lang="ru-RU" sz="2400" b="1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седьмом месте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сравнения, уровень смертности представителей наиболее “рискованных” профессий заметно ниже — полиция на 18 месте, пожарные – на 22 месте.</a:t>
            </a:r>
          </a:p>
        </p:txBody>
      </p:sp>
      <p:pic>
        <p:nvPicPr>
          <p:cNvPr id="31749" name="Рисунок 7" descr="http://electro.narod.ru/scroll.files/10.gif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58063" y="3357563"/>
            <a:ext cx="178593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http://t2.gstatic.com/images?q=tbn:ANd9GcTUsWkyLoVlJPdzhrZUTBfrnQ4sRUW_uGDV7U98ctOIoYimvWLKA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0"/>
            <a:ext cx="4714875" cy="369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6" descr="http://www.qp-52.ru/files/articles/2010/05/268/268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4363" y="3714750"/>
            <a:ext cx="471963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8" descr="http://t3.gstatic.com/images?q=tbn:ANd9GcQRt_AFDIqtPzyJW7fUZ9raNap2NX2WDuHU_InAR1Yg6mvQtwXNeQ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416300"/>
            <a:ext cx="4429125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285728"/>
            <a:ext cx="4500562" cy="2641230"/>
          </a:xfrm>
          <a:prstGeom prst="rect">
            <a:avLst/>
          </a:prstGeom>
        </p:spPr>
        <p:txBody>
          <a:bodyPr>
            <a:prstTxWarp prst="textDoubleWave1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нашем доме жить уютно: </a:t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Телевизор есть, компьютер, </a:t>
            </a:r>
            <a:b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8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дизайн кухн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43250"/>
            <a:ext cx="464343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AutoShape 6" descr="data:image/jpg;base64,/9j/4AAQSkZJRgABAQAAAQABAAD/2wBDAAkGBwgHBgkIBwgKCgkLDRYPDQwMDRsUFRAWIB0iIiAdHx8kKDQsJCYxJx8fLT0tMTU3Ojo6Iys/RD84QzQ5Ojf/2wBDAQoKCg0MDRoPDxo3JR8lNzc3Nzc3Nzc3Nzc3Nzc3Nzc3Nzc3Nzc3Nzc3Nzc3Nzc3Nzc3Nzc3Nzc3Nzc3Nzc3Nzf/wAARCABeAHkDASIAAhEBAxEB/8QAHAAAAwEBAQEBAQAAAAAAAAAABAUGAwIBBwAI/8QAQBAAAgEDAwEDCQUGBQQDAAAAAQIDAAQRBRIhMRNBcQYUIlFhgZGh0RUjMrHBM0JygpLwFiRSU1RDYmVzsuHx/8QAGAEAAwEBAAAAAAAAAAAAAAAAAQIDAAT/xAAfEQACAgIDAQEBAAAAAAAAAAAAAQIREiEDMUFREyL/2gAMAwEAAhEDEQA/AI/WVxax/wDuX9a90e3E1wUxn0c/lW2uIWtI8D/rp+taeT9xBZXglvA4i2kZVd2PdUEOcTWObzsoyTlsc1q8UtqwaIkEnGPX4iqjyY06DVLt7mKRJQpJ2qckeI7vfW+o6DJPqC28C5fByaMkZMn7e53gdoOzc9Mjg+FHRbmOApJ9lUU3k28NsizIhCA9B1OKG03yf1ONM7UAk5UFxwBU6b6DaAEglPSNqIjtpv8ATjxNOP8ADerFMiSHw3cn5V5ZaBe3VwY5LsR4IBG0nHOPZS0w2Ax2kh6lR76Jjsj+9Ko91UA8ik4V9Qm6Z4T/AO6zj8lbXz5oZJ5mQY5yBnjNHFmyQqW1gX8c48OBWe+RdQtrXSBHJdShm7SU5SFRjLYHLHkYFVMXkppMUgyZW4z6Uo/QCuU0Owj1RSkRCqcrh2yOPWDRx+msxg028aKQXOqXTFwR6BEYXwAHFTvlDYXthaPcW+rXTkEBba7cSxy+kOBkZB9oPdVH5S3kul+ZLZLPJvkzJljyoxkZPTOevdiitStLXtkk7IABclnXJ7+80MUjWyM87jLYjtjn2Y4rrtpP+I39+6voMdxb3Vkk9ptaGUAo6YAbmu97e34j607SEtn8/auv+UT/ANq/rQ0CbsCjdWK+aJkgferWNlAlzIsYnjjZjgFmAHxoJaDZn5tPbSi5s3eOVTnMZKkeBFUfkz5XX9pcl73bdbuCXGH/AKh+oNcpoU6LldQtD7DMv1pzomh6bqFhE0saSyclpoWIJ5Pq/WqRv0Vv4VdnrNrq0aTIkiDvDDIz4ivNf1FLKS3ChGZ1JwXxx6+KVadYLprGK1uGaPqFkHI94+lHXdjBfSI73CpKuMEt7eR4U0oJr+RU3eza18orJQq3c6wSY5RsnHvximtqY5L53UgglMn4VEXDSWoeLWbUM8bJho1AD7mYZHceg9VCXranNeGXS9emjYYeRHcp2akBgOOMAEfWovXZRI+sMYg2fQxjx7xQMksVveySyECMYye78NIW163bSoLea6aWZQN87SIu8jk9D4VnqGsRXEzL/nIwAVYROF3HGOTQlL4ZIoYde06S5SFZgJJBhVKkZrzzmE6mhVgwkOFwevFQGjQxWeoJPdSS3SKDmJsgNxjk5/8A2n8+qQS3EE4hEIjk+7QnOeBxwKGbfYzivChadrkFzaHv2iWRUbHhyR7+fZQ0ry3DPFPbtFhMAlgysDnoR+opPqGuT3L+cQ3TwRR+iVQkjPwzXcvlA1yVRCgcKDvwSccc88d9NcRdnlraz30NvZTFo4rTP7Md27jGenTg4JwT4l9lfXJ/VUxLrqKzt9onc2NxAHOP5aw/xF/5Wb+/5aRuw0z5dryB9OcN03KT8aQR2dtcFQsSHIJJKgdDinOqSTNMsI2mF8e7v5FcWVkkIYqCSe89arB6tCtbEh0e1lbEYGefwnpjHr8RWltpU1s/aWV1JE3XcjY+YxT6309I5ZJBklu72GiLbSQsMqFmJfOCRwOuPzprZqM9HvvKgTLHDqjOScA3Lbx8wTVPbTeU0jAXA0yXdxkSOh/+JoCxhEN1EmSdqdT38mmEepwQSbJZVRlIJBNBza0bFHfa3TRSoxiba8Z2pKJF5z3EAg+j6h7O+uopAn2o0sOwLACTnG4dmvw6Y91LZEsVSUR6pGFcocMnHo7uvP8A3fKu4Ly0Rb0Jqtvuni2o27G1toUflU5OxkqPwuIJYInEc2Fkb0e1x0CZB9Grux0+O9v4o5GdVcknYcH8JP6VARpLsVBrUGdzn9qeh24HT2H41faRNHNPAwmi44Ln8OdhoVswxj8n7T7Ye2LTGJYd/wCM5zkd/wAaSa5HHYXyQQxvIgmIXLElfw08SaGTVZWdYAvYHAYjGfR+dS+uspu4wZ4otkpYqWwCMjgYoSZkcJMDp87NCV9MDbuOT05ry3b74sEweyA5Y+oUI90FgEYvLdOBnBJ6Y7z9Kyt7iFbzf51C26MIFVzknju91KgmU9oo6sM+w0P5oPWPjWs15GScMn9VYeeJ60+NLsayWjYMs7HdLI3MCo67ckcDxz8qwFxqMblDaRqQf3ph+gNKr27sl1pRYtJFAhG5WkOzdkZxnoPpR0mo2ayjtb+AY6iMM5+Qx867YR+kZNeBX2hqUZAKWq/zsf0rRdU1DcF7W1U9P2LkfmBSz7V0t3wJbmVj09ARj45P5UdHDYtbyM13FHO8TNG00wVNy8gEZ7xkeJFF0nQEmxvp89yNSha5vInDYGxYduc+3caJ1VoY7hpX7sDOPZUZafa93IlzZyw4T8LYAUEfxVvcSaxIzrcXNo2eWfIIHhgVOUX2MmO7iRJVZIx6LKfT9vdQSwsCQEJOe5ciuNFuk86S1kkW4dnC7Y4WwuTgnOe7PNWbWkSLzkndjHUH4VF5LsrrwUWsd5ujIuHMXCmFoAccdQcVbaOzx2f3RkifOEZQVI4IqMuPJ95NQN0lzdRoZA3ZI67MDGePVx86pzb2yRs/YkFefQzn3YoZUah1p99qVg4mmfzu4IZXZiRleMfkKkPKTUY77X45y5L3IDLslyiAdQR0z9fZReo3OnaN2LavPPZiaPtI1Bcuy5xnbkcdetatLpUc8cAuWYbfxMroxDY/Fnp14OeKZz1tBxb2K7jYcYZcA+lyOPpQzrDDcsYz6KSALht2ePXQWvWcUczXKYW2fBMjSE4APdjrmk9vPc6nqtukBaKGNhgkZCr3kjoT7DSJ2FQ+lXp+kahqcTyWUAdU6neo+GTzXX+HNZ/4Uny+tVqatYJEsSAQoAcM6Fsn2kEkk9cmsPtWz/34v6G+lOpIRpnyxLWzS/Nw8SlmfLY6mm6wR3H7LTFZT3yoAPnRsEMcPEcaJ/CtFIcIT35FM5yFqIsl0e3EDSXEFmgRclUhDYFJIobW30vzk28KyhRtZ4lBBJGccc9Tiq/d9zJ/AajtUKCzst+7g9V4IGBnFLFtvsZ1QtuLq5uFAZuyAJzzyB3Y9VaSxeh2soChxsOTzt8Oveegpf55LLJtsohEM8MOXHvxge4CimXeirLlsAbiT1IA7/GrMRD3yaeE6ggiB9E9TgZyD3e6q1pOFBIX0j0PHWovQ3ZLyEBdkQJ56Dof7zT+LzrU7g22mDcQfvLhvwoD/fjUZ9jwRQqxMYwD0p7owjhuIZ54llQ5IzKg2+rgnJP0pbo2kDSi7xs0s8n7SSTnPgD0HsFOVdJfQlgicfwChFJPYXfgBrdlZa1qSz3U+oStDIZYT2aSrCc5yNmSAMDr6uaA8rNbsNStrt7OZ7mVYN2Qh7+OOK01byZtbuQvaqsDt1cD0h/Dxx41sNJs7KBbeJQNwAZmJJY4x17602krDFP0j9A23cE8coDRhI2ZGUcMVA/SgXuLW31J4lbZF23q68Ywffn+xVi0EFqJXj5CJubHqHrFfO7ycy6i15hFy4fpkDGeeev4fDmpwcZrJBnqkXARCuBnBHGTWXmw9Z+ArCx1OO606K4uJY45clHBYDJHqyfCiPO4P99P61pMWiyTaugASVqrfd/zUKAfXW6Kez6/vV0s5DQt9zJ/AfzqP1Q7ra1Hj+QqtYHsJOf3D+dR98N0VtnOMHp4ChHsYEXCjs41GB+6owB4/wB5r0Z37dvaP3AdBXisZpOxhwiA1V6HosMUaTy4cnoPrTSqKtmjb0jPRdIubuNDO/Ywty+0ek3sB6Yq/wBItIbaFIbeMIg7gP7zSmBQWA9VPbA7V8KlGVysrJUhk0QVAepPsrMRlTwKJhiDje3WvdvNXojYOqndk/A0DqNyscRMeM58CpHTn1U0u1dLWRotu/Bxu6V8v1q/v+3LtcFWRuOzOAKjzpYV9KccXJ2a655QDZJFEi5kYrJIUwW9ft6/pUHLeursucxtnYTxxz3++qNoI/KJRahEtr2JGdGRR2UgXrkfunHq49lSRkMZljJbcMqCDxnoflScHGoxLJZdjLTfvrwCfaMjCh+B7vnTLsrP/jy/L61Ltut13DAZQGyPUaY+YXf+qH+tvpTcnC5O7Orj5vziotn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9375" y="-427038"/>
            <a:ext cx="1152525" cy="89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3795" name="AutoShape 8" descr="data:image/jpg;base64,/9j/4AAQSkZJRgABAQAAAQABAAD/2wBDAAkGBwgHBgkIBwgKCgkLDRYPDQwMDRsUFRAWIB0iIiAdHx8kKDQsJCYxJx8fLT0tMTU3Ojo6Iys/RD84QzQ5Ojf/2wBDAQoKCg0MDRoPDxo3JR8lNzc3Nzc3Nzc3Nzc3Nzc3Nzc3Nzc3Nzc3Nzc3Nzc3Nzc3Nzc3Nzc3Nzc3Nzc3Nzc3Nzf/wAARCABeAHkDASIAAhEBAxEB/8QAHAAAAwEBAQEBAQAAAAAAAAAABAUGAwIBBwAI/8QAQBAAAgEDAwEDCQUGBQQDAAAAAQIDAAQRBRIhMRNBcQYUIlFhgZGh0RUjMrHBM0JygpLwFiRSU1RDYmVzsuHx/8QAGAEAAwEBAAAAAAAAAAAAAAAAAQIDAAT/xAAfEQACAgIDAQEBAAAAAAAAAAAAAQIREiEDMUFREyL/2gAMAwEAAhEDEQA/AI/WVxax/wDuX9a90e3E1wUxn0c/lW2uIWtI8D/rp+taeT9xBZXglvA4i2kZVd2PdUEOcTWObzsoyTlsc1q8UtqwaIkEnGPX4iqjyY06DVLt7mKRJQpJ2qckeI7vfW+o6DJPqC28C5fByaMkZMn7e53gdoOzc9Mjg+FHRbmOApJ9lUU3k28NsizIhCA9B1OKG03yf1ONM7UAk5UFxwBU6b6DaAEglPSNqIjtpv8ATjxNOP8ADerFMiSHw3cn5V5ZaBe3VwY5LsR4IBG0nHOPZS0w2Ax2kh6lR76Jjsj+9Ko91UA8ik4V9Qm6Z4T/AO6zj8lbXz5oZJ5mQY5yBnjNHFmyQqW1gX8c48OBWe+RdQtrXSBHJdShm7SU5SFRjLYHLHkYFVMXkppMUgyZW4z6Uo/QCuU0Owj1RSkRCqcrh2yOPWDRx+msxg028aKQXOqXTFwR6BEYXwAHFTvlDYXthaPcW+rXTkEBba7cSxy+kOBkZB9oPdVH5S3kul+ZLZLPJvkzJljyoxkZPTOevdiitStLXtkk7IABclnXJ7+80MUjWyM87jLYjtjn2Y4rrtpP+I39+6voMdxb3Vkk9ptaGUAo6YAbmu97e34j607SEtn8/auv+UT/ANq/rQ0CbsCjdWK+aJkgferWNlAlzIsYnjjZjgFmAHxoJaDZn5tPbSi5s3eOVTnMZKkeBFUfkz5XX9pcl73bdbuCXGH/AKh+oNcpoU6LldQtD7DMv1pzomh6bqFhE0saSyclpoWIJ5Pq/WqRv0Vv4VdnrNrq0aTIkiDvDDIz4ivNf1FLKS3ChGZ1JwXxx6+KVadYLprGK1uGaPqFkHI94+lHXdjBfSI73CpKuMEt7eR4U0oJr+RU3eza18orJQq3c6wSY5RsnHvximtqY5L53UgglMn4VEXDSWoeLWbUM8bJho1AD7mYZHceg9VCXranNeGXS9emjYYeRHcp2akBgOOMAEfWovXZRI+sMYg2fQxjx7xQMksVveySyECMYye78NIW163bSoLea6aWZQN87SIu8jk9D4VnqGsRXEzL/nIwAVYROF3HGOTQlL4ZIoYde06S5SFZgJJBhVKkZrzzmE6mhVgwkOFwevFQGjQxWeoJPdSS3SKDmJsgNxjk5/8A2n8+qQS3EE4hEIjk+7QnOeBxwKGbfYzivChadrkFzaHv2iWRUbHhyR7+fZQ0ry3DPFPbtFhMAlgysDnoR+opPqGuT3L+cQ3TwRR+iVQkjPwzXcvlA1yVRCgcKDvwSccc88d9NcRdnlraz30NvZTFo4rTP7Md27jGenTg4JwT4l9lfXJ/VUxLrqKzt9onc2NxAHOP5aw/xF/5Wb+/5aRuw0z5dryB9OcN03KT8aQR2dtcFQsSHIJJKgdDinOqSTNMsI2mF8e7v5FcWVkkIYqCSe89arB6tCtbEh0e1lbEYGefwnpjHr8RWltpU1s/aWV1JE3XcjY+YxT6309I5ZJBklu72GiLbSQsMqFmJfOCRwOuPzprZqM9HvvKgTLHDqjOScA3Lbx8wTVPbTeU0jAXA0yXdxkSOh/+JoCxhEN1EmSdqdT38mmEepwQSbJZVRlIJBNBza0bFHfa3TRSoxiba8Z2pKJF5z3EAg+j6h7O+uopAn2o0sOwLACTnG4dmvw6Y91LZEsVSUR6pGFcocMnHo7uvP8A3fKu4Ly0Rb0Jqtvuni2o27G1toUflU5OxkqPwuIJYInEc2Fkb0e1x0CZB9Grux0+O9v4o5GdVcknYcH8JP6VARpLsVBrUGdzn9qeh24HT2H41faRNHNPAwmi44Ln8OdhoVswxj8n7T7Ye2LTGJYd/wCM5zkd/wAaSa5HHYXyQQxvIgmIXLElfw08SaGTVZWdYAvYHAYjGfR+dS+uspu4wZ4otkpYqWwCMjgYoSZkcJMDp87NCV9MDbuOT05ry3b74sEweyA5Y+oUI90FgEYvLdOBnBJ6Y7z9Kyt7iFbzf51C26MIFVzknju91KgmU9oo6sM+w0P5oPWPjWs15GScMn9VYeeJ60+NLsayWjYMs7HdLI3MCo67ckcDxz8qwFxqMblDaRqQf3ph+gNKr27sl1pRYtJFAhG5WkOzdkZxnoPpR0mo2ayjtb+AY6iMM5+Qx867YR+kZNeBX2hqUZAKWq/zsf0rRdU1DcF7W1U9P2LkfmBSz7V0t3wJbmVj09ARj45P5UdHDYtbyM13FHO8TNG00wVNy8gEZ7xkeJFF0nQEmxvp89yNSha5vInDYGxYduc+3caJ1VoY7hpX7sDOPZUZafa93IlzZyw4T8LYAUEfxVvcSaxIzrcXNo2eWfIIHhgVOUX2MmO7iRJVZIx6LKfT9vdQSwsCQEJOe5ciuNFuk86S1kkW4dnC7Y4WwuTgnOe7PNWbWkSLzkndjHUH4VF5LsrrwUWsd5ujIuHMXCmFoAccdQcVbaOzx2f3RkifOEZQVI4IqMuPJ95NQN0lzdRoZA3ZI67MDGePVx86pzb2yRs/YkFefQzn3YoZUah1p99qVg4mmfzu4IZXZiRleMfkKkPKTUY77X45y5L3IDLslyiAdQR0z9fZReo3OnaN2LavPPZiaPtI1Bcuy5xnbkcdetatLpUc8cAuWYbfxMroxDY/Fnp14OeKZz1tBxb2K7jYcYZcA+lyOPpQzrDDcsYz6KSALht2ePXQWvWcUczXKYW2fBMjSE4APdjrmk9vPc6nqtukBaKGNhgkZCr3kjoT7DSJ2FQ+lXp+kahqcTyWUAdU6neo+GTzXX+HNZ/4Uny+tVqatYJEsSAQoAcM6Fsn2kEkk9cmsPtWz/34v6G+lOpIRpnyxLWzS/Nw8SlmfLY6mm6wR3H7LTFZT3yoAPnRsEMcPEcaJ/CtFIcIT35FM5yFqIsl0e3EDSXEFmgRclUhDYFJIobW30vzk28KyhRtZ4lBBJGccc9Tiq/d9zJ/AajtUKCzst+7g9V4IGBnFLFtvsZ1QtuLq5uFAZuyAJzzyB3Y9VaSxeh2soChxsOTzt8Oveegpf55LLJtsohEM8MOXHvxge4CimXeirLlsAbiT1IA7/GrMRD3yaeE6ggiB9E9TgZyD3e6q1pOFBIX0j0PHWovQ3ZLyEBdkQJ56Dof7zT+LzrU7g22mDcQfvLhvwoD/fjUZ9jwRQqxMYwD0p7owjhuIZ54llQ5IzKg2+rgnJP0pbo2kDSi7xs0s8n7SSTnPgD0HsFOVdJfQlgicfwChFJPYXfgBrdlZa1qSz3U+oStDIZYT2aSrCc5yNmSAMDr6uaA8rNbsNStrt7OZ7mVYN2Qh7+OOK01byZtbuQvaqsDt1cD0h/Dxx41sNJs7KBbeJQNwAZmJJY4x17602krDFP0j9A23cE8coDRhI2ZGUcMVA/SgXuLW31J4lbZF23q68Ywffn+xVi0EFqJXj5CJubHqHrFfO7ycy6i15hFy4fpkDGeeev4fDmpwcZrJBnqkXARCuBnBHGTWXmw9Z+ArCx1OO606K4uJY45clHBYDJHqyfCiPO4P99P61pMWiyTaugASVqrfd/zUKAfXW6Kez6/vV0s5DQt9zJ/AfzqP1Q7ra1Hj+QqtYHsJOf3D+dR98N0VtnOMHp4ChHsYEXCjs41GB+6owB4/wB5r0Z37dvaP3AdBXisZpOxhwiA1V6HosMUaTy4cnoPrTSqKtmjb0jPRdIubuNDO/Ywty+0ek3sB6Yq/wBItIbaFIbeMIg7gP7zSmBQWA9VPbA7V8KlGVysrJUhk0QVAepPsrMRlTwKJhiDje3WvdvNXojYOqndk/A0DqNyscRMeM58CpHTn1U0u1dLWRotu/Bxu6V8v1q/v+3LtcFWRuOzOAKjzpYV9KccXJ2a655QDZJFEi5kYrJIUwW9ft6/pUHLeursucxtnYTxxz3++qNoI/KJRahEtr2JGdGRR2UgXrkfunHq49lSRkMZljJbcMqCDxnoflScHGoxLJZdjLTfvrwCfaMjCh+B7vnTLsrP/jy/L61Ltut13DAZQGyPUaY+YXf+qH+tvpTcnC5O7Orj5vziotn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9375" y="-427038"/>
            <a:ext cx="1152525" cy="89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3796" name="AutoShape 10" descr="data:image/jpg;base64,/9j/4AAQSkZJRgABAQAAAQABAAD/2wBDAAkGBwgHBgkIBwgKCgkLDRYPDQwMDRsUFRAWIB0iIiAdHx8kKDQsJCYxJx8fLT0tMTU3Ojo6Iys/RD84QzQ5Ojf/2wBDAQoKCg0MDRoPDxo3JR8lNzc3Nzc3Nzc3Nzc3Nzc3Nzc3Nzc3Nzc3Nzc3Nzc3Nzc3Nzc3Nzc3Nzc3Nzc3Nzc3Nzf/wAARCABeAHkDASIAAhEBAxEB/8QAHAAAAwEBAQEBAQAAAAAAAAAABAUGAwIBBwAI/8QAQBAAAgEDAwEDCQUGBQQDAAAAAQIDAAQRBRIhMRNBcQYUIlFhgZGh0RUjMrHBM0JygpLwFiRSU1RDYmVzsuHx/8QAGAEAAwEBAAAAAAAAAAAAAAAAAQIDAAT/xAAfEQACAgIDAQEBAAAAAAAAAAAAAQIREiEDMUFREyL/2gAMAwEAAhEDEQA/AI/WVxax/wDuX9a90e3E1wUxn0c/lW2uIWtI8D/rp+taeT9xBZXglvA4i2kZVd2PdUEOcTWObzsoyTlsc1q8UtqwaIkEnGPX4iqjyY06DVLt7mKRJQpJ2qckeI7vfW+o6DJPqC28C5fByaMkZMn7e53gdoOzc9Mjg+FHRbmOApJ9lUU3k28NsizIhCA9B1OKG03yf1ONM7UAk5UFxwBU6b6DaAEglPSNqIjtpv8ATjxNOP8ADerFMiSHw3cn5V5ZaBe3VwY5LsR4IBG0nHOPZS0w2Ax2kh6lR76Jjsj+9Ko91UA8ik4V9Qm6Z4T/AO6zj8lbXz5oZJ5mQY5yBnjNHFmyQqW1gX8c48OBWe+RdQtrXSBHJdShm7SU5SFRjLYHLHkYFVMXkppMUgyZW4z6Uo/QCuU0Owj1RSkRCqcrh2yOPWDRx+msxg028aKQXOqXTFwR6BEYXwAHFTvlDYXthaPcW+rXTkEBba7cSxy+kOBkZB9oPdVH5S3kul+ZLZLPJvkzJljyoxkZPTOevdiitStLXtkk7IABclnXJ7+80MUjWyM87jLYjtjn2Y4rrtpP+I39+6voMdxb3Vkk9ptaGUAo6YAbmu97e34j607SEtn8/auv+UT/ANq/rQ0CbsCjdWK+aJkgferWNlAlzIsYnjjZjgFmAHxoJaDZn5tPbSi5s3eOVTnMZKkeBFUfkz5XX9pcl73bdbuCXGH/AKh+oNcpoU6LldQtD7DMv1pzomh6bqFhE0saSyclpoWIJ5Pq/WqRv0Vv4VdnrNrq0aTIkiDvDDIz4ivNf1FLKS3ChGZ1JwXxx6+KVadYLprGK1uGaPqFkHI94+lHXdjBfSI73CpKuMEt7eR4U0oJr+RU3eza18orJQq3c6wSY5RsnHvximtqY5L53UgglMn4VEXDSWoeLWbUM8bJho1AD7mYZHceg9VCXranNeGXS9emjYYeRHcp2akBgOOMAEfWovXZRI+sMYg2fQxjx7xQMksVveySyECMYye78NIW163bSoLea6aWZQN87SIu8jk9D4VnqGsRXEzL/nIwAVYROF3HGOTQlL4ZIoYde06S5SFZgJJBhVKkZrzzmE6mhVgwkOFwevFQGjQxWeoJPdSS3SKDmJsgNxjk5/8A2n8+qQS3EE4hEIjk+7QnOeBxwKGbfYzivChadrkFzaHv2iWRUbHhyR7+fZQ0ry3DPFPbtFhMAlgysDnoR+opPqGuT3L+cQ3TwRR+iVQkjPwzXcvlA1yVRCgcKDvwSccc88d9NcRdnlraz30NvZTFo4rTP7Md27jGenTg4JwT4l9lfXJ/VUxLrqKzt9onc2NxAHOP5aw/xF/5Wb+/5aRuw0z5dryB9OcN03KT8aQR2dtcFQsSHIJJKgdDinOqSTNMsI2mF8e7v5FcWVkkIYqCSe89arB6tCtbEh0e1lbEYGefwnpjHr8RWltpU1s/aWV1JE3XcjY+YxT6309I5ZJBklu72GiLbSQsMqFmJfOCRwOuPzprZqM9HvvKgTLHDqjOScA3Lbx8wTVPbTeU0jAXA0yXdxkSOh/+JoCxhEN1EmSdqdT38mmEepwQSbJZVRlIJBNBza0bFHfa3TRSoxiba8Z2pKJF5z3EAg+j6h7O+uopAn2o0sOwLACTnG4dmvw6Y91LZEsVSUR6pGFcocMnHo7uvP8A3fKu4Ly0Rb0Jqtvuni2o27G1toUflU5OxkqPwuIJYInEc2Fkb0e1x0CZB9Grux0+O9v4o5GdVcknYcH8JP6VARpLsVBrUGdzn9qeh24HT2H41faRNHNPAwmi44Ln8OdhoVswxj8n7T7Ye2LTGJYd/wCM5zkd/wAaSa5HHYXyQQxvIgmIXLElfw08SaGTVZWdYAvYHAYjGfR+dS+uspu4wZ4otkpYqWwCMjgYoSZkcJMDp87NCV9MDbuOT05ry3b74sEweyA5Y+oUI90FgEYvLdOBnBJ6Y7z9Kyt7iFbzf51C26MIFVzknju91KgmU9oo6sM+w0P5oPWPjWs15GScMn9VYeeJ60+NLsayWjYMs7HdLI3MCo67ckcDxz8qwFxqMblDaRqQf3ph+gNKr27sl1pRYtJFAhG5WkOzdkZxnoPpR0mo2ayjtb+AY6iMM5+Qx867YR+kZNeBX2hqUZAKWq/zsf0rRdU1DcF7W1U9P2LkfmBSz7V0t3wJbmVj09ARj45P5UdHDYtbyM13FHO8TNG00wVNy8gEZ7xkeJFF0nQEmxvp89yNSha5vInDYGxYduc+3caJ1VoY7hpX7sDOPZUZafa93IlzZyw4T8LYAUEfxVvcSaxIzrcXNo2eWfIIHhgVOUX2MmO7iRJVZIx6LKfT9vdQSwsCQEJOe5ciuNFuk86S1kkW4dnC7Y4WwuTgnOe7PNWbWkSLzkndjHUH4VF5LsrrwUWsd5ujIuHMXCmFoAccdQcVbaOzx2f3RkifOEZQVI4IqMuPJ95NQN0lzdRoZA3ZI67MDGePVx86pzb2yRs/YkFefQzn3YoZUah1p99qVg4mmfzu4IZXZiRleMfkKkPKTUY77X45y5L3IDLslyiAdQR0z9fZReo3OnaN2LavPPZiaPtI1Bcuy5xnbkcdetatLpUc8cAuWYbfxMroxDY/Fnp14OeKZz1tBxb2K7jYcYZcA+lyOPpQzrDDcsYz6KSALht2ePXQWvWcUczXKYW2fBMjSE4APdjrmk9vPc6nqtukBaKGNhgkZCr3kjoT7DSJ2FQ+lXp+kahqcTyWUAdU6neo+GTzXX+HNZ/4Uny+tVqatYJEsSAQoAcM6Fsn2kEkk9cmsPtWz/34v6G+lOpIRpnyxLWzS/Nw8SlmfLY6mm6wR3H7LTFZT3yoAPnRsEMcPEcaJ/CtFIcIT35FM5yFqIsl0e3EDSXEFmgRclUhDYFJIobW30vzk28KyhRtZ4lBBJGccc9Tiq/d9zJ/AajtUKCzst+7g9V4IGBnFLFtvsZ1QtuLq5uFAZuyAJzzyB3Y9VaSxeh2soChxsOTzt8Oveegpf55LLJtsohEM8MOXHvxge4CimXeirLlsAbiT1IA7/GrMRD3yaeE6ggiB9E9TgZyD3e6q1pOFBIX0j0PHWovQ3ZLyEBdkQJ56Dof7zT+LzrU7g22mDcQfvLhvwoD/fjUZ9jwRQqxMYwD0p7owjhuIZ54llQ5IzKg2+rgnJP0pbo2kDSi7xs0s8n7SSTnPgD0HsFOVdJfQlgicfwChFJPYXfgBrdlZa1qSz3U+oStDIZYT2aSrCc5yNmSAMDr6uaA8rNbsNStrt7OZ7mVYN2Qh7+OOK01byZtbuQvaqsDt1cD0h/Dxx41sNJs7KBbeJQNwAZmJJY4x17602krDFP0j9A23cE8coDRhI2ZGUcMVA/SgXuLW31J4lbZF23q68Ywffn+xVi0EFqJXj5CJubHqHrFfO7ycy6i15hFy4fpkDGeeev4fDmpwcZrJBnqkXARCuBnBHGTWXmw9Z+ArCx1OO606K4uJY45clHBYDJHqyfCiPO4P99P61pMWiyTaugASVqrfd/zUKAfXW6Kez6/vV0s5DQt9zJ/AfzqP1Q7ra1Hj+QqtYHsJOf3D+dR98N0VtnOMHp4ChHsYEXCjs41GB+6owB4/wB5r0Z37dvaP3AdBXisZpOxhwiA1V6HosMUaTy4cnoPrTSqKtmjb0jPRdIubuNDO/Ywty+0ek3sB6Yq/wBItIbaFIbeMIg7gP7zSmBQWA9VPbA7V8KlGVysrJUhk0QVAepPsrMRlTwKJhiDje3WvdvNXojYOqndk/A0DqNyscRMeM58CpHTn1U0u1dLWRotu/Bxu6V8v1q/v+3LtcFWRuOzOAKjzpYV9KccXJ2a655QDZJFEi5kYrJIUwW9ft6/pUHLeursucxtnYTxxz3++qNoI/KJRahEtr2JGdGRR2UgXrkfunHq49lSRkMZljJbcMqCDxnoflScHGoxLJZdjLTfvrwCfaMjCh+B7vnTLsrP/jy/L61Ltut13DAZQGyPUaY+YXf+qH+tvpTcnC5O7Orj5vziotn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79375" y="-427038"/>
            <a:ext cx="1152525" cy="89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33797" name="Picture 12" descr="http://www.decoplus.ru/tinymce/uploaded/image/design_kuhni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500438"/>
            <a:ext cx="450056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929190" y="0"/>
            <a:ext cx="4214810" cy="1714488"/>
          </a:xfrm>
          <a:prstGeom prst="rect">
            <a:avLst/>
          </a:prstGeom>
        </p:spPr>
        <p:txBody>
          <a:bodyPr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Холодильник и плита 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Под названием "Мечта". 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9" name="Прямоугольник 10"/>
          <p:cNvSpPr>
            <a:spLocks noChangeArrowheads="1"/>
          </p:cNvSpPr>
          <p:nvPr/>
        </p:nvSpPr>
        <p:spPr bwMode="auto">
          <a:xfrm>
            <a:off x="4143375" y="1857375"/>
            <a:ext cx="5000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Здесь стиральная машина 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Нам бельё стирает шустро, 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800" name="Рисунок 11" descr="http://static.baza.farpost.ru/bulletins_images/9/6/7/967114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8" y="0"/>
            <a:ext cx="4357687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Группа 14"/>
          <p:cNvGrpSpPr>
            <a:grpSpLocks/>
          </p:cNvGrpSpPr>
          <p:nvPr/>
        </p:nvGrpSpPr>
        <p:grpSpPr bwMode="auto">
          <a:xfrm>
            <a:off x="4143375" y="285750"/>
            <a:ext cx="4714875" cy="2357438"/>
            <a:chOff x="3714744" y="571480"/>
            <a:chExt cx="4714909" cy="2357454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143372" y="928670"/>
              <a:ext cx="3857652" cy="1500399"/>
            </a:xfrm>
            <a:prstGeom prst="rect">
              <a:avLst/>
            </a:prstGeom>
          </p:spPr>
          <p:txBody>
            <a:bodyPr>
              <a:prstTxWarp prst="textDoubleWave1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С опасностью видится часто, </a:t>
              </a:r>
              <a:br>
                <a:rPr lang="ru-RU" b="1" dirty="0">
                  <a:latin typeface="Times New Roman" pitchFamily="18" charset="0"/>
                  <a:cs typeface="Times New Roman" pitchFamily="18" charset="0"/>
                </a:rPr>
              </a:br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Хоть в жизни он может быть скептик, </a:t>
              </a:r>
              <a:br>
                <a:rPr lang="ru-RU" b="1" dirty="0">
                  <a:latin typeface="Times New Roman" pitchFamily="18" charset="0"/>
                  <a:cs typeface="Times New Roman" pitchFamily="18" charset="0"/>
                </a:rPr>
              </a:br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С отвёрткой в руке не напрасно, </a:t>
              </a:r>
              <a:br>
                <a:rPr lang="ru-RU" b="1" dirty="0">
                  <a:latin typeface="Times New Roman" pitchFamily="18" charset="0"/>
                  <a:cs typeface="Times New Roman" pitchFamily="18" charset="0"/>
                </a:rPr>
              </a:br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В другой пассатижи. Электрик!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Вертикальный свиток 5"/>
            <p:cNvSpPr/>
            <p:nvPr/>
          </p:nvSpPr>
          <p:spPr>
            <a:xfrm>
              <a:off x="3714744" y="571480"/>
              <a:ext cx="4714909" cy="2357454"/>
            </a:xfrm>
            <a:prstGeom prst="verticalScroll">
              <a:avLst>
                <a:gd name="adj" fmla="val 11800"/>
              </a:avLst>
            </a:prstGeom>
            <a:solidFill>
              <a:schemeClr val="accent1">
                <a:alpha val="1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5363" name="Группа 10"/>
          <p:cNvGrpSpPr>
            <a:grpSpLocks/>
          </p:cNvGrpSpPr>
          <p:nvPr/>
        </p:nvGrpSpPr>
        <p:grpSpPr bwMode="auto">
          <a:xfrm>
            <a:off x="285750" y="3286125"/>
            <a:ext cx="4929188" cy="3286125"/>
            <a:chOff x="714348" y="3643314"/>
            <a:chExt cx="4357718" cy="2714644"/>
          </a:xfrm>
        </p:grpSpPr>
        <p:pic>
          <p:nvPicPr>
            <p:cNvPr id="15370" name="Рисунок 2" descr="http://img-fotki.yandex.ru/get/5503/julia-zaharyascheva.10/0_67afa_b33b6e8b_L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34883" y="3709525"/>
              <a:ext cx="2116619" cy="2118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Лента лицом вверх 7"/>
            <p:cNvSpPr/>
            <p:nvPr/>
          </p:nvSpPr>
          <p:spPr>
            <a:xfrm>
              <a:off x="714348" y="3643314"/>
              <a:ext cx="4357718" cy="2714644"/>
            </a:xfrm>
            <a:prstGeom prst="ribbon2">
              <a:avLst/>
            </a:prstGeom>
            <a:solidFill>
              <a:schemeClr val="accent1">
                <a:alpha val="0"/>
              </a:schemeClr>
            </a:solidFill>
            <a:ln w="3492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5364" name="Группа 11"/>
          <p:cNvGrpSpPr>
            <a:grpSpLocks/>
          </p:cNvGrpSpPr>
          <p:nvPr/>
        </p:nvGrpSpPr>
        <p:grpSpPr bwMode="auto">
          <a:xfrm>
            <a:off x="357188" y="0"/>
            <a:ext cx="3143250" cy="4143375"/>
            <a:chOff x="1214414" y="571480"/>
            <a:chExt cx="2428892" cy="4143404"/>
          </a:xfrm>
        </p:grpSpPr>
        <p:pic>
          <p:nvPicPr>
            <p:cNvPr id="15368" name="Рисунок 4" descr="http://static.baza.farpost.ru/bulletins_images/9/6/3/9639669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85918" y="1571612"/>
              <a:ext cx="1246717" cy="193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Пятно 1 9"/>
            <p:cNvSpPr/>
            <p:nvPr/>
          </p:nvSpPr>
          <p:spPr>
            <a:xfrm>
              <a:off x="1214414" y="571480"/>
              <a:ext cx="2428892" cy="4143404"/>
            </a:xfrm>
            <a:prstGeom prst="irregularSeal1">
              <a:avLst/>
            </a:prstGeom>
            <a:solidFill>
              <a:schemeClr val="accent1">
                <a:alpha val="5000"/>
              </a:schemeClr>
            </a:solidFill>
            <a:ln w="381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5365" name="Группа 13"/>
          <p:cNvGrpSpPr>
            <a:grpSpLocks/>
          </p:cNvGrpSpPr>
          <p:nvPr/>
        </p:nvGrpSpPr>
        <p:grpSpPr bwMode="auto">
          <a:xfrm>
            <a:off x="5572125" y="3071813"/>
            <a:ext cx="3000375" cy="3500437"/>
            <a:chOff x="5572132" y="3357562"/>
            <a:chExt cx="1928826" cy="2857520"/>
          </a:xfrm>
        </p:grpSpPr>
        <p:pic>
          <p:nvPicPr>
            <p:cNvPr id="15366" name="Рисунок 3" descr="http://static.baza.farpost.ru/bulletins_images/5/0/7/5077756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643570" y="3714752"/>
              <a:ext cx="1781175" cy="2374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Скругленная прямоугольная выноска 12"/>
            <p:cNvSpPr/>
            <p:nvPr/>
          </p:nvSpPr>
          <p:spPr>
            <a:xfrm>
              <a:off x="5572132" y="3357562"/>
              <a:ext cx="1928826" cy="2857520"/>
            </a:xfrm>
            <a:prstGeom prst="wedgeRoundRectCallout">
              <a:avLst/>
            </a:prstGeom>
            <a:solidFill>
              <a:schemeClr val="accent1">
                <a:alpha val="0"/>
              </a:schemeClr>
            </a:solidFill>
            <a:ln w="47625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 advClick="0" advTm="10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2" descr="http://static.baza.farpost.ru/bulletins_images/8/2/9/82922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Прямоугольник 3"/>
          <p:cNvSpPr>
            <a:spLocks noChangeArrowheads="1"/>
          </p:cNvSpPr>
          <p:nvPr/>
        </p:nvSpPr>
        <p:spPr bwMode="auto">
          <a:xfrm>
            <a:off x="0" y="571500"/>
            <a:ext cx="9144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Times New Roman" pitchFamily="18" charset="0"/>
                <a:cs typeface="Times New Roman" pitchFamily="18" charset="0"/>
              </a:rPr>
              <a:t>А на потолках-вершинах 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>Светят лампочками люстры. 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endParaRPr lang="ru-RU" sz="3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ерфолента 2"/>
          <p:cNvSpPr/>
          <p:nvPr/>
        </p:nvSpPr>
        <p:spPr>
          <a:xfrm>
            <a:off x="428625" y="428625"/>
            <a:ext cx="8143875" cy="5572125"/>
          </a:xfrm>
          <a:prstGeom prst="flowChartPunchedTape">
            <a:avLst/>
          </a:prstGeom>
          <a:solidFill>
            <a:srgbClr val="00B0F0">
              <a:alpha val="8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Энергия скрывается во всем,</a:t>
            </a:r>
            <a:b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только с ней на свете мы живем.</a:t>
            </a:r>
            <a:b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Рисунок 4" descr="http://www.lg.com/tr/beyaz-esya/images/lg-front-loading-drum-f1407adspe-medium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4357688"/>
            <a:ext cx="207168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Рисунок 3" descr="Подключение бытовой техники к электрической сет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4737100"/>
            <a:ext cx="2316162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Рисунок 5" descr="http://static.baza.farpost.ru/bulletins_images/3/2/4/324138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75" y="214313"/>
            <a:ext cx="192881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3137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Группа 6"/>
          <p:cNvGrpSpPr>
            <a:grpSpLocks/>
          </p:cNvGrpSpPr>
          <p:nvPr/>
        </p:nvGrpSpPr>
        <p:grpSpPr bwMode="auto">
          <a:xfrm>
            <a:off x="500063" y="-428625"/>
            <a:ext cx="5643562" cy="2643188"/>
            <a:chOff x="500034" y="0"/>
            <a:chExt cx="5643602" cy="2643206"/>
          </a:xfrm>
        </p:grpSpPr>
        <p:sp>
          <p:nvSpPr>
            <p:cNvPr id="3" name="Горизонтальный свиток 2"/>
            <p:cNvSpPr/>
            <p:nvPr/>
          </p:nvSpPr>
          <p:spPr>
            <a:xfrm>
              <a:off x="500034" y="0"/>
              <a:ext cx="5643602" cy="2643206"/>
            </a:xfrm>
            <a:prstGeom prst="horizontalScroll">
              <a:avLst>
                <a:gd name="adj" fmla="val 17520"/>
              </a:avLst>
            </a:prstGeom>
            <a:solidFill>
              <a:srgbClr val="92D050">
                <a:alpha val="79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214414" y="785794"/>
              <a:ext cx="4643470" cy="110799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6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  <a:cs typeface="+mn-cs"/>
                </a:rPr>
                <a:t>22 декабря</a:t>
              </a:r>
              <a:endPara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36867" name="Прямоугольник 5"/>
          <p:cNvSpPr>
            <a:spLocks noChangeArrowheads="1"/>
          </p:cNvSpPr>
          <p:nvPr/>
        </p:nvSpPr>
        <p:spPr bwMode="auto">
          <a:xfrm>
            <a:off x="0" y="2428875"/>
            <a:ext cx="6143625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Сегодня праздник проводов,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Столбов, и фонарей,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И освещенных городов,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И теплых батарей,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Электробритв, и утюгов,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Подстанций и сетей,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Залитых светом площадей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В торжественный момент.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А в общем — праздник у людей,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Дарующих нам свет!</a:t>
            </a:r>
          </a:p>
          <a:p>
            <a:pPr algn="ctr" eaLnBrk="0" hangingPunct="0"/>
            <a:r>
              <a:rPr lang="ru-RU" sz="2400" b="1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grpSp>
        <p:nvGrpSpPr>
          <p:cNvPr id="36868" name="Группа 9"/>
          <p:cNvGrpSpPr>
            <a:grpSpLocks/>
          </p:cNvGrpSpPr>
          <p:nvPr/>
        </p:nvGrpSpPr>
        <p:grpSpPr bwMode="auto">
          <a:xfrm>
            <a:off x="5500688" y="1500188"/>
            <a:ext cx="3643312" cy="5357812"/>
            <a:chOff x="5500694" y="1500150"/>
            <a:chExt cx="3643306" cy="5357850"/>
          </a:xfrm>
        </p:grpSpPr>
        <p:sp>
          <p:nvSpPr>
            <p:cNvPr id="8" name="Вертикальный свиток 7"/>
            <p:cNvSpPr/>
            <p:nvPr/>
          </p:nvSpPr>
          <p:spPr>
            <a:xfrm>
              <a:off x="5500694" y="1500150"/>
              <a:ext cx="3643306" cy="5357850"/>
            </a:xfrm>
            <a:prstGeom prst="verticalScroll">
              <a:avLst/>
            </a:prstGeom>
            <a:solidFill>
              <a:srgbClr val="92D050">
                <a:alpha val="82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072198" y="2279887"/>
              <a:ext cx="2400657" cy="4578113"/>
            </a:xfrm>
            <a:prstGeom prst="rect">
              <a:avLst/>
            </a:prstGeom>
            <a:noFill/>
          </p:spPr>
          <p:txBody>
            <a:bodyPr vert="vert"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  <a:cs typeface="+mn-cs"/>
                </a:rPr>
                <a:t>День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  <a:cs typeface="+mn-cs"/>
                </a:rPr>
                <a:t>энергетика</a:t>
              </a:r>
              <a:endPara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  <p:transition advClick="0" advTm="15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4925"/>
            <a:ext cx="9144000" cy="69564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8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ПОДГОТОВИЛ</a:t>
            </a:r>
            <a:r>
              <a:rPr lang="ru-RU" sz="2800">
                <a:solidFill>
                  <a:srgbClr val="000000"/>
                </a:solidFill>
                <a:latin typeface="Arial" charset="0"/>
                <a:cs typeface="Arial" charset="0"/>
              </a:rPr>
              <a:t>А МАСТЕР П/О ВАН ЛЮДМИЛА НИКОЛАЕВНА</a:t>
            </a:r>
            <a:endParaRPr lang="ru-RU" sz="3200" b="1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/>
            <a:endParaRPr lang="ru-RU">
              <a:solidFill>
                <a:srgbClr val="000000"/>
              </a:solidFill>
              <a:cs typeface="Arial" charset="0"/>
            </a:endParaRPr>
          </a:p>
          <a:p>
            <a:pPr algn="ctr"/>
            <a:endParaRPr lang="ru-RU" sz="2400">
              <a:solidFill>
                <a:srgbClr val="000000"/>
              </a:solidFill>
              <a:latin typeface="Candara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 descr="Две молн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8577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2" descr="Молнии и грозы (30 фото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0"/>
            <a:ext cx="4286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IFid7" descr="Грозы в небе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571875"/>
            <a:ext cx="50006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IFid12" descr="Раскаленные разряды молний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57750" y="2857500"/>
            <a:ext cx="42862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Электричество шло «бок обок» с человеком на протяжении столетий. </a:t>
            </a:r>
            <a:endParaRPr lang="ru-RU" sz="2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advClick="0" advTm="6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2" descr="Опасные молн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643438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Рисунок 3" descr="молния, гроз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0"/>
            <a:ext cx="45720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IFid15" descr="Свечение электрических проводов в грозу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3" y="3286125"/>
            <a:ext cx="464343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5" descr="Гроза и молния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286125"/>
            <a:ext cx="4572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>
            <a:prstTxWarp prst="textDeflateTo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Долгое время таинственные природные явления и взаимодействия тел давали пищу для размышлений философам-материалистам и учёным.</a:t>
            </a:r>
            <a:endParaRPr lang="ru-RU" sz="2400" dirty="0">
              <a:latin typeface="+mn-lt"/>
              <a:cs typeface="+mn-cs"/>
            </a:endParaRPr>
          </a:p>
        </p:txBody>
      </p:sp>
    </p:spTree>
  </p:cSld>
  <p:clrMapOvr>
    <a:masterClrMapping/>
  </p:clrMapOvr>
  <p:transition advClick="0" advTm="6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2" descr="http://stat17.privet.ru/lr/091d37f7ac113b7706327bcb8d66e40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643438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143250"/>
            <a:ext cx="4572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143250"/>
            <a:ext cx="4572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5" descr="-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0"/>
            <a:ext cx="450056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 сегодня их «электрическая сила» встала на службу людям. </a:t>
            </a:r>
            <a:endParaRPr lang="ru-RU" sz="2800" b="1" dirty="0">
              <a:latin typeface="+mn-lt"/>
              <a:cs typeface="+mn-cs"/>
            </a:endParaRPr>
          </a:p>
        </p:txBody>
      </p:sp>
    </p:spTree>
  </p:cSld>
  <p:clrMapOvr>
    <a:masterClrMapping/>
  </p:clrMapOvr>
  <p:transition advClick="0" advTm="6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3" descr="http://static.baza.farpost.ru/bulletins_images/9/6/7/96711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14688"/>
            <a:ext cx="4357688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Рисунок 5" descr="http://static.baza.farpost.ru/bulletins_images/1/0/4/1040748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3214688"/>
            <a:ext cx="4786312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6" descr="http://static.baza.farpost.ru/bulletins_images/6/4/5/64593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0"/>
            <a:ext cx="4500562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4786314" cy="3385235"/>
          </a:xfrm>
          <a:prstGeom prst="rect">
            <a:avLst/>
          </a:prstGeom>
          <a:solidFill>
            <a:schemeClr val="accent1">
              <a:alpha val="37000"/>
            </a:schemeClr>
          </a:solidFill>
        </p:spPr>
        <p:txBody>
          <a:bodyPr>
            <a:prstTxWarp prst="textWave1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Именно специалисты-электрики помогают проводить «волшебный свет» в наши дома, привнося в них комфорт и уют.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9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t1.gstatic.com/images?q=tbn:ANd9GcSMHApwuj-i5K0DH-bKuwhqWM4XGiZFLtcSJ1VmpH7DpC5UIgB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01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4143404" cy="1928826"/>
          </a:xfrm>
          <a:prstGeom prst="rect">
            <a:avLst/>
          </a:prstGeom>
        </p:spPr>
        <p:txBody>
          <a:bodyPr>
            <a:prstTxWarp prst="textTriangleInverted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Многое в истории электротехники связано с именем Т. Эдисона (1847-1931). Он является автором примерно 1000 изобретений в области электротехники. 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500042"/>
            <a:ext cx="4071966" cy="1714512"/>
          </a:xfrm>
          <a:prstGeom prst="rect">
            <a:avLst/>
          </a:prstGeom>
        </p:spPr>
        <p:txBody>
          <a:bodyPr>
            <a:prstTxWarp prst="textDoubleWave1">
              <a:avLst>
                <a:gd name="adj1" fmla="val 6250"/>
                <a:gd name="adj2" fmla="val -339"/>
              </a:avLst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Эдисон усовершенствовал лампу накаливания, построил первую в мире электростанцию общественного пользования (1882). </a:t>
            </a: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ransition advClick="0" advTm="11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6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357158" y="3000372"/>
            <a:ext cx="3071834" cy="3643338"/>
            <a:chOff x="428596" y="857232"/>
            <a:chExt cx="3071834" cy="3643338"/>
          </a:xfrm>
          <a:solidFill>
            <a:srgbClr val="FFFF00">
              <a:alpha val="54000"/>
            </a:srgbClr>
          </a:solidFill>
        </p:grpSpPr>
        <p:sp>
          <p:nvSpPr>
            <p:cNvPr id="5" name="Загнутый угол 4"/>
            <p:cNvSpPr/>
            <p:nvPr/>
          </p:nvSpPr>
          <p:spPr>
            <a:xfrm>
              <a:off x="428596" y="857232"/>
              <a:ext cx="3071834" cy="3643338"/>
            </a:xfrm>
            <a:prstGeom prst="foldedCorner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6" name="Picture 2" descr="Марсель Депре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71473" y="1142984"/>
              <a:ext cx="2643205" cy="2899650"/>
            </a:xfrm>
            <a:prstGeom prst="rect">
              <a:avLst/>
            </a:prstGeom>
            <a:grpFill/>
          </p:spPr>
        </p:pic>
      </p:grpSp>
      <p:grpSp>
        <p:nvGrpSpPr>
          <p:cNvPr id="10" name="Группа 9"/>
          <p:cNvGrpSpPr/>
          <p:nvPr/>
        </p:nvGrpSpPr>
        <p:grpSpPr>
          <a:xfrm>
            <a:off x="3929058" y="3643314"/>
            <a:ext cx="4786346" cy="2857520"/>
            <a:chOff x="3214678" y="3643314"/>
            <a:chExt cx="4786346" cy="2857520"/>
          </a:xfrm>
          <a:solidFill>
            <a:srgbClr val="FFFF00">
              <a:alpha val="52000"/>
            </a:srgbClr>
          </a:solidFill>
        </p:grpSpPr>
        <p:sp>
          <p:nvSpPr>
            <p:cNvPr id="8" name="Рамка 7"/>
            <p:cNvSpPr/>
            <p:nvPr/>
          </p:nvSpPr>
          <p:spPr>
            <a:xfrm>
              <a:off x="3214678" y="3643314"/>
              <a:ext cx="4786346" cy="2857520"/>
            </a:xfrm>
            <a:prstGeom prst="frame">
              <a:avLst>
                <a:gd name="adj1" fmla="val 53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pic>
          <p:nvPicPr>
            <p:cNvPr id="9" name="Picture 4" descr="http://t0.gstatic.com/images?q=tbn:ANd9GcTuPTyrp6gS73sNySIhQvrIDxN6RQYLLfoDjEau1kPTyY50KRKT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357554" y="3786190"/>
              <a:ext cx="4500562" cy="2522047"/>
            </a:xfrm>
            <a:prstGeom prst="rect">
              <a:avLst/>
            </a:prstGeom>
            <a:grpFill/>
          </p:spPr>
        </p:pic>
      </p:grpSp>
      <p:sp>
        <p:nvSpPr>
          <p:cNvPr id="12" name="Волна 11"/>
          <p:cNvSpPr/>
          <p:nvPr/>
        </p:nvSpPr>
        <p:spPr>
          <a:xfrm>
            <a:off x="1571625" y="0"/>
            <a:ext cx="6786563" cy="3571875"/>
          </a:xfrm>
          <a:prstGeom prst="wave">
            <a:avLst>
              <a:gd name="adj1" fmla="val 12500"/>
              <a:gd name="adj2" fmla="val -10000"/>
            </a:avLst>
          </a:prstGeom>
          <a:solidFill>
            <a:srgbClr val="FFFF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78316" y="402740"/>
            <a:ext cx="4632158" cy="2543867"/>
          </a:xfrm>
          <a:prstGeom prst="rect">
            <a:avLst/>
          </a:prstGeom>
        </p:spPr>
        <p:txBody>
          <a:bodyPr>
            <a:prstTxWarp prst="textDoubleWave1">
              <a:avLst/>
            </a:prstTxWarp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1880 году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французский физик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Депре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заявил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 возможности передачи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электроэнергии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проводам.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же построил первую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линию электропередачи.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Свеча Яблочко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428625"/>
            <a:ext cx="3116262" cy="592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6" descr="Павел Яблочко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0"/>
            <a:ext cx="37147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4282" y="3857628"/>
            <a:ext cx="5357850" cy="2786082"/>
          </a:xfrm>
          <a:prstGeom prst="rect">
            <a:avLst/>
          </a:prstGeom>
        </p:spPr>
        <p:txBody>
          <a:bodyPr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конце XIX века происходит бурное развитие электротехники. Ученые продолжают работать над проблемой использования электричества для освещения и других нужд. Знаменитая "электрическая свеча" П. Н. Яблочкова была первым потребителем тока. </a:t>
            </a:r>
            <a:endParaRPr lang="ru-RU" sz="2400" b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advClick="0" advTm="12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198</Words>
  <Application>Microsoft Office PowerPoint</Application>
  <PresentationFormat>Экран (4:3)</PresentationFormat>
  <Paragraphs>21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Calibri</vt:lpstr>
      <vt:lpstr>Arial</vt:lpstr>
      <vt:lpstr>Times New Roman</vt:lpstr>
      <vt:lpstr>Candara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ядолов</cp:lastModifiedBy>
  <cp:revision>34</cp:revision>
  <dcterms:modified xsi:type="dcterms:W3CDTF">2020-11-22T10:26:01Z</dcterms:modified>
</cp:coreProperties>
</file>