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2"/>
  </p:notesMasterIdLst>
  <p:handoutMasterIdLst>
    <p:handoutMasterId r:id="rId13"/>
  </p:handoutMasterIdLst>
  <p:sldIdLst>
    <p:sldId id="256" r:id="rId4"/>
    <p:sldId id="258" r:id="rId5"/>
    <p:sldId id="259" r:id="rId6"/>
    <p:sldId id="265" r:id="rId7"/>
    <p:sldId id="260" r:id="rId8"/>
    <p:sldId id="261" r:id="rId9"/>
    <p:sldId id="264" r:id="rId10"/>
    <p:sldId id="263" r:id="rId11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300" y="6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4F0BB71A-1D59-4EE7-AB7F-24517C8E31A4}" type="slidenum"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95900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5BA18A4F-1C1F-475C-BCBF-21D45AFCEFA5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84975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48B9FF-F2C0-41DD-8692-AE28072C2F53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21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1171A8-7673-4DC1-9C9D-C8BD7FA7148B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7723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DB38C6F-18C4-41D0-91CC-695373B994A2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5726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941339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410817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47474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7512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21275" y="2101850"/>
            <a:ext cx="422751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36813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00421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765043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908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8784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712B1E1-1B0C-4EB6-BCBB-466548B6289D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1830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984850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5769749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555625"/>
            <a:ext cx="2151063" cy="63087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555625"/>
            <a:ext cx="6303962" cy="63087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51129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290111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87300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555063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2325" y="2138363"/>
            <a:ext cx="413226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6988" y="2138363"/>
            <a:ext cx="4133850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059741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107073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889504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4177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6FE3AFD-2DBD-44F4-BBAE-EB88805F9839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9134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51011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4208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636927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700088"/>
            <a:ext cx="2151063" cy="62007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700088"/>
            <a:ext cx="6303962" cy="62007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3180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EEEEB9-1D71-4EBA-9D83-5261621C9AC9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908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73518C-81BC-4A66-8CB3-8909A353ED6D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73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49A7A2-D184-454D-AD35-C441297EF29C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804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BD99196-8737-43EC-8386-1C2D8CF373E0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53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D67056-7B64-412A-92F6-6CF6B23AE3D6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191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B201022-CA9E-4CD3-9AE9-8B635A580CC9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85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de-D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AE721DB3-2488-4FB0-911B-68BA8FCA8DB1}" type="slidenum"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hangingPunct="0">
        <a:tabLst/>
        <a:defRPr lang="de-DE" sz="2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de-DE" sz="2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360" y="1893960"/>
            <a:ext cx="9675000" cy="5666399"/>
          </a:xfrm>
          <a:prstGeom prst="rect">
            <a:avLst/>
          </a:prstGeom>
          <a:solidFill>
            <a:srgbClr val="DDDDDD"/>
          </a:solidFill>
          <a:ln w="25400">
            <a:solidFill>
              <a:srgbClr val="C0C0C0"/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79" y="555480"/>
            <a:ext cx="860832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740879" y="2101680"/>
            <a:ext cx="860832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de-DE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381399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16856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hangingPunct="0">
        <a:tabLst/>
        <a:defRPr lang="de-DE" sz="2400" b="1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de-DE" sz="2400" b="0" i="0" u="none" strike="noStrike">
          <a:ln>
            <a:noFill/>
          </a:ln>
          <a:solidFill>
            <a:srgbClr val="000000"/>
          </a:solidFill>
          <a:latin typeface="Albany" pitchFamily="34"/>
          <a:cs typeface="Tahoma" pitchFamily="2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79" y="699480"/>
            <a:ext cx="860796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822600" y="2137680"/>
            <a:ext cx="841824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hangingPunct="0">
        <a:tabLst/>
        <a:defRPr lang="de-DE" sz="2400" b="1" i="1" u="none" strike="noStrike">
          <a:ln>
            <a:noFill/>
          </a:ln>
          <a:solidFill>
            <a:srgbClr val="99284C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de-DE" sz="2400" b="0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-1069916"/>
            <a:ext cx="8607960" cy="4801314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br>
              <a:rPr lang="ru-RU" sz="3600" dirty="0">
                <a:solidFill>
                  <a:srgbClr val="0000CC"/>
                </a:solidFill>
                <a:latin typeface="Comic Sans MS" pitchFamily="66"/>
              </a:rPr>
            </a:br>
            <a:br>
              <a:rPr lang="ru-RU" sz="3600" dirty="0">
                <a:solidFill>
                  <a:srgbClr val="0000CC"/>
                </a:solidFill>
                <a:latin typeface="Comic Sans MS" pitchFamily="66"/>
              </a:rPr>
            </a:br>
            <a:br>
              <a:rPr lang="ru-RU" sz="3600" dirty="0">
                <a:solidFill>
                  <a:srgbClr val="0000CC"/>
                </a:solidFill>
                <a:latin typeface="Comic Sans MS" pitchFamily="66"/>
              </a:rPr>
            </a:br>
            <a:br>
              <a:rPr lang="ru-RU" sz="3600" dirty="0">
                <a:solidFill>
                  <a:srgbClr val="0000CC"/>
                </a:solidFill>
                <a:latin typeface="Comic Sans MS" pitchFamily="66"/>
              </a:rPr>
            </a:br>
            <a:r>
              <a:rPr lang="de-DE" sz="3600" dirty="0" err="1">
                <a:solidFill>
                  <a:srgbClr val="0000CC"/>
                </a:solidFill>
                <a:latin typeface="Algerian" panose="04020705040A02060702" pitchFamily="82" charset="0"/>
              </a:rPr>
              <a:t>Проект</a:t>
            </a:r>
            <a:r>
              <a:rPr lang="de-DE" sz="3600" dirty="0">
                <a:solidFill>
                  <a:srgbClr val="0000CC"/>
                </a:solidFill>
                <a:latin typeface="Algerian" panose="04020705040A02060702" pitchFamily="82" charset="0"/>
              </a:rPr>
              <a:t> </a:t>
            </a:r>
            <a:r>
              <a:rPr lang="de-DE" sz="3600" dirty="0" err="1">
                <a:solidFill>
                  <a:srgbClr val="0000CC"/>
                </a:solidFill>
                <a:latin typeface="Algerian" panose="04020705040A02060702" pitchFamily="82" charset="0"/>
              </a:rPr>
              <a:t>по</a:t>
            </a:r>
            <a:r>
              <a:rPr lang="de-DE" sz="3600" dirty="0">
                <a:solidFill>
                  <a:srgbClr val="0000CC"/>
                </a:solidFill>
                <a:latin typeface="Algerian" panose="04020705040A02060702" pitchFamily="82" charset="0"/>
              </a:rPr>
              <a:t> </a:t>
            </a:r>
            <a:r>
              <a:rPr lang="de-DE" sz="3600" dirty="0" err="1">
                <a:solidFill>
                  <a:srgbClr val="0000CC"/>
                </a:solidFill>
                <a:latin typeface="Algerian" panose="04020705040A02060702" pitchFamily="82" charset="0"/>
              </a:rPr>
              <a:t>окружающему</a:t>
            </a:r>
            <a:r>
              <a:rPr lang="de-DE" sz="3600" dirty="0">
                <a:solidFill>
                  <a:srgbClr val="0000CC"/>
                </a:solidFill>
                <a:latin typeface="Algerian" panose="04020705040A02060702" pitchFamily="82" charset="0"/>
              </a:rPr>
              <a:t> </a:t>
            </a:r>
            <a:r>
              <a:rPr lang="de-DE" sz="3600" dirty="0" err="1">
                <a:solidFill>
                  <a:srgbClr val="0000CC"/>
                </a:solidFill>
                <a:latin typeface="Algerian" panose="04020705040A02060702" pitchFamily="82" charset="0"/>
              </a:rPr>
              <a:t>миру</a:t>
            </a:r>
            <a:r>
              <a:rPr lang="de-DE" sz="3600" dirty="0">
                <a:solidFill>
                  <a:srgbClr val="0000CC"/>
                </a:solidFill>
                <a:latin typeface="Algerian" panose="04020705040A02060702" pitchFamily="82" charset="0"/>
              </a:rPr>
              <a:t> </a:t>
            </a:r>
            <a:r>
              <a:rPr lang="de-DE" sz="3600" dirty="0" err="1">
                <a:solidFill>
                  <a:srgbClr val="0000CC"/>
                </a:solidFill>
                <a:latin typeface="Algerian" panose="04020705040A02060702" pitchFamily="82" charset="0"/>
              </a:rPr>
              <a:t>на</a:t>
            </a:r>
            <a:r>
              <a:rPr lang="de-DE" sz="3600" dirty="0">
                <a:solidFill>
                  <a:srgbClr val="0000CC"/>
                </a:solidFill>
                <a:latin typeface="Algerian" panose="04020705040A02060702" pitchFamily="82" charset="0"/>
              </a:rPr>
              <a:t> </a:t>
            </a:r>
            <a:r>
              <a:rPr lang="ru-RU" sz="3600" dirty="0">
                <a:solidFill>
                  <a:srgbClr val="0000CC"/>
                </a:solidFill>
                <a:latin typeface="Algerian" panose="04020705040A02060702" pitchFamily="82" charset="0"/>
              </a:rPr>
              <a:t>те</a:t>
            </a:r>
            <a:r>
              <a:rPr lang="de-DE" sz="3600" dirty="0" err="1">
                <a:solidFill>
                  <a:srgbClr val="0000CC"/>
                </a:solidFill>
                <a:latin typeface="Algerian" panose="04020705040A02060702" pitchFamily="82" charset="0"/>
              </a:rPr>
              <a:t>му</a:t>
            </a:r>
            <a:r>
              <a:rPr lang="de-DE" sz="3600" dirty="0">
                <a:solidFill>
                  <a:srgbClr val="0000CC"/>
                </a:solidFill>
                <a:latin typeface="Algerian" panose="04020705040A02060702" pitchFamily="82" charset="0"/>
              </a:rPr>
              <a:t>:</a:t>
            </a:r>
            <a:br>
              <a:rPr lang="de-DE" sz="3600" dirty="0">
                <a:latin typeface="Algerian" panose="04020705040A02060702" pitchFamily="82" charset="0"/>
              </a:rPr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740879" y="862131"/>
            <a:ext cx="8499961" cy="6324808"/>
          </a:xfrm>
        </p:spPr>
        <p:txBody>
          <a:bodyPr wrap="square"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endParaRPr lang="ru-RU" sz="6000" dirty="0">
              <a:solidFill>
                <a:srgbClr val="0000CC"/>
              </a:solidFill>
              <a:latin typeface="Comic Sans MS" pitchFamily="66"/>
            </a:endParaRPr>
          </a:p>
          <a:p>
            <a:pPr marL="0" lvl="0" indent="0" algn="ctr">
              <a:buNone/>
            </a:pPr>
            <a:endParaRPr lang="ru-RU" sz="6000" dirty="0">
              <a:solidFill>
                <a:srgbClr val="0000CC"/>
              </a:solidFill>
              <a:latin typeface="Comic Sans MS" pitchFamily="66"/>
            </a:endParaRPr>
          </a:p>
          <a:p>
            <a:pPr marL="0" lvl="0" indent="0" algn="ctr">
              <a:buNone/>
            </a:pPr>
            <a:r>
              <a:rPr lang="de-DE" sz="6000" dirty="0">
                <a:solidFill>
                  <a:srgbClr val="0303BD"/>
                </a:solidFill>
                <a:latin typeface="Comic Sans MS" pitchFamily="66"/>
              </a:rPr>
              <a:t>„</a:t>
            </a:r>
            <a:r>
              <a:rPr lang="de-DE" sz="6000" i="1" dirty="0" err="1">
                <a:solidFill>
                  <a:srgbClr val="0303BD"/>
                </a:solidFill>
                <a:latin typeface="Comic Sans MS" pitchFamily="66"/>
              </a:rPr>
              <a:t>Путешествуем</a:t>
            </a:r>
            <a:endParaRPr lang="de-DE" sz="6000" i="1" dirty="0">
              <a:solidFill>
                <a:srgbClr val="0303BD"/>
              </a:solidFill>
              <a:latin typeface="Comic Sans MS" pitchFamily="66"/>
            </a:endParaRPr>
          </a:p>
          <a:p>
            <a:pPr marL="0" lvl="0" indent="0" algn="ctr">
              <a:buNone/>
            </a:pPr>
            <a:r>
              <a:rPr lang="de-DE" sz="6000" i="1" dirty="0" err="1">
                <a:solidFill>
                  <a:srgbClr val="0303BD"/>
                </a:solidFill>
                <a:latin typeface="Comic Sans MS" pitchFamily="66"/>
              </a:rPr>
              <a:t>без</a:t>
            </a:r>
            <a:endParaRPr lang="de-DE" sz="6000" i="1" dirty="0">
              <a:solidFill>
                <a:srgbClr val="0303BD"/>
              </a:solidFill>
              <a:latin typeface="Comic Sans MS" pitchFamily="66"/>
            </a:endParaRPr>
          </a:p>
          <a:p>
            <a:pPr marL="0" lvl="0" indent="0" algn="ctr">
              <a:buNone/>
            </a:pPr>
            <a:r>
              <a:rPr lang="de-DE" sz="6000" i="1" dirty="0" err="1">
                <a:solidFill>
                  <a:srgbClr val="0303BD"/>
                </a:solidFill>
                <a:latin typeface="Comic Sans MS" pitchFamily="66"/>
              </a:rPr>
              <a:t>Опасности</a:t>
            </a:r>
            <a:r>
              <a:rPr lang="de-DE" sz="6000" i="1" dirty="0">
                <a:solidFill>
                  <a:srgbClr val="0303BD"/>
                </a:solidFill>
                <a:latin typeface="Comic Sans MS" pitchFamily="66"/>
              </a:rPr>
              <a:t>!</a:t>
            </a:r>
            <a:r>
              <a:rPr lang="de-DE" sz="6000" dirty="0">
                <a:solidFill>
                  <a:srgbClr val="0303BD"/>
                </a:solidFill>
                <a:latin typeface="Comic Sans MS" pitchFamily="66"/>
              </a:rPr>
              <a:t>“</a:t>
            </a:r>
          </a:p>
          <a:p>
            <a:pPr marL="0" lvl="0" indent="0" algn="r">
              <a:buNone/>
            </a:pPr>
            <a:endParaRPr lang="ru-RU" dirty="0">
              <a:solidFill>
                <a:srgbClr val="0000CC"/>
              </a:solidFill>
              <a:latin typeface="Comic Sans MS" pitchFamily="66"/>
            </a:endParaRPr>
          </a:p>
          <a:p>
            <a:pPr marL="0" lvl="0" indent="0">
              <a:buNone/>
            </a:pPr>
            <a:r>
              <a:rPr lang="ru-RU" dirty="0">
                <a:solidFill>
                  <a:srgbClr val="0000CC"/>
                </a:solidFill>
                <a:latin typeface="Algerian" panose="04020705040A02060702" pitchFamily="82" charset="0"/>
              </a:rPr>
              <a:t>                                                       Выполнил:  </a:t>
            </a:r>
          </a:p>
          <a:p>
            <a:pPr marL="0" lvl="0" indent="0">
              <a:buNone/>
            </a:pPr>
            <a:r>
              <a:rPr lang="ru-RU" dirty="0">
                <a:solidFill>
                  <a:srgbClr val="0000CC"/>
                </a:solidFill>
                <a:latin typeface="Algerian" panose="04020705040A02060702" pitchFamily="82" charset="0"/>
              </a:rPr>
              <a:t>                                                       воспитатель </a:t>
            </a:r>
            <a:r>
              <a:rPr lang="ru-RU" dirty="0" err="1">
                <a:solidFill>
                  <a:srgbClr val="0000CC"/>
                </a:solidFill>
                <a:latin typeface="Algerian" panose="04020705040A02060702" pitchFamily="82" charset="0"/>
              </a:rPr>
              <a:t>Никитенкова</a:t>
            </a:r>
            <a:r>
              <a:rPr lang="ru-RU" dirty="0">
                <a:solidFill>
                  <a:srgbClr val="0000CC"/>
                </a:solidFill>
                <a:latin typeface="Algerian" panose="04020705040A02060702" pitchFamily="82" charset="0"/>
              </a:rPr>
              <a:t> О.С.</a:t>
            </a:r>
            <a:br>
              <a:rPr lang="de-DE" dirty="0">
                <a:solidFill>
                  <a:srgbClr val="0000CC"/>
                </a:solidFill>
                <a:latin typeface="Algerian" panose="04020705040A02060702" pitchFamily="82" charset="0"/>
              </a:rPr>
            </a:br>
            <a:r>
              <a:rPr lang="ru-RU" dirty="0">
                <a:solidFill>
                  <a:srgbClr val="0000CC"/>
                </a:solidFill>
                <a:latin typeface="Algerian" panose="04020705040A02060702" pitchFamily="82" charset="0"/>
              </a:rPr>
              <a:t>                                                       </a:t>
            </a:r>
            <a:r>
              <a:rPr lang="de-DE" dirty="0">
                <a:solidFill>
                  <a:srgbClr val="0000CC"/>
                </a:solidFill>
                <a:latin typeface="Algerian" panose="04020705040A02060702" pitchFamily="82" charset="0"/>
              </a:rPr>
              <a:t>МБ</a:t>
            </a:r>
            <a:r>
              <a:rPr lang="ru-RU" dirty="0">
                <a:solidFill>
                  <a:srgbClr val="0000CC"/>
                </a:solidFill>
                <a:latin typeface="Algerian" panose="04020705040A02060702" pitchFamily="82" charset="0"/>
              </a:rPr>
              <a:t>Д</a:t>
            </a:r>
            <a:r>
              <a:rPr lang="de-DE" dirty="0">
                <a:solidFill>
                  <a:srgbClr val="0000CC"/>
                </a:solidFill>
                <a:latin typeface="Algerian" panose="04020705040A02060702" pitchFamily="82" charset="0"/>
              </a:rPr>
              <a:t>ОУ </a:t>
            </a:r>
            <a:r>
              <a:rPr lang="ru-RU" dirty="0">
                <a:solidFill>
                  <a:srgbClr val="0000CC"/>
                </a:solidFill>
                <a:latin typeface="Algerian" panose="04020705040A02060702" pitchFamily="82" charset="0"/>
              </a:rPr>
              <a:t>«Детский сад №18»</a:t>
            </a:r>
            <a:endParaRPr lang="de-DE" dirty="0">
              <a:solidFill>
                <a:srgbClr val="0000CC"/>
              </a:solidFill>
              <a:latin typeface="Algerian" panose="04020705040A02060702" pitchFamily="82" charset="0"/>
            </a:endParaRPr>
          </a:p>
          <a:p>
            <a:pPr marL="0" lvl="0" indent="0" algn="ctr">
              <a:buNone/>
            </a:pPr>
            <a:endParaRPr lang="de-DE" sz="1500" dirty="0">
              <a:solidFill>
                <a:srgbClr val="0000CC"/>
              </a:solidFill>
              <a:latin typeface="Comic Sans MS" pitchFamily="66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1053561"/>
            <a:ext cx="8607960" cy="553998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3600" dirty="0" err="1">
                <a:solidFill>
                  <a:srgbClr val="C00000"/>
                </a:solidFill>
                <a:latin typeface="Algerian" panose="04020705040A02060702" pitchFamily="82" charset="0"/>
              </a:rPr>
              <a:t>Как</a:t>
            </a:r>
            <a:r>
              <a:rPr lang="de-DE" sz="3600" dirty="0">
                <a:solidFill>
                  <a:srgbClr val="C00000"/>
                </a:solidFill>
                <a:latin typeface="Algerian" panose="04020705040A02060702" pitchFamily="82" charset="0"/>
              </a:rPr>
              <a:t> </a:t>
            </a:r>
            <a:r>
              <a:rPr lang="de-DE" sz="3600" dirty="0" err="1">
                <a:solidFill>
                  <a:srgbClr val="C00000"/>
                </a:solidFill>
                <a:latin typeface="Algerian" panose="04020705040A02060702" pitchFamily="82" charset="0"/>
              </a:rPr>
              <a:t>нужно</a:t>
            </a:r>
            <a:r>
              <a:rPr lang="de-DE" sz="3600" dirty="0">
                <a:solidFill>
                  <a:srgbClr val="C00000"/>
                </a:solidFill>
                <a:latin typeface="Algerian" panose="04020705040A02060702" pitchFamily="82" charset="0"/>
              </a:rPr>
              <a:t> </a:t>
            </a:r>
            <a:r>
              <a:rPr lang="de-DE" sz="3600" dirty="0" err="1">
                <a:solidFill>
                  <a:srgbClr val="C00000"/>
                </a:solidFill>
                <a:latin typeface="Algerian" panose="04020705040A02060702" pitchFamily="82" charset="0"/>
              </a:rPr>
              <a:t>вести</a:t>
            </a:r>
            <a:r>
              <a:rPr lang="de-DE" sz="3600" dirty="0">
                <a:solidFill>
                  <a:srgbClr val="C00000"/>
                </a:solidFill>
                <a:latin typeface="Algerian" panose="04020705040A02060702" pitchFamily="82" charset="0"/>
              </a:rPr>
              <a:t> </a:t>
            </a:r>
            <a:r>
              <a:rPr lang="de-DE" sz="3600" dirty="0" err="1">
                <a:solidFill>
                  <a:srgbClr val="C00000"/>
                </a:solidFill>
                <a:latin typeface="Algerian" panose="04020705040A02060702" pitchFamily="82" charset="0"/>
              </a:rPr>
              <a:t>себя</a:t>
            </a:r>
            <a:r>
              <a:rPr lang="de-DE" sz="3600" dirty="0">
                <a:solidFill>
                  <a:srgbClr val="C00000"/>
                </a:solidFill>
                <a:latin typeface="Algerian" panose="04020705040A02060702" pitchFamily="82" charset="0"/>
              </a:rPr>
              <a:t> </a:t>
            </a:r>
            <a:r>
              <a:rPr lang="de-DE" sz="3600" dirty="0" err="1">
                <a:solidFill>
                  <a:srgbClr val="C00000"/>
                </a:solidFill>
                <a:latin typeface="Algerian" panose="04020705040A02060702" pitchFamily="82" charset="0"/>
              </a:rPr>
              <a:t>на</a:t>
            </a:r>
            <a:r>
              <a:rPr lang="de-DE" sz="3600" dirty="0">
                <a:solidFill>
                  <a:srgbClr val="C00000"/>
                </a:solidFill>
                <a:latin typeface="Algerian" panose="04020705040A02060702" pitchFamily="82" charset="0"/>
              </a:rPr>
              <a:t> </a:t>
            </a:r>
            <a:r>
              <a:rPr lang="de-DE" sz="3600" dirty="0" err="1">
                <a:solidFill>
                  <a:srgbClr val="C00000"/>
                </a:solidFill>
                <a:latin typeface="Algerian" panose="04020705040A02060702" pitchFamily="82" charset="0"/>
              </a:rPr>
              <a:t>экскурсии</a:t>
            </a:r>
            <a:r>
              <a:rPr lang="de-DE" sz="3600" dirty="0">
                <a:solidFill>
                  <a:srgbClr val="C00000"/>
                </a:solidFill>
                <a:latin typeface="Algerian" panose="04020705040A02060702" pitchFamily="82" charset="0"/>
              </a:rPr>
              <a:t>?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135760" y="2137680"/>
            <a:ext cx="4107600" cy="4762799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Обязательно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слушать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учителя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,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делать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все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только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с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его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разрешения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.</a:t>
            </a:r>
          </a:p>
          <a:p>
            <a:pPr lvl="0"/>
            <a:b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</a:b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Ходить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только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парами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,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не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отставать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и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не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баловаться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,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быть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внимательным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,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чтоб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не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потеряться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в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неизвестном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месте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33968" y="2267669"/>
            <a:ext cx="4833008" cy="34730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47824" y="794405"/>
            <a:ext cx="8701015" cy="677108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4400" dirty="0">
                <a:solidFill>
                  <a:srgbClr val="002060"/>
                </a:solidFill>
              </a:rPr>
              <a:t>В </a:t>
            </a:r>
            <a:r>
              <a:rPr lang="de-DE" sz="4400" dirty="0" err="1">
                <a:solidFill>
                  <a:srgbClr val="002060"/>
                </a:solidFill>
              </a:rPr>
              <a:t>походе</a:t>
            </a:r>
            <a:r>
              <a:rPr lang="de-DE" sz="4400" dirty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58959" y="1471514"/>
            <a:ext cx="4071240" cy="5491358"/>
          </a:xfrm>
        </p:spPr>
        <p:txBody>
          <a:bodyPr wrap="square">
            <a:spAutoFit/>
          </a:bodyPr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dirty="0"/>
              <a:t> </a:t>
            </a:r>
            <a:r>
              <a:rPr lang="de-DE" sz="3200" b="1" dirty="0" err="1">
                <a:solidFill>
                  <a:srgbClr val="FF0000"/>
                </a:solidFill>
                <a:latin typeface="Algerian" panose="04020705040A02060702" pitchFamily="82" charset="0"/>
              </a:rPr>
              <a:t>Нельзя</a:t>
            </a:r>
            <a:r>
              <a:rPr lang="de-DE" sz="3200" b="1" dirty="0">
                <a:solidFill>
                  <a:srgbClr val="FF0000"/>
                </a:solidFill>
                <a:latin typeface="Algerian" panose="04020705040A02060702" pitchFamily="82" charset="0"/>
              </a:rPr>
              <a:t>:</a:t>
            </a:r>
          </a:p>
          <a:p>
            <a:pPr lvl="0"/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Самому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заходить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далеко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в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лес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,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чтоб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не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заблудится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.</a:t>
            </a:r>
          </a:p>
          <a:p>
            <a:pPr lvl="0"/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Самому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без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взрослых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разводить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огонь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.</a:t>
            </a:r>
          </a:p>
          <a:p>
            <a:pPr lvl="0"/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Есть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в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лесу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неизвестные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грибы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,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ягоды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,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пить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сырую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воду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из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речки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.</a:t>
            </a:r>
          </a:p>
          <a:p>
            <a:pPr lvl="0"/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Трогать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птичьи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гнезда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,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муравейники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,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звериные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норы</a:t>
            </a:r>
            <a:r>
              <a:rPr lang="de-DE" dirty="0">
                <a:solidFill>
                  <a:schemeClr val="tx1"/>
                </a:solidFill>
                <a:latin typeface="Algerian" panose="04020705040A02060702" pitchFamily="82" charset="0"/>
              </a:rPr>
              <a:t>.</a:t>
            </a:r>
          </a:p>
          <a:p>
            <a:pPr lvl="0"/>
            <a:r>
              <a:rPr lang="de-DE" dirty="0" err="1">
                <a:solidFill>
                  <a:schemeClr val="tx1"/>
                </a:solidFill>
                <a:latin typeface="Algerian" panose="04020705040A02060702" pitchFamily="82" charset="0"/>
              </a:rPr>
              <a:t>Мусорить</a:t>
            </a:r>
            <a:r>
              <a:rPr lang="ru-RU" dirty="0">
                <a:solidFill>
                  <a:schemeClr val="tx1"/>
                </a:solidFill>
                <a:latin typeface="Algerian" panose="04020705040A02060702" pitchFamily="82" charset="0"/>
              </a:rPr>
              <a:t>.</a:t>
            </a:r>
            <a:endParaRPr lang="de-DE" dirty="0">
              <a:solidFill>
                <a:schemeClr val="tx1"/>
              </a:solidFill>
              <a:latin typeface="Algerian" panose="04020705040A02060702" pitchFamily="82" charset="0"/>
            </a:endParaRPr>
          </a:p>
          <a:p>
            <a:pPr lvl="0"/>
            <a:endParaRPr lang="de-DE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08760" y="1980000"/>
            <a:ext cx="4071240" cy="48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47B243-3B7A-4298-A624-B8E73C9080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08" y="377458"/>
            <a:ext cx="9045878" cy="678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172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75816" y="472589"/>
            <a:ext cx="8773023" cy="677108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4400" dirty="0">
                <a:solidFill>
                  <a:srgbClr val="002060"/>
                </a:solidFill>
              </a:rPr>
              <a:t>В </a:t>
            </a:r>
            <a:r>
              <a:rPr lang="de-DE" sz="4400" dirty="0" err="1">
                <a:solidFill>
                  <a:srgbClr val="002060"/>
                </a:solidFill>
              </a:rPr>
              <a:t>походе</a:t>
            </a:r>
            <a:r>
              <a:rPr lang="de-DE" sz="4400" dirty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647824" y="1292149"/>
            <a:ext cx="8490416" cy="4862870"/>
          </a:xfrm>
        </p:spPr>
        <p:txBody>
          <a:bodyPr wrap="square"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</a:pPr>
            <a:r>
              <a:rPr lang="de-DE" sz="3600" b="1" dirty="0" err="1">
                <a:solidFill>
                  <a:srgbClr val="FF0000"/>
                </a:solidFill>
                <a:latin typeface="Algerian" panose="04020705040A02060702" pitchFamily="82" charset="0"/>
              </a:rPr>
              <a:t>Надо</a:t>
            </a:r>
            <a:r>
              <a:rPr lang="de-DE" sz="3600" b="1" dirty="0">
                <a:solidFill>
                  <a:srgbClr val="FF0000"/>
                </a:solidFill>
                <a:latin typeface="Algerian" panose="04020705040A02060702" pitchFamily="82" charset="0"/>
              </a:rPr>
              <a:t>:</a:t>
            </a:r>
          </a:p>
          <a:p>
            <a:pPr marL="0" lvl="0" indent="0"/>
            <a:r>
              <a:rPr lang="de-DE" sz="2800" dirty="0">
                <a:solidFill>
                  <a:srgbClr val="99284C"/>
                </a:solidFill>
              </a:rPr>
              <a:t> </a:t>
            </a:r>
            <a:r>
              <a:rPr lang="ru-RU" sz="2800" dirty="0">
                <a:solidFill>
                  <a:srgbClr val="99284C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Быть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удобно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одетым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.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Взять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все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необходимое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для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похода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.</a:t>
            </a:r>
          </a:p>
          <a:p>
            <a:pPr marL="0" lvl="0" indent="0"/>
            <a:r>
              <a:rPr lang="ru-RU" sz="2800" dirty="0">
                <a:solidFill>
                  <a:schemeClr val="tx1"/>
                </a:solidFill>
                <a:latin typeface="Algerian" panose="04020705040A02060702" pitchFamily="82" charset="0"/>
              </a:rPr>
              <a:t>  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Быть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осторожным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в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передвижение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.</a:t>
            </a:r>
          </a:p>
          <a:p>
            <a:pPr marL="0" lvl="0" indent="0"/>
            <a:r>
              <a:rPr lang="ru-RU" sz="2800" dirty="0">
                <a:solidFill>
                  <a:schemeClr val="tx1"/>
                </a:solidFill>
                <a:latin typeface="Algerian" panose="04020705040A02060702" pitchFamily="82" charset="0"/>
              </a:rPr>
              <a:t>  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Собирать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в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лесу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только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известные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грибы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, и </a:t>
            </a:r>
            <a:r>
              <a:rPr lang="ru-RU" sz="2800" dirty="0">
                <a:solidFill>
                  <a:schemeClr val="tx1"/>
                </a:solidFill>
                <a:latin typeface="Algerian" panose="04020705040A02060702" pitchFamily="82" charset="0"/>
              </a:rPr>
              <a:t> 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ягоды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.</a:t>
            </a:r>
          </a:p>
          <a:p>
            <a:pPr marL="0" lvl="0" indent="0"/>
            <a:r>
              <a:rPr lang="ru-RU" sz="2800" dirty="0">
                <a:solidFill>
                  <a:schemeClr val="tx1"/>
                </a:solidFill>
                <a:latin typeface="Algerian" panose="04020705040A02060702" pitchFamily="82" charset="0"/>
              </a:rPr>
              <a:t>   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Увидев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дикое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животное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,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вести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себя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спокойно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,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уступить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дорогу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.</a:t>
            </a:r>
          </a:p>
          <a:p>
            <a:pPr marL="0" lvl="0" indent="0"/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Algerian" panose="04020705040A02060702" pitchFamily="82" charset="0"/>
              </a:rPr>
              <a:t>  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Быть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осторожным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с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насекомыми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,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поскольку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укусы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некоторых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могут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быть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опасными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особенно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;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клещи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,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комары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 , </a:t>
            </a:r>
            <a:r>
              <a:rPr lang="de-DE" sz="2800" dirty="0" err="1">
                <a:solidFill>
                  <a:schemeClr val="tx1"/>
                </a:solidFill>
                <a:latin typeface="Algerian" panose="04020705040A02060702" pitchFamily="82" charset="0"/>
              </a:rPr>
              <a:t>пчелы</a:t>
            </a:r>
            <a:r>
              <a:rPr lang="de-DE" sz="2800" dirty="0">
                <a:solidFill>
                  <a:schemeClr val="tx1"/>
                </a:solidFill>
                <a:latin typeface="Algerian" panose="04020705040A02060702" pitchFamily="82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8279" y="238320"/>
            <a:ext cx="9373320" cy="7086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E7AF97-6E50-402B-90D4-4C4E8DEC03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08" y="417773"/>
            <a:ext cx="9073008" cy="680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2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0" y="699480"/>
            <a:ext cx="8607960" cy="596052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4000" dirty="0" err="1">
                <a:solidFill>
                  <a:srgbClr val="002060"/>
                </a:solidFill>
              </a:rPr>
              <a:t>Помните</a:t>
            </a:r>
            <a:r>
              <a:rPr lang="de-DE" sz="4000" dirty="0">
                <a:solidFill>
                  <a:srgbClr val="002060"/>
                </a:solidFill>
              </a:rPr>
              <a:t> </a:t>
            </a:r>
            <a:r>
              <a:rPr lang="de-DE" sz="4000" dirty="0" err="1">
                <a:solidFill>
                  <a:srgbClr val="002060"/>
                </a:solidFill>
              </a:rPr>
              <a:t>об</a:t>
            </a:r>
            <a:r>
              <a:rPr lang="de-DE" sz="4000" dirty="0">
                <a:solidFill>
                  <a:srgbClr val="002060"/>
                </a:solidFill>
              </a:rPr>
              <a:t> </a:t>
            </a:r>
            <a:r>
              <a:rPr lang="de-DE" sz="4000" dirty="0" err="1">
                <a:solidFill>
                  <a:srgbClr val="002060"/>
                </a:solidFill>
              </a:rPr>
              <a:t>этих</a:t>
            </a:r>
            <a:r>
              <a:rPr lang="de-DE" sz="4000" dirty="0">
                <a:solidFill>
                  <a:srgbClr val="002060"/>
                </a:solidFill>
              </a:rPr>
              <a:t> </a:t>
            </a:r>
            <a:r>
              <a:rPr lang="de-DE" sz="4000" dirty="0" err="1">
                <a:solidFill>
                  <a:srgbClr val="002060"/>
                </a:solidFill>
              </a:rPr>
              <a:t>правилах</a:t>
            </a:r>
            <a:r>
              <a:rPr lang="de-DE" sz="4000" dirty="0">
                <a:solidFill>
                  <a:srgbClr val="002060"/>
                </a:solidFill>
              </a:rPr>
              <a:t>! </a:t>
            </a:r>
            <a:br>
              <a:rPr lang="de-DE" dirty="0"/>
            </a:br>
            <a:br>
              <a:rPr lang="ru-RU" dirty="0"/>
            </a:br>
            <a:r>
              <a:rPr lang="de-DE" sz="4000" dirty="0" err="1"/>
              <a:t>Спасибо</a:t>
            </a:r>
            <a:r>
              <a:rPr lang="de-DE" sz="4000" dirty="0"/>
              <a:t> </a:t>
            </a:r>
            <a:r>
              <a:rPr lang="de-DE" sz="4000" dirty="0" err="1"/>
              <a:t>за</a:t>
            </a:r>
            <a:r>
              <a:rPr lang="de-DE" sz="4000" dirty="0"/>
              <a:t> </a:t>
            </a:r>
            <a:r>
              <a:rPr lang="de-DE" sz="4000" dirty="0" err="1"/>
              <a:t>внимание</a:t>
            </a:r>
            <a:r>
              <a:rPr lang="de-DE" sz="4000" dirty="0"/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yt-c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rs-novelt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205</Words>
  <Application>Microsoft Office PowerPoint</Application>
  <PresentationFormat>Произвольный</PresentationFormat>
  <Paragraphs>27</Paragraphs>
  <Slides>8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Albany</vt:lpstr>
      <vt:lpstr>Algerian</vt:lpstr>
      <vt:lpstr>Arial</vt:lpstr>
      <vt:lpstr>Calibri</vt:lpstr>
      <vt:lpstr>Comic Sans MS</vt:lpstr>
      <vt:lpstr>StarSymbol</vt:lpstr>
      <vt:lpstr>Thorndale</vt:lpstr>
      <vt:lpstr>Times New Roman</vt:lpstr>
      <vt:lpstr>Обычный</vt:lpstr>
      <vt:lpstr>lyt-cool</vt:lpstr>
      <vt:lpstr>prs-novelty</vt:lpstr>
      <vt:lpstr>    Проект по окружающему миру на тему:    </vt:lpstr>
      <vt:lpstr>Как нужно вести себя на экскурсии?</vt:lpstr>
      <vt:lpstr>В походе:</vt:lpstr>
      <vt:lpstr>Презентация PowerPoint</vt:lpstr>
      <vt:lpstr>В походе:</vt:lpstr>
      <vt:lpstr>Презентация PowerPoint</vt:lpstr>
      <vt:lpstr>Презентация PowerPoint</vt:lpstr>
      <vt:lpstr>Помните об этих правилах!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окружающему миру на тему:    </dc:title>
  <dc:creator>Оператор</dc:creator>
  <cp:lastModifiedBy>seva.domodedov@mail.ru</cp:lastModifiedBy>
  <cp:revision>11</cp:revision>
  <dcterms:created xsi:type="dcterms:W3CDTF">2009-04-16T11:32:32Z</dcterms:created>
  <dcterms:modified xsi:type="dcterms:W3CDTF">2020-11-23T17:08:06Z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231234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