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5" r:id="rId4"/>
    <p:sldId id="273" r:id="rId5"/>
    <p:sldId id="267" r:id="rId6"/>
    <p:sldId id="272" r:id="rId7"/>
    <p:sldId id="268" r:id="rId8"/>
    <p:sldId id="274" r:id="rId9"/>
    <p:sldId id="271" r:id="rId10"/>
    <p:sldId id="269" r:id="rId11"/>
    <p:sldId id="270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8A78"/>
    <a:srgbClr val="853E5B"/>
    <a:srgbClr val="F94900"/>
    <a:srgbClr val="613125"/>
    <a:srgbClr val="AC187B"/>
    <a:srgbClr val="542939"/>
    <a:srgbClr val="E4ECD1"/>
    <a:srgbClr val="8ED354"/>
    <a:srgbClr val="06A78E"/>
    <a:srgbClr val="06A88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207" autoAdjust="0"/>
    <p:restoredTop sz="96433" autoAdjust="0"/>
  </p:normalViewPr>
  <p:slideViewPr>
    <p:cSldViewPr snapToGrid="0">
      <p:cViewPr varScale="1">
        <p:scale>
          <a:sx n="53" d="100"/>
          <a:sy n="53" d="100"/>
        </p:scale>
        <p:origin x="-1138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7128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04956" y="948148"/>
            <a:ext cx="67340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7200" b="1" dirty="0">
              <a:ln w="3175">
                <a:solidFill>
                  <a:schemeClr val="tx1"/>
                </a:solidFill>
              </a:ln>
              <a:solidFill>
                <a:srgbClr val="853E5B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83220" y="2198670"/>
            <a:ext cx="38778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4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263720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3686469" y="3244333"/>
            <a:ext cx="39369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3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класс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38596" y="973744"/>
            <a:ext cx="7103227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6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Seasons</a:t>
            </a:r>
            <a:endParaRPr lang="ru-RU" sz="66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Времена года</a:t>
            </a:r>
            <a:r>
              <a:rPr lang="en-US" sz="6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endParaRPr lang="ru-RU" sz="6600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37384" y="765923"/>
            <a:ext cx="263795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endParaRPr lang="ru-RU" sz="24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6045" y="780836"/>
            <a:ext cx="7119992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Arial Black" pitchFamily="34" charset="0"/>
              </a:rPr>
              <a:t>Сравнительная и превосходная степень прилагательных</a:t>
            </a:r>
          </a:p>
          <a:p>
            <a:pPr algn="ctr"/>
            <a:r>
              <a:rPr lang="ru-RU" sz="2400" dirty="0" smtClean="0"/>
              <a:t>При </a:t>
            </a:r>
            <a:r>
              <a:rPr lang="ru-RU" sz="2400" dirty="0" smtClean="0"/>
              <a:t>образовании сравнительной и превосходной степени прилагательных в английском языке необходимо учитывать длину прилагательного. Измерять эту длину надо слогами </a:t>
            </a:r>
          </a:p>
          <a:p>
            <a:pPr algn="ctr"/>
            <a:r>
              <a:rPr lang="ru-RU" sz="2400" dirty="0" smtClean="0"/>
              <a:t>(сколько гласных, столько и слогов). </a:t>
            </a:r>
          </a:p>
          <a:p>
            <a:pPr algn="ctr"/>
            <a:r>
              <a:rPr lang="en-US" sz="2000" dirty="0" smtClean="0">
                <a:latin typeface="Arial Black" pitchFamily="34" charset="0"/>
              </a:rPr>
              <a:t>Sm</a:t>
            </a:r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a</a:t>
            </a:r>
            <a:r>
              <a:rPr lang="en-US" sz="2000" dirty="0" smtClean="0">
                <a:latin typeface="Arial Black" pitchFamily="34" charset="0"/>
              </a:rPr>
              <a:t>ll -1 </a:t>
            </a:r>
            <a:r>
              <a:rPr lang="ru-RU" sz="2000" dirty="0" smtClean="0">
                <a:latin typeface="Arial Black" pitchFamily="34" charset="0"/>
              </a:rPr>
              <a:t>слог 1 гласная </a:t>
            </a:r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a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Добавляем ( только когда 1 или 2 слога)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 к целому слову суффиксы -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er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 -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est</a:t>
            </a: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 smtClean="0">
              <a:latin typeface="Arial Black" pitchFamily="34" charset="0"/>
            </a:endParaRPr>
          </a:p>
          <a:p>
            <a:pPr algn="ctr"/>
            <a:r>
              <a:rPr lang="ru-RU" b="1" dirty="0" smtClean="0">
                <a:latin typeface="Arial Black" pitchFamily="34" charset="0"/>
              </a:rPr>
              <a:t>(записываем в тетрадь, только то, что ниже )</a:t>
            </a:r>
          </a:p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Small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(маленький)-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small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er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(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меньше) –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small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est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(самый маленький)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248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318499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37384" y="765923"/>
            <a:ext cx="263795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endParaRPr lang="ru-RU" sz="24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83578" y="780837"/>
            <a:ext cx="7654247" cy="10248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При прибавлении суффиксов 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er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 и 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est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 нужно помнить 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следующие  правилах :</a:t>
            </a:r>
          </a:p>
          <a:p>
            <a:pPr marL="342900" indent="-342900">
              <a:buAutoNum type="arabicParenR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-e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 конце слова, значит добавляем  только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st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b="1" dirty="0" smtClean="0">
                <a:latin typeface="Arial" pitchFamily="34" charset="0"/>
                <a:cs typeface="Arial" pitchFamily="34" charset="0"/>
              </a:rPr>
              <a:t>brav</a:t>
            </a:r>
            <a:r>
              <a:rPr lang="en-US" b="1" u="sng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-  brave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- 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brave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</a:t>
            </a: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2)</a:t>
            </a:r>
            <a:r>
              <a:rPr lang="ru-RU" dirty="0" smtClean="0"/>
              <a:t> маленькое прилагательное  (1 слог )оканчивается на краткую гласную и согласную, то  конечная согласная удваивается:</a:t>
            </a:r>
          </a:p>
          <a:p>
            <a:pPr marL="342900" indent="-342900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g, f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t</a:t>
            </a:r>
          </a:p>
          <a:p>
            <a:pPr marL="342900" indent="-342900"/>
            <a:r>
              <a:rPr lang="en-US" b="1" dirty="0" smtClean="0">
                <a:latin typeface="Arial" pitchFamily="34" charset="0"/>
                <a:cs typeface="Arial" pitchFamily="34" charset="0"/>
              </a:rPr>
              <a:t>ho</a:t>
            </a:r>
            <a:r>
              <a:rPr lang="en-US" b="1" u="sng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- ho</a:t>
            </a:r>
            <a:r>
              <a:rPr lang="en-US" b="1" u="sng" dirty="0" smtClean="0">
                <a:latin typeface="Arial" pitchFamily="34" charset="0"/>
                <a:cs typeface="Arial" pitchFamily="34" charset="0"/>
              </a:rPr>
              <a:t>tt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er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ho</a:t>
            </a:r>
            <a:r>
              <a:rPr lang="en-US" b="1" u="sng" dirty="0" smtClean="0">
                <a:latin typeface="Arial" pitchFamily="34" charset="0"/>
                <a:cs typeface="Arial" pitchFamily="34" charset="0"/>
              </a:rPr>
              <a:t>tt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est</a:t>
            </a: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n-U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Запомни исключения: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Нельзя добавлять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суффиксы -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er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 -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est</a:t>
            </a: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good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хороший)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-better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(лучше)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best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(самый лучший)</a:t>
            </a:r>
          </a:p>
          <a:p>
            <a:pPr marL="342900" indent="-342900"/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bad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  (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плохой)-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worse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(хуже)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worst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(самый плохой)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b="1" dirty="0" smtClean="0">
                <a:latin typeface="Arial" pitchFamily="34" charset="0"/>
                <a:cs typeface="Arial" pitchFamily="34" charset="0"/>
              </a:rPr>
              <a:t>4)</a:t>
            </a:r>
            <a:r>
              <a:rPr lang="ru-RU" dirty="0" smtClean="0"/>
              <a:t> Для больших прилагательным ( больше 2 слога)</a:t>
            </a:r>
          </a:p>
          <a:p>
            <a:pPr marL="342900" indent="-342900"/>
            <a:r>
              <a:rPr lang="ru-RU" dirty="0" smtClean="0">
                <a:solidFill>
                  <a:srgbClr val="FF0000"/>
                </a:solidFill>
              </a:rPr>
              <a:t>             НЕЛЬЗЯ </a:t>
            </a:r>
            <a:r>
              <a:rPr lang="ru-RU" dirty="0" smtClean="0"/>
              <a:t>добавлять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суффиксы -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er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 -</a:t>
            </a:r>
            <a:r>
              <a:rPr lang="ru-RU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est</a:t>
            </a: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dirty="0" smtClean="0"/>
              <a:t>           ставятся слова </a:t>
            </a:r>
            <a:r>
              <a:rPr lang="ru-RU" b="1" dirty="0" err="1" smtClean="0"/>
              <a:t>more</a:t>
            </a:r>
            <a:r>
              <a:rPr lang="ru-RU" b="1" dirty="0" smtClean="0"/>
              <a:t> ( более)</a:t>
            </a:r>
            <a:r>
              <a:rPr lang="ru-RU" dirty="0" smtClean="0"/>
              <a:t>/ </a:t>
            </a:r>
            <a:r>
              <a:rPr lang="en-US" b="1" dirty="0" smtClean="0"/>
              <a:t>the </a:t>
            </a:r>
            <a:r>
              <a:rPr lang="ru-RU" b="1" dirty="0" err="1" smtClean="0"/>
              <a:t>most</a:t>
            </a:r>
            <a:r>
              <a:rPr lang="ru-RU" b="1" dirty="0" smtClean="0"/>
              <a:t>  (самый)</a:t>
            </a:r>
            <a:endParaRPr lang="en-US" b="1" dirty="0" smtClean="0"/>
          </a:p>
          <a:p>
            <a:pPr marL="342900" indent="-342900"/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60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14746" y="5825446"/>
            <a:ext cx="68682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ial Narrow" pitchFamily="34" charset="0"/>
              </a:rPr>
              <a:t>dangerous </a:t>
            </a:r>
            <a:r>
              <a:rPr lang="ru-RU" sz="2000" dirty="0" smtClean="0">
                <a:latin typeface="Arial Narrow" pitchFamily="34" charset="0"/>
              </a:rPr>
              <a:t>(опасный)</a:t>
            </a:r>
            <a:r>
              <a:rPr lang="en-US" sz="2000" dirty="0" smtClean="0">
                <a:latin typeface="Arial Narrow" pitchFamily="34" charset="0"/>
              </a:rPr>
              <a:t>  – </a:t>
            </a:r>
            <a:r>
              <a:rPr lang="en-US" sz="2000" b="1" dirty="0" smtClean="0">
                <a:latin typeface="Arial Narrow" pitchFamily="34" charset="0"/>
              </a:rPr>
              <a:t>more</a:t>
            </a:r>
            <a:r>
              <a:rPr lang="ru-RU" sz="2000" b="1" dirty="0" smtClean="0">
                <a:latin typeface="Arial Narrow" pitchFamily="34" charset="0"/>
              </a:rPr>
              <a:t> (более)</a:t>
            </a:r>
            <a:r>
              <a:rPr lang="en-US" sz="2000" dirty="0" smtClean="0">
                <a:latin typeface="Arial Narrow" pitchFamily="34" charset="0"/>
              </a:rPr>
              <a:t> dangerous</a:t>
            </a:r>
            <a:r>
              <a:rPr lang="ru-RU" sz="2000" dirty="0" smtClean="0">
                <a:latin typeface="Arial Narrow" pitchFamily="34" charset="0"/>
              </a:rPr>
              <a:t> (опасный)</a:t>
            </a:r>
            <a:r>
              <a:rPr lang="en-US" sz="2000" dirty="0" smtClean="0">
                <a:latin typeface="Arial Narrow" pitchFamily="34" charset="0"/>
              </a:rPr>
              <a:t> –  </a:t>
            </a:r>
            <a:endParaRPr lang="ru-RU" sz="2000" dirty="0" smtClean="0">
              <a:latin typeface="Arial Narrow" pitchFamily="34" charset="0"/>
            </a:endParaRPr>
          </a:p>
          <a:p>
            <a:pPr algn="ctr"/>
            <a:r>
              <a:rPr lang="en-US" sz="2000" b="1" dirty="0" smtClean="0">
                <a:latin typeface="Arial Narrow" pitchFamily="34" charset="0"/>
              </a:rPr>
              <a:t>the most</a:t>
            </a:r>
            <a:r>
              <a:rPr lang="ru-RU" sz="2000" b="1" dirty="0" smtClean="0">
                <a:latin typeface="Arial Narrow" pitchFamily="34" charset="0"/>
              </a:rPr>
              <a:t> (самый)</a:t>
            </a:r>
            <a:r>
              <a:rPr lang="en-US" sz="2000" dirty="0" smtClean="0">
                <a:latin typeface="Arial Narrow" pitchFamily="34" charset="0"/>
              </a:rPr>
              <a:t> dangerous</a:t>
            </a:r>
            <a:r>
              <a:rPr lang="ru-RU" sz="2000" dirty="0" smtClean="0">
                <a:latin typeface="Arial Narrow" pitchFamily="34" charset="0"/>
              </a:rPr>
              <a:t> (опасный)</a:t>
            </a:r>
            <a:endParaRPr lang="ru-RU" sz="20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248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22624" y="1407560"/>
            <a:ext cx="688368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=</a:t>
            </a:r>
            <a:endParaRPr lang="ru-RU" b="1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Каждое слово сделать по примеру</a:t>
            </a:r>
            <a:r>
              <a:rPr lang="en-US" b="1" dirty="0" smtClean="0">
                <a:solidFill>
                  <a:srgbClr val="FF0000"/>
                </a:solidFill>
              </a:rPr>
              <a:t>. </a:t>
            </a:r>
            <a:r>
              <a:rPr lang="ru-RU" b="1" dirty="0" smtClean="0">
                <a:solidFill>
                  <a:srgbClr val="FF0000"/>
                </a:solidFill>
              </a:rPr>
              <a:t>Не забудь, про исключения!!!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Смотри  правило !!! На предыдущем слайде №11!!!</a:t>
            </a:r>
            <a:endParaRPr lang="ru-RU" b="1" dirty="0" smtClean="0"/>
          </a:p>
          <a:p>
            <a:r>
              <a:rPr lang="en-US" b="1" dirty="0" err="1" smtClean="0"/>
              <a:t>Exemple</a:t>
            </a:r>
            <a:r>
              <a:rPr lang="en-US" b="1" dirty="0" smtClean="0"/>
              <a:t> </a:t>
            </a:r>
            <a:r>
              <a:rPr lang="ru-RU" b="1" dirty="0" smtClean="0"/>
              <a:t>( пример) </a:t>
            </a:r>
            <a:endParaRPr lang="en-US" b="1" dirty="0" smtClean="0"/>
          </a:p>
          <a:p>
            <a:pPr marL="342900" indent="-342900">
              <a:buAutoNum type="arabicParenR"/>
            </a:pPr>
            <a:r>
              <a:rPr lang="en-US" b="1" dirty="0" smtClean="0"/>
              <a:t>Small -small</a:t>
            </a:r>
            <a:r>
              <a:rPr lang="en-US" b="1" dirty="0" smtClean="0">
                <a:solidFill>
                  <a:srgbClr val="FF0000"/>
                </a:solidFill>
              </a:rPr>
              <a:t>er</a:t>
            </a:r>
            <a:r>
              <a:rPr lang="en-US" b="1" dirty="0" smtClean="0"/>
              <a:t> –</a:t>
            </a:r>
            <a:r>
              <a:rPr lang="en-US" b="1" dirty="0" smtClean="0">
                <a:solidFill>
                  <a:srgbClr val="FF0000"/>
                </a:solidFill>
              </a:rPr>
              <a:t>the</a:t>
            </a:r>
            <a:r>
              <a:rPr lang="en-US" b="1" dirty="0" smtClean="0"/>
              <a:t> small</a:t>
            </a:r>
            <a:r>
              <a:rPr lang="en-US" b="1" dirty="0" smtClean="0">
                <a:solidFill>
                  <a:srgbClr val="FF0000"/>
                </a:solidFill>
              </a:rPr>
              <a:t>est</a:t>
            </a:r>
          </a:p>
          <a:p>
            <a:pPr marL="342900" indent="-342900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      warm -………………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……………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-…………………………………</a:t>
            </a:r>
          </a:p>
          <a:p>
            <a:pPr marL="342900" indent="-342900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      cold -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……………………………..-…………………………………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long -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……………………………..-…………………………………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indent="-342900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      short -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……………………………..-…………………………………</a:t>
            </a: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      nic</a:t>
            </a:r>
            <a:r>
              <a:rPr lang="en-US" sz="1600" b="1" dirty="0" smtClean="0">
                <a:solidFill>
                  <a:srgbClr val="068A78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ru-RU" sz="1600" b="1" dirty="0" smtClean="0">
                <a:solidFill>
                  <a:srgbClr val="068A78"/>
                </a:solidFill>
                <a:latin typeface="Arial" pitchFamily="34" charset="0"/>
                <a:cs typeface="Arial" pitchFamily="34" charset="0"/>
              </a:rPr>
              <a:t> (правило)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-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……………………………..-……………………………</a:t>
            </a: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     bi</a:t>
            </a:r>
            <a:r>
              <a:rPr lang="en-US" sz="1600" b="1" dirty="0" smtClean="0">
                <a:solidFill>
                  <a:srgbClr val="068A78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ru-RU" sz="1600" b="1" dirty="0" smtClean="0">
                <a:solidFill>
                  <a:srgbClr val="068A78"/>
                </a:solidFill>
                <a:latin typeface="Arial" pitchFamily="34" charset="0"/>
                <a:cs typeface="Arial" pitchFamily="34" charset="0"/>
              </a:rPr>
              <a:t> (правило)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……………………………..-……………………………</a:t>
            </a: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arenR" startAt="2"/>
            </a:pPr>
            <a:r>
              <a:rPr lang="en-US" sz="16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bad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искл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……………………………..-…………………………………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indent="-342900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en-US" sz="16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good</a:t>
            </a:r>
            <a:r>
              <a:rPr lang="ru-RU" sz="16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u="sng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600" b="1" u="sng" dirty="0" err="1" smtClean="0">
                <a:latin typeface="Arial" pitchFamily="34" charset="0"/>
                <a:cs typeface="Arial" pitchFamily="34" charset="0"/>
              </a:rPr>
              <a:t>искл</a:t>
            </a:r>
            <a:r>
              <a:rPr lang="ru-RU" sz="1600" b="1" u="sng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-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……………………………..-…………………………………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indent="-342900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3) </a:t>
            </a: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intresting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(большое слово) 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…………………………….-</a:t>
            </a:r>
          </a:p>
          <a:p>
            <a:pPr marL="342900" indent="-342900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…………………………………………………………………………………….</a:t>
            </a:r>
          </a:p>
          <a:p>
            <a:pPr marL="342900" indent="-342900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 beautiful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(большое слово)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-…………………………………-……………………………………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……………………………………</a:t>
            </a: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endParaRPr lang="ru-RU" b="1" dirty="0" smtClean="0">
              <a:solidFill>
                <a:srgbClr val="FF0000"/>
              </a:solidFill>
            </a:endParaRPr>
          </a:p>
          <a:p>
            <a:pPr marL="342900" indent="-342900"/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559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31901" y="1993187"/>
            <a:ext cx="711550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Work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with the words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Seasons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Months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Weather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Работа со словами «Времена года» ,«Месяца», «Погода».</a:t>
            </a:r>
          </a:p>
          <a:p>
            <a:pPr marL="514350" indent="-51435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2.Повторение правила сравнительная и превосходная степень прилагательных.</a:t>
            </a:r>
          </a:p>
          <a:p>
            <a:pPr marL="514350" indent="-51435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Работаем с исключениями.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endParaRPr lang="ru-RU" sz="24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559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37384" y="765923"/>
            <a:ext cx="263795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endParaRPr lang="ru-RU" sz="24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4805" y="780836"/>
            <a:ext cx="754123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b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ru-RU" sz="6000" b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ru-RU" sz="60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91803" y="832206"/>
            <a:ext cx="663710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 smtClean="0">
                <a:latin typeface="Arial" pitchFamily="34" charset="0"/>
                <a:cs typeface="Arial" pitchFamily="34" charset="0"/>
              </a:rPr>
              <a:t>Let’s answer together!</a:t>
            </a:r>
            <a:r>
              <a:rPr lang="ru-RU" sz="2000" b="1" u="sng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2000" b="1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b="1" u="sng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u="sng" dirty="0" smtClean="0">
                <a:latin typeface="Arial" pitchFamily="34" charset="0"/>
                <a:cs typeface="Arial" pitchFamily="34" charset="0"/>
              </a:rPr>
              <a:t>Отвечаем , вместе</a:t>
            </a:r>
            <a:r>
              <a:rPr lang="en-US" sz="2000" b="1" u="sng" dirty="0" smtClean="0">
                <a:latin typeface="Arial" pitchFamily="34" charset="0"/>
                <a:cs typeface="Arial" pitchFamily="34" charset="0"/>
              </a:rPr>
              <a:t>!</a:t>
            </a:r>
            <a:r>
              <a:rPr lang="ru-RU" sz="2000" b="1" u="sng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b="1" u="sng" dirty="0" smtClean="0">
                <a:latin typeface="Arial" pitchFamily="34" charset="0"/>
                <a:cs typeface="Arial" pitchFamily="34" charset="0"/>
              </a:rPr>
            </a:br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181528" y="1746607"/>
          <a:ext cx="6832315" cy="4553506"/>
        </p:xfrm>
        <a:graphic>
          <a:graphicData uri="http://schemas.openxmlformats.org/drawingml/2006/table">
            <a:tbl>
              <a:tblPr/>
              <a:tblGrid>
                <a:gridCol w="6832315"/>
              </a:tblGrid>
              <a:tr h="4315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Microsoft YaHei"/>
                          <a:cs typeface="Times New Roman"/>
                        </a:rPr>
                        <a:t>What season is it?</a:t>
                      </a:r>
                      <a:endParaRPr lang="ru-RU" sz="2000" dirty="0">
                        <a:solidFill>
                          <a:schemeClr val="tx1"/>
                        </a:solidFill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11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ahoma"/>
                          <a:ea typeface="Microsoft YaHei"/>
                          <a:cs typeface="Times New Roman"/>
                        </a:rPr>
                        <a:t>It is ________.</a:t>
                      </a:r>
                      <a:endParaRPr lang="ru-RU" sz="1100" dirty="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11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ahoma"/>
                          <a:ea typeface="Microsoft YaHei"/>
                          <a:cs typeface="Times New Roman"/>
                        </a:rPr>
                        <a:t>It is ________.</a:t>
                      </a:r>
                      <a:endParaRPr lang="ru-RU" sz="1100" dirty="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714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ahoma"/>
                          <a:ea typeface="Microsoft YaHei"/>
                          <a:cs typeface="Times New Roman"/>
                        </a:rPr>
                        <a:t>It is ________.</a:t>
                      </a:r>
                      <a:endParaRPr lang="ru-RU" sz="110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11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200">
                          <a:latin typeface="Tahoma"/>
                          <a:ea typeface="Microsoft YaHei"/>
                          <a:cs typeface="Times New Roman"/>
                        </a:rPr>
                        <a:t>It is ________.</a:t>
                      </a:r>
                      <a:endParaRPr lang="ru-RU" sz="110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435">
                <a:tc>
                  <a:txBody>
                    <a:bodyPr/>
                    <a:lstStyle/>
                    <a:p>
                      <a:pPr algn="ctr"/>
                      <a:r>
                        <a:rPr lang="en-US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summer,        winter</a:t>
                      </a:r>
                      <a:endParaRPr lang="ru-RU" sz="24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2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spring,          autumn</a:t>
                      </a:r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172" name="图片 31" descr="Winter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6276" y="3965825"/>
            <a:ext cx="1210542" cy="662645"/>
          </a:xfrm>
          <a:prstGeom prst="rect">
            <a:avLst/>
          </a:prstGeom>
          <a:noFill/>
        </p:spPr>
      </p:pic>
      <p:pic>
        <p:nvPicPr>
          <p:cNvPr id="7171" name="图片 23" descr="spring-clip-art-Cute-spring-flower-clip-ar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080" y="2386708"/>
            <a:ext cx="1263722" cy="561530"/>
          </a:xfrm>
          <a:prstGeom prst="rect">
            <a:avLst/>
          </a:prstGeom>
          <a:noFill/>
        </p:spPr>
      </p:pic>
      <p:pic>
        <p:nvPicPr>
          <p:cNvPr id="7170" name="图片 32" descr="summer-clip-art-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33646" y="4798031"/>
            <a:ext cx="1273995" cy="564633"/>
          </a:xfrm>
          <a:prstGeom prst="rect">
            <a:avLst/>
          </a:prstGeom>
          <a:noFill/>
        </p:spPr>
      </p:pic>
      <p:pic>
        <p:nvPicPr>
          <p:cNvPr id="7169" name="图片 25" descr="[wallcoo.com]_clipart_illustration_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13406" y="3092521"/>
            <a:ext cx="1191493" cy="5979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6248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37384" y="765923"/>
            <a:ext cx="263795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endParaRPr lang="ru-RU" sz="24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4805" y="780836"/>
            <a:ext cx="754123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b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ru-RU" sz="6000" b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ru-RU" sz="60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181528" y="2065106"/>
          <a:ext cx="6832315" cy="4325421"/>
        </p:xfrm>
        <a:graphic>
          <a:graphicData uri="http://schemas.openxmlformats.org/drawingml/2006/table">
            <a:tbl>
              <a:tblPr/>
              <a:tblGrid>
                <a:gridCol w="6832315"/>
              </a:tblGrid>
              <a:tr h="4315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Arial Rounded MT Bold" pitchFamily="34" charset="0"/>
                          <a:ea typeface="Microsoft YaHei"/>
                          <a:cs typeface="Times New Roman"/>
                        </a:rPr>
                        <a:t>What season is it?</a:t>
                      </a:r>
                      <a:endParaRPr lang="ru-RU" sz="2000" dirty="0">
                        <a:solidFill>
                          <a:schemeClr val="tx1"/>
                        </a:solidFill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11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ahoma"/>
                          <a:ea typeface="Microsoft YaHei"/>
                          <a:cs typeface="Times New Roman"/>
                        </a:rPr>
                        <a:t>It </a:t>
                      </a:r>
                      <a:r>
                        <a:rPr lang="en-US" sz="2200" dirty="0" smtClean="0">
                          <a:latin typeface="Tahoma"/>
                          <a:ea typeface="Microsoft YaHei"/>
                          <a:cs typeface="Times New Roman"/>
                        </a:rPr>
                        <a:t>is</a:t>
                      </a:r>
                      <a:r>
                        <a:rPr lang="en-US" sz="2200" baseline="0" dirty="0" smtClean="0">
                          <a:latin typeface="Tahoma"/>
                          <a:ea typeface="Microsoft YaHei"/>
                          <a:cs typeface="Times New Roman"/>
                        </a:rPr>
                        <a:t>  </a:t>
                      </a:r>
                      <a:r>
                        <a:rPr lang="en-US" sz="2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spring</a:t>
                      </a:r>
                      <a:r>
                        <a:rPr lang="en-US" sz="2200" dirty="0" smtClean="0">
                          <a:latin typeface="Tahoma"/>
                          <a:ea typeface="Microsoft YaHei"/>
                          <a:cs typeface="Times New Roman"/>
                        </a:rPr>
                        <a:t>.</a:t>
                      </a:r>
                      <a:endParaRPr lang="ru-RU" sz="1100" dirty="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11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ahoma"/>
                          <a:ea typeface="Microsoft YaHei"/>
                          <a:cs typeface="Times New Roman"/>
                        </a:rPr>
                        <a:t>It </a:t>
                      </a:r>
                      <a:r>
                        <a:rPr lang="en-US" sz="2200" dirty="0" smtClean="0">
                          <a:latin typeface="Tahoma"/>
                          <a:ea typeface="Microsoft YaHei"/>
                          <a:cs typeface="Times New Roman"/>
                        </a:rPr>
                        <a:t>is</a:t>
                      </a:r>
                      <a:r>
                        <a:rPr lang="en-US" sz="2200" baseline="0" dirty="0" smtClean="0">
                          <a:latin typeface="Tahoma"/>
                          <a:ea typeface="Microsoft YaHei"/>
                          <a:cs typeface="Times New Roman"/>
                        </a:rPr>
                        <a:t>  </a:t>
                      </a:r>
                      <a:r>
                        <a:rPr lang="en-US" sz="2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autumn</a:t>
                      </a:r>
                      <a:r>
                        <a:rPr lang="en-US" sz="2200" dirty="0" smtClean="0">
                          <a:latin typeface="Tahoma"/>
                          <a:ea typeface="Microsoft YaHei"/>
                          <a:cs typeface="Times New Roman"/>
                        </a:rPr>
                        <a:t>.</a:t>
                      </a:r>
                      <a:endParaRPr lang="ru-RU" sz="1100" dirty="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714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ahoma"/>
                          <a:ea typeface="Microsoft YaHei"/>
                          <a:cs typeface="Times New Roman"/>
                        </a:rPr>
                        <a:t>It </a:t>
                      </a:r>
                      <a:r>
                        <a:rPr lang="en-US" sz="2200" dirty="0" smtClean="0">
                          <a:latin typeface="Tahoma"/>
                          <a:ea typeface="Microsoft YaHei"/>
                          <a:cs typeface="Times New Roman"/>
                        </a:rPr>
                        <a:t>is</a:t>
                      </a:r>
                      <a:r>
                        <a:rPr lang="en-US" sz="2200" baseline="0" dirty="0" smtClean="0">
                          <a:latin typeface="Tahoma"/>
                          <a:ea typeface="Microsoft YaHei"/>
                          <a:cs typeface="Times New Roman"/>
                        </a:rPr>
                        <a:t> </a:t>
                      </a:r>
                      <a:r>
                        <a:rPr lang="en-US" sz="2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winter</a:t>
                      </a:r>
                      <a:r>
                        <a:rPr lang="en-US" sz="2200" baseline="0" dirty="0" smtClean="0">
                          <a:latin typeface="Tahoma"/>
                          <a:ea typeface="Microsoft YaHei"/>
                          <a:cs typeface="Times New Roman"/>
                        </a:rPr>
                        <a:t>   </a:t>
                      </a:r>
                      <a:r>
                        <a:rPr lang="en-US" sz="2200" dirty="0" smtClean="0">
                          <a:latin typeface="Tahoma"/>
                          <a:ea typeface="Microsoft YaHei"/>
                          <a:cs typeface="Times New Roman"/>
                        </a:rPr>
                        <a:t>.</a:t>
                      </a:r>
                      <a:endParaRPr lang="ru-RU" sz="1100" dirty="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11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latin typeface="Tahoma"/>
                          <a:ea typeface="Microsoft YaHei"/>
                          <a:cs typeface="Times New Roman"/>
                        </a:rPr>
                        <a:t>It </a:t>
                      </a:r>
                      <a:r>
                        <a:rPr lang="en-US" sz="2200" dirty="0" smtClean="0">
                          <a:latin typeface="Tahoma"/>
                          <a:ea typeface="Microsoft YaHei"/>
                          <a:cs typeface="Times New Roman"/>
                        </a:rPr>
                        <a:t>is</a:t>
                      </a:r>
                      <a:r>
                        <a:rPr lang="en-US" sz="2200" baseline="0" dirty="0" smtClean="0">
                          <a:latin typeface="Tahoma"/>
                          <a:ea typeface="Microsoft YaHei"/>
                          <a:cs typeface="Times New Roman"/>
                        </a:rPr>
                        <a:t> </a:t>
                      </a:r>
                      <a:r>
                        <a:rPr lang="en-US" sz="20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Rounded MT Bold" pitchFamily="34" charset="0"/>
                          <a:ea typeface="+mn-ea"/>
                          <a:cs typeface="+mn-cs"/>
                        </a:rPr>
                        <a:t>summer</a:t>
                      </a:r>
                      <a:r>
                        <a:rPr lang="en-US" sz="2200" baseline="0" dirty="0" smtClean="0">
                          <a:latin typeface="Tahoma"/>
                          <a:ea typeface="Microsoft YaHei"/>
                          <a:cs typeface="Times New Roman"/>
                        </a:rPr>
                        <a:t> </a:t>
                      </a:r>
                      <a:r>
                        <a:rPr lang="en-US" sz="2200" dirty="0" smtClean="0">
                          <a:latin typeface="Tahoma"/>
                          <a:ea typeface="Microsoft YaHei"/>
                          <a:cs typeface="Times New Roman"/>
                        </a:rPr>
                        <a:t>.</a:t>
                      </a:r>
                      <a:endParaRPr lang="ru-RU" sz="1100" dirty="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435"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172" name="图片 31" descr="Winter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6276" y="4356243"/>
            <a:ext cx="1210542" cy="662645"/>
          </a:xfrm>
          <a:prstGeom prst="rect">
            <a:avLst/>
          </a:prstGeom>
          <a:noFill/>
        </p:spPr>
      </p:pic>
      <p:pic>
        <p:nvPicPr>
          <p:cNvPr id="7171" name="图片 23" descr="spring-clip-art-Cute-spring-flower-clip-ar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080" y="2602466"/>
            <a:ext cx="1263722" cy="561530"/>
          </a:xfrm>
          <a:prstGeom prst="rect">
            <a:avLst/>
          </a:prstGeom>
          <a:noFill/>
        </p:spPr>
      </p:pic>
      <p:pic>
        <p:nvPicPr>
          <p:cNvPr id="7170" name="图片 32" descr="summer-clip-art-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920" y="5219272"/>
            <a:ext cx="1273995" cy="564633"/>
          </a:xfrm>
          <a:prstGeom prst="rect">
            <a:avLst/>
          </a:prstGeom>
          <a:noFill/>
        </p:spPr>
      </p:pic>
      <p:pic>
        <p:nvPicPr>
          <p:cNvPr id="7169" name="图片 25" descr="[wallcoo.com]_clipart_illustration_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13406" y="3380197"/>
            <a:ext cx="1191493" cy="5979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6248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37384" y="765923"/>
            <a:ext cx="263795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endParaRPr lang="ru-RU" sz="24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4805" y="780836"/>
            <a:ext cx="7541232" cy="7386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b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r>
              <a:rPr lang="en-US" sz="6000" b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endParaRPr lang="ru-RU" sz="6000" b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ru-RU" sz="6000" b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ru-RU" sz="60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914400" y="369869"/>
          <a:ext cx="7171361" cy="5242560"/>
        </p:xfrm>
        <a:graphic>
          <a:graphicData uri="http://schemas.openxmlformats.org/drawingml/2006/table">
            <a:tbl>
              <a:tblPr/>
              <a:tblGrid>
                <a:gridCol w="7171361"/>
              </a:tblGrid>
              <a:tr h="14524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u="sng" dirty="0" smtClean="0">
                        <a:latin typeface="Arial Rounded MT Bold" pitchFamily="34" charset="0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sng" dirty="0" smtClean="0">
                          <a:latin typeface="Arial Rounded MT Bold" pitchFamily="34" charset="0"/>
                          <a:cs typeface="Arial" pitchFamily="34" charset="0"/>
                        </a:rPr>
                        <a:t>Let’s answer together!</a:t>
                      </a:r>
                      <a:r>
                        <a:rPr lang="ru-RU" sz="2000" b="1" u="sng" dirty="0" smtClean="0"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n-US" sz="2000" b="1" u="sng" dirty="0" smtClean="0">
                          <a:latin typeface="Arial Rounded MT Bold" pitchFamily="34" charset="0"/>
                          <a:cs typeface="Arial" pitchFamily="34" charset="0"/>
                        </a:rPr>
                        <a:t/>
                      </a:r>
                      <a:br>
                        <a:rPr lang="en-US" sz="2000" b="1" u="sng" dirty="0" smtClean="0">
                          <a:latin typeface="Arial Rounded MT Bold" pitchFamily="34" charset="0"/>
                          <a:cs typeface="Arial" pitchFamily="34" charset="0"/>
                        </a:rPr>
                      </a:br>
                      <a:r>
                        <a:rPr lang="ru-RU" sz="2000" b="1" u="sng" dirty="0" smtClean="0">
                          <a:latin typeface="Arial" pitchFamily="34" charset="0"/>
                          <a:cs typeface="Arial" pitchFamily="34" charset="0"/>
                        </a:rPr>
                        <a:t>Отвечаем , вместе</a:t>
                      </a:r>
                      <a:r>
                        <a:rPr lang="en-US" sz="2000" b="1" u="sng" dirty="0" smtClean="0">
                          <a:latin typeface="Arial Rounded MT Bold" pitchFamily="34" charset="0"/>
                          <a:cs typeface="Arial" pitchFamily="34" charset="0"/>
                        </a:rPr>
                        <a:t>!</a:t>
                      </a:r>
                      <a:r>
                        <a:rPr lang="ru-RU" sz="2000" b="1" u="sng" dirty="0" smtClean="0"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2000" b="1" u="sng" dirty="0" smtClean="0">
                          <a:latin typeface="Arial" pitchFamily="34" charset="0"/>
                          <a:cs typeface="Arial" pitchFamily="34" charset="0"/>
                        </a:rPr>
                      </a:br>
                      <a:endParaRPr lang="en-US" sz="2000" b="1" dirty="0" smtClean="0">
                        <a:latin typeface="Arial Rounded MT Bold" pitchFamily="34" charset="0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i="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What month is it?</a:t>
                      </a:r>
                      <a:endParaRPr lang="ru-RU" sz="2400" b="1" i="0" u="sng" dirty="0">
                        <a:solidFill>
                          <a:schemeClr val="tx1"/>
                        </a:solidFill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333">
                <a:tc>
                  <a:txBody>
                    <a:bodyPr/>
                    <a:lstStyle/>
                    <a:p>
                      <a:pPr indent="889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ahoma"/>
                          <a:ea typeface="Microsoft YaHei"/>
                          <a:cs typeface="Times New Roman"/>
                        </a:rPr>
                        <a:t>1 – J __________</a:t>
                      </a:r>
                      <a:endParaRPr lang="ru-RU" sz="200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333">
                <a:tc>
                  <a:txBody>
                    <a:bodyPr/>
                    <a:lstStyle/>
                    <a:p>
                      <a:pPr indent="889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ahoma"/>
                          <a:ea typeface="Microsoft YaHei"/>
                          <a:cs typeface="Times New Roman"/>
                        </a:rPr>
                        <a:t>2 – F__________</a:t>
                      </a:r>
                      <a:endParaRPr lang="ru-RU" sz="200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333">
                <a:tc>
                  <a:txBody>
                    <a:bodyPr/>
                    <a:lstStyle/>
                    <a:p>
                      <a:pPr indent="889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ahoma"/>
                          <a:ea typeface="Microsoft YaHei"/>
                          <a:cs typeface="Times New Roman"/>
                        </a:rPr>
                        <a:t>3 – M__________</a:t>
                      </a:r>
                      <a:endParaRPr lang="ru-RU" sz="200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333">
                <a:tc>
                  <a:txBody>
                    <a:bodyPr/>
                    <a:lstStyle/>
                    <a:p>
                      <a:pPr indent="889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ahoma"/>
                          <a:ea typeface="Microsoft YaHei"/>
                          <a:cs typeface="Times New Roman"/>
                        </a:rPr>
                        <a:t>4 – A__________</a:t>
                      </a:r>
                      <a:endParaRPr lang="ru-RU" sz="200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333">
                <a:tc>
                  <a:txBody>
                    <a:bodyPr/>
                    <a:lstStyle/>
                    <a:p>
                      <a:pPr indent="889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ahoma"/>
                          <a:ea typeface="Microsoft YaHei"/>
                          <a:cs typeface="Times New Roman"/>
                        </a:rPr>
                        <a:t>5 – M__________</a:t>
                      </a:r>
                      <a:endParaRPr lang="ru-RU" sz="200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333">
                <a:tc>
                  <a:txBody>
                    <a:bodyPr/>
                    <a:lstStyle/>
                    <a:p>
                      <a:pPr indent="889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ahoma"/>
                          <a:ea typeface="Microsoft YaHei"/>
                          <a:cs typeface="Times New Roman"/>
                        </a:rPr>
                        <a:t>6 – J__________</a:t>
                      </a:r>
                      <a:endParaRPr lang="ru-RU" sz="200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333">
                <a:tc>
                  <a:txBody>
                    <a:bodyPr/>
                    <a:lstStyle/>
                    <a:p>
                      <a:pPr indent="889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ahoma"/>
                          <a:ea typeface="Microsoft YaHei"/>
                          <a:cs typeface="Times New Roman"/>
                        </a:rPr>
                        <a:t>7 – J__________</a:t>
                      </a:r>
                      <a:endParaRPr lang="ru-RU" sz="200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333">
                <a:tc>
                  <a:txBody>
                    <a:bodyPr/>
                    <a:lstStyle/>
                    <a:p>
                      <a:pPr indent="889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ahoma"/>
                          <a:ea typeface="Microsoft YaHei"/>
                          <a:cs typeface="Times New Roman"/>
                        </a:rPr>
                        <a:t>8 – A__________</a:t>
                      </a:r>
                      <a:endParaRPr lang="ru-RU" sz="200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333">
                <a:tc>
                  <a:txBody>
                    <a:bodyPr/>
                    <a:lstStyle/>
                    <a:p>
                      <a:pPr indent="889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ahoma"/>
                          <a:ea typeface="Microsoft YaHei"/>
                          <a:cs typeface="Times New Roman"/>
                        </a:rPr>
                        <a:t>9 – S__________</a:t>
                      </a:r>
                      <a:endParaRPr lang="ru-RU" sz="200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33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ahoma"/>
                          <a:ea typeface="Microsoft YaHei"/>
                          <a:cs typeface="Times New Roman"/>
                        </a:rPr>
                        <a:t>10 – O__________</a:t>
                      </a:r>
                      <a:endParaRPr lang="ru-RU" sz="200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33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Tahoma"/>
                          <a:ea typeface="Microsoft YaHei"/>
                          <a:cs typeface="Times New Roman"/>
                        </a:rPr>
                        <a:t>11 – N__________</a:t>
                      </a:r>
                      <a:endParaRPr lang="ru-RU" sz="200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33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Tahoma"/>
                          <a:ea typeface="Microsoft YaHei"/>
                          <a:cs typeface="Times New Roman"/>
                        </a:rPr>
                        <a:t>12 – D__________</a:t>
                      </a:r>
                      <a:endParaRPr lang="ru-RU" sz="2000" dirty="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006867" y="5671335"/>
            <a:ext cx="694533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Microsoft YaHei" pitchFamily="34" charset="-122"/>
                <a:cs typeface="Arial" pitchFamily="34" charset="0"/>
              </a:rPr>
              <a:t>April, August, December, February, January, July, </a:t>
            </a: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Microsoft YaHei" pitchFamily="34" charset="-122"/>
                <a:cs typeface="Arial" pitchFamily="34" charset="0"/>
              </a:rPr>
              <a:t>             June, March, May, November, October, September</a:t>
            </a: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CN" sz="6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248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37384" y="765923"/>
            <a:ext cx="263795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endParaRPr lang="ru-RU" sz="24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4805" y="780836"/>
            <a:ext cx="7541232" cy="7386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b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r>
              <a:rPr lang="en-US" sz="6000" b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endParaRPr lang="ru-RU" sz="6000" b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ru-RU" sz="6000" b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ru-RU" sz="60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253447" y="760288"/>
          <a:ext cx="6174768" cy="5087763"/>
        </p:xfrm>
        <a:graphic>
          <a:graphicData uri="http://schemas.openxmlformats.org/drawingml/2006/table">
            <a:tbl>
              <a:tblPr/>
              <a:tblGrid>
                <a:gridCol w="6174768"/>
              </a:tblGrid>
              <a:tr h="6986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4000" b="1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What </a:t>
                      </a:r>
                      <a:r>
                        <a:rPr lang="en-US" sz="4000" b="1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month is it?</a:t>
                      </a:r>
                      <a:endParaRPr lang="ru-RU" sz="4000" b="1" u="sng" dirty="0">
                        <a:solidFill>
                          <a:schemeClr val="tx1"/>
                        </a:solidFill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00">
                <a:tc>
                  <a:txBody>
                    <a:bodyPr/>
                    <a:lstStyle/>
                    <a:p>
                      <a:pPr indent="889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1 – </a:t>
                      </a:r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January</a:t>
                      </a:r>
                      <a:endParaRPr lang="ru-RU" sz="2400" b="1" dirty="0">
                        <a:solidFill>
                          <a:schemeClr val="tx2"/>
                        </a:solidFill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00">
                <a:tc>
                  <a:txBody>
                    <a:bodyPr/>
                    <a:lstStyle/>
                    <a:p>
                      <a:pPr indent="889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2 – </a:t>
                      </a:r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February</a:t>
                      </a:r>
                      <a:endParaRPr lang="ru-RU" sz="2400" b="1" dirty="0">
                        <a:solidFill>
                          <a:schemeClr val="tx2"/>
                        </a:solidFill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00">
                <a:tc>
                  <a:txBody>
                    <a:bodyPr/>
                    <a:lstStyle/>
                    <a:p>
                      <a:pPr indent="889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3 – </a:t>
                      </a:r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March</a:t>
                      </a:r>
                      <a:endParaRPr lang="ru-RU" sz="2400" b="1" dirty="0">
                        <a:solidFill>
                          <a:schemeClr val="tx2"/>
                        </a:solidFill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00">
                <a:tc>
                  <a:txBody>
                    <a:bodyPr/>
                    <a:lstStyle/>
                    <a:p>
                      <a:pPr indent="889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4 – </a:t>
                      </a:r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April</a:t>
                      </a:r>
                      <a:endParaRPr lang="ru-RU" sz="2400" b="1" dirty="0">
                        <a:solidFill>
                          <a:schemeClr val="tx2"/>
                        </a:solidFill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00">
                <a:tc>
                  <a:txBody>
                    <a:bodyPr/>
                    <a:lstStyle/>
                    <a:p>
                      <a:pPr indent="889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5 – </a:t>
                      </a:r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May</a:t>
                      </a:r>
                      <a:endParaRPr lang="ru-RU" sz="2400" b="1" dirty="0">
                        <a:solidFill>
                          <a:schemeClr val="tx2"/>
                        </a:solidFill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00">
                <a:tc>
                  <a:txBody>
                    <a:bodyPr/>
                    <a:lstStyle/>
                    <a:p>
                      <a:pPr indent="889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6 – </a:t>
                      </a:r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June</a:t>
                      </a:r>
                      <a:endParaRPr lang="ru-RU" sz="2400" b="1" dirty="0">
                        <a:solidFill>
                          <a:schemeClr val="tx2"/>
                        </a:solidFill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00">
                <a:tc>
                  <a:txBody>
                    <a:bodyPr/>
                    <a:lstStyle/>
                    <a:p>
                      <a:pPr indent="889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7 – </a:t>
                      </a:r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July</a:t>
                      </a:r>
                      <a:endParaRPr lang="ru-RU" sz="2400" b="1" dirty="0">
                        <a:solidFill>
                          <a:schemeClr val="tx2"/>
                        </a:solidFill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00">
                <a:tc>
                  <a:txBody>
                    <a:bodyPr/>
                    <a:lstStyle/>
                    <a:p>
                      <a:pPr indent="889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8 – </a:t>
                      </a:r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August</a:t>
                      </a:r>
                      <a:endParaRPr lang="ru-RU" sz="2400" b="1" dirty="0">
                        <a:solidFill>
                          <a:schemeClr val="tx2"/>
                        </a:solidFill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00">
                <a:tc>
                  <a:txBody>
                    <a:bodyPr/>
                    <a:lstStyle/>
                    <a:p>
                      <a:pPr indent="889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9 – </a:t>
                      </a:r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September</a:t>
                      </a:r>
                      <a:endParaRPr lang="ru-RU" sz="2400" b="1" dirty="0">
                        <a:solidFill>
                          <a:schemeClr val="tx2"/>
                        </a:solidFill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10 – </a:t>
                      </a:r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October</a:t>
                      </a:r>
                      <a:endParaRPr lang="ru-RU" sz="2400" b="1" dirty="0">
                        <a:solidFill>
                          <a:schemeClr val="tx2"/>
                        </a:solidFill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11 – </a:t>
                      </a:r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November</a:t>
                      </a:r>
                      <a:endParaRPr lang="ru-RU" sz="2400" b="1" dirty="0">
                        <a:solidFill>
                          <a:schemeClr val="tx2"/>
                        </a:solidFill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4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4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12 – </a:t>
                      </a:r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December</a:t>
                      </a:r>
                      <a:endParaRPr lang="ru-RU" sz="2400" b="1" dirty="0">
                        <a:solidFill>
                          <a:schemeClr val="tx2"/>
                        </a:solidFill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6248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37384" y="765923"/>
            <a:ext cx="263795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endParaRPr lang="ru-RU" sz="24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4805" y="780836"/>
            <a:ext cx="754123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b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ru-RU" sz="6000" b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ru-RU" sz="60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27416" y="719193"/>
          <a:ext cx="7089167" cy="6249313"/>
        </p:xfrm>
        <a:graphic>
          <a:graphicData uri="http://schemas.openxmlformats.org/drawingml/2006/table">
            <a:tbl>
              <a:tblPr/>
              <a:tblGrid>
                <a:gridCol w="7089167"/>
              </a:tblGrid>
              <a:tr h="5680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sng" dirty="0" smtClean="0">
                          <a:latin typeface="Arial Rounded MT Bold" pitchFamily="34" charset="0"/>
                          <a:cs typeface="Arial" pitchFamily="34" charset="0"/>
                        </a:rPr>
                        <a:t>Let’s answer together!</a:t>
                      </a:r>
                      <a:r>
                        <a:rPr lang="ru-RU" sz="1800" b="1" u="sng" dirty="0" smtClean="0"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n-US" sz="1800" b="1" u="sng" dirty="0" smtClean="0">
                          <a:latin typeface="Arial Rounded MT Bold" pitchFamily="34" charset="0"/>
                          <a:cs typeface="Arial" pitchFamily="34" charset="0"/>
                        </a:rPr>
                        <a:t/>
                      </a:r>
                      <a:br>
                        <a:rPr lang="en-US" sz="1800" b="1" u="sng" dirty="0" smtClean="0">
                          <a:latin typeface="Arial Rounded MT Bold" pitchFamily="34" charset="0"/>
                          <a:cs typeface="Arial" pitchFamily="34" charset="0"/>
                        </a:rPr>
                      </a:br>
                      <a:r>
                        <a:rPr lang="ru-RU" sz="1800" b="1" u="sng" dirty="0" smtClean="0">
                          <a:latin typeface="Arial" pitchFamily="34" charset="0"/>
                          <a:cs typeface="Arial" pitchFamily="34" charset="0"/>
                        </a:rPr>
                        <a:t>Отвечаем , вместе</a:t>
                      </a:r>
                      <a:r>
                        <a:rPr lang="en-US" sz="1800" b="1" u="sng" dirty="0" smtClean="0">
                          <a:latin typeface="Arial Rounded MT Bold" pitchFamily="34" charset="0"/>
                          <a:cs typeface="Arial" pitchFamily="34" charset="0"/>
                        </a:rPr>
                        <a:t>!</a:t>
                      </a:r>
                      <a:r>
                        <a:rPr lang="ru-RU" sz="1800" b="1" u="sng" dirty="0" smtClean="0"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1800" b="1" u="sng" dirty="0" smtClean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( в тетрадь ничего не пишем)</a:t>
                      </a:r>
                      <a:endParaRPr lang="en-US" sz="1800" b="1" dirty="0" smtClean="0">
                        <a:latin typeface="Arial Rounded MT Bold" pitchFamily="34" charset="0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ahoma"/>
                          <a:ea typeface="Microsoft YaHei"/>
                          <a:cs typeface="Times New Roman"/>
                        </a:rPr>
                        <a:t>What</a:t>
                      </a:r>
                      <a:r>
                        <a:rPr lang="en-US" sz="2400" b="1" baseline="0" dirty="0" smtClean="0">
                          <a:latin typeface="Tahoma"/>
                          <a:ea typeface="Microsoft YaHei"/>
                          <a:cs typeface="Times New Roman"/>
                        </a:rPr>
                        <a:t> </a:t>
                      </a:r>
                      <a:r>
                        <a:rPr lang="en-US" sz="2400" b="1" dirty="0" smtClean="0">
                          <a:latin typeface="Tahoma"/>
                          <a:ea typeface="Microsoft YaHei"/>
                          <a:cs typeface="Times New Roman"/>
                        </a:rPr>
                        <a:t>is </a:t>
                      </a:r>
                      <a:r>
                        <a:rPr lang="en-US" sz="2400" b="1" dirty="0">
                          <a:latin typeface="Tahoma"/>
                          <a:ea typeface="Microsoft YaHei"/>
                          <a:cs typeface="Times New Roman"/>
                        </a:rPr>
                        <a:t>the </a:t>
                      </a:r>
                      <a:r>
                        <a:rPr lang="en-US" sz="2400" b="1" dirty="0" smtClean="0">
                          <a:latin typeface="Tahoma"/>
                          <a:ea typeface="Microsoft YaHei"/>
                          <a:cs typeface="Times New Roman"/>
                        </a:rPr>
                        <a:t>weather like today?</a:t>
                      </a:r>
                      <a:endParaRPr lang="ru-RU" sz="2400" dirty="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788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>
                        <a:lnSpc>
                          <a:spcPts val="11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1)</a:t>
                      </a:r>
                      <a:r>
                        <a:rPr lang="en-US" sz="2400" baseline="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It</a:t>
                      </a: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</a:t>
                      </a:r>
                      <a:r>
                        <a:rPr lang="en-US" sz="2400" dirty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is </a:t>
                      </a: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__________________________</a:t>
                      </a:r>
                      <a:endParaRPr lang="ru-RU" sz="2400" dirty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 </a:t>
                      </a:r>
                      <a:endParaRPr lang="ru-RU" sz="2400" dirty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78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2)</a:t>
                      </a:r>
                      <a:r>
                        <a:rPr lang="en-US" sz="2400" baseline="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It</a:t>
                      </a: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is __________________________</a:t>
                      </a:r>
                      <a:endParaRPr lang="ru-RU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</a:t>
                      </a: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</a:t>
                      </a:r>
                      <a:endParaRPr lang="ru-RU" sz="2400" dirty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78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3)</a:t>
                      </a:r>
                      <a:r>
                        <a:rPr lang="en-US" sz="2400" baseline="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It</a:t>
                      </a: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is __________________________</a:t>
                      </a:r>
                      <a:endParaRPr lang="ru-RU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  </a:t>
                      </a:r>
                      <a:endParaRPr lang="ru-RU" sz="2400" dirty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8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4)</a:t>
                      </a:r>
                      <a:r>
                        <a:rPr lang="en-US" sz="2400" baseline="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It</a:t>
                      </a: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is __________________________</a:t>
                      </a:r>
                      <a:endParaRPr lang="ru-RU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endParaRPr lang="en-US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  </a:t>
                      </a:r>
                      <a:endParaRPr lang="ru-RU" sz="2400" dirty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5) It is ____________________________</a:t>
                      </a:r>
                      <a:endParaRPr lang="ru-RU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endParaRPr lang="ru-RU" sz="2400" dirty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61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hot,  cold, </a:t>
                      </a: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warm</a:t>
                      </a:r>
                      <a:r>
                        <a:rPr lang="en-US" sz="2400" baseline="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, </a:t>
                      </a: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bad, sunny</a:t>
                      </a:r>
                      <a:r>
                        <a:rPr lang="en-US" sz="2400" dirty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, </a:t>
                      </a:r>
                      <a:endParaRPr lang="ru-RU" sz="2400" dirty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104" name="图片 5" descr="winter-clip-art-royalty-free-winter-clipart-illustration-9347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2276" y="3883632"/>
            <a:ext cx="843068" cy="599922"/>
          </a:xfrm>
          <a:prstGeom prst="rect">
            <a:avLst/>
          </a:prstGeom>
          <a:noFill/>
        </p:spPr>
      </p:pic>
      <p:pic>
        <p:nvPicPr>
          <p:cNvPr id="4102" name="图片 27" descr="free_226364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19991" y="4596529"/>
            <a:ext cx="583022" cy="656169"/>
          </a:xfrm>
          <a:prstGeom prst="rect">
            <a:avLst/>
          </a:prstGeom>
          <a:noFill/>
        </p:spPr>
      </p:pic>
      <p:pic>
        <p:nvPicPr>
          <p:cNvPr id="4100" name="图片 30" descr="hot-weather-clip-art-60719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65879" y="2948684"/>
            <a:ext cx="717550" cy="708916"/>
          </a:xfrm>
          <a:prstGeom prst="rect">
            <a:avLst/>
          </a:prstGeom>
          <a:noFill/>
        </p:spPr>
      </p:pic>
      <p:pic>
        <p:nvPicPr>
          <p:cNvPr id="4099" name="图片 1" descr="5-Free-Summer-Clipart-Illustration-Of-A-Happy-Smiling-Su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16557" y="2065105"/>
            <a:ext cx="984250" cy="6777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6248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37384" y="765923"/>
            <a:ext cx="263795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endParaRPr lang="ru-RU" sz="24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4805" y="780836"/>
            <a:ext cx="754123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b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ru-RU" sz="6000" b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ru-RU" sz="60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06867" y="602013"/>
          <a:ext cx="6780942" cy="5825320"/>
        </p:xfrm>
        <a:graphic>
          <a:graphicData uri="http://schemas.openxmlformats.org/drawingml/2006/table">
            <a:tbl>
              <a:tblPr/>
              <a:tblGrid>
                <a:gridCol w="6780942"/>
              </a:tblGrid>
              <a:tr h="83683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dirty="0" smtClean="0"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1800" b="1" u="sng" dirty="0" smtClean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1800" b="1" dirty="0" smtClean="0">
                          <a:latin typeface="Arial" pitchFamily="34" charset="0"/>
                          <a:cs typeface="Arial" pitchFamily="34" charset="0"/>
                        </a:rPr>
                        <a:t>( в тетрадь ничего не пишем)</a:t>
                      </a:r>
                      <a:endParaRPr lang="en-US" sz="1800" b="1" dirty="0" smtClean="0">
                        <a:latin typeface="Arial Rounded MT Bold" pitchFamily="34" charset="0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ahoma"/>
                          <a:ea typeface="Microsoft YaHei"/>
                          <a:cs typeface="Times New Roman"/>
                        </a:rPr>
                        <a:t>What</a:t>
                      </a:r>
                      <a:r>
                        <a:rPr lang="en-US" sz="2400" b="1" baseline="0" dirty="0" smtClean="0">
                          <a:latin typeface="Tahoma"/>
                          <a:ea typeface="Microsoft YaHei"/>
                          <a:cs typeface="Times New Roman"/>
                        </a:rPr>
                        <a:t> </a:t>
                      </a:r>
                      <a:r>
                        <a:rPr lang="en-US" sz="2400" b="1" dirty="0" smtClean="0">
                          <a:latin typeface="Tahoma"/>
                          <a:ea typeface="Microsoft YaHei"/>
                          <a:cs typeface="Times New Roman"/>
                        </a:rPr>
                        <a:t>is </a:t>
                      </a:r>
                      <a:r>
                        <a:rPr lang="en-US" sz="2400" b="1" dirty="0">
                          <a:latin typeface="Tahoma"/>
                          <a:ea typeface="Microsoft YaHei"/>
                          <a:cs typeface="Times New Roman"/>
                        </a:rPr>
                        <a:t>the </a:t>
                      </a:r>
                      <a:r>
                        <a:rPr lang="en-US" sz="2400" b="1" dirty="0" smtClean="0">
                          <a:latin typeface="Tahoma"/>
                          <a:ea typeface="Microsoft YaHei"/>
                          <a:cs typeface="Times New Roman"/>
                        </a:rPr>
                        <a:t>weather like today?</a:t>
                      </a:r>
                      <a:endParaRPr lang="ru-RU" sz="2400" dirty="0"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426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>
                        <a:lnSpc>
                          <a:spcPts val="11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1)</a:t>
                      </a:r>
                      <a:r>
                        <a:rPr lang="en-US" sz="2400" baseline="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It</a:t>
                      </a: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</a:t>
                      </a:r>
                      <a:r>
                        <a:rPr lang="en-US" sz="2400" dirty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is </a:t>
                      </a: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sunny.</a:t>
                      </a:r>
                      <a:endParaRPr lang="ru-RU" sz="2400" dirty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 </a:t>
                      </a:r>
                      <a:endParaRPr lang="ru-RU" sz="2400" dirty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42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2)</a:t>
                      </a:r>
                      <a:r>
                        <a:rPr lang="en-US" sz="2400" baseline="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It</a:t>
                      </a: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is </a:t>
                      </a:r>
                      <a:r>
                        <a:rPr lang="en-US" sz="2400" baseline="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hot.</a:t>
                      </a:r>
                      <a:endParaRPr lang="ru-RU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</a:t>
                      </a: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</a:t>
                      </a:r>
                      <a:endParaRPr lang="ru-RU" sz="2400" dirty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42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3)</a:t>
                      </a:r>
                      <a:r>
                        <a:rPr lang="en-US" sz="2400" baseline="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It</a:t>
                      </a: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is</a:t>
                      </a:r>
                      <a:r>
                        <a:rPr lang="en-US" sz="2400" baseline="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cold.</a:t>
                      </a:r>
                      <a:endParaRPr lang="ru-RU" sz="2400" dirty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5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4)</a:t>
                      </a:r>
                      <a:r>
                        <a:rPr lang="en-US" sz="2400" baseline="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It</a:t>
                      </a: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is warm.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  </a:t>
                      </a:r>
                      <a:endParaRPr lang="ru-RU" sz="2400" dirty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1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1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latin typeface="Arial" pitchFamily="34" charset="0"/>
                          <a:ea typeface="Microsoft YaHei"/>
                          <a:cs typeface="Arial" pitchFamily="34" charset="0"/>
                        </a:rPr>
                        <a:t> 5) It is   bad.</a:t>
                      </a:r>
                      <a:endParaRPr lang="ru-RU" sz="2400" dirty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9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latin typeface="Arial" pitchFamily="34" charset="0"/>
                        <a:ea typeface="Microsoft Ya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104" name="图片 5" descr="winter-clip-art-royalty-free-winter-clipart-illustration-9347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5499" y="3277457"/>
            <a:ext cx="843068" cy="599922"/>
          </a:xfrm>
          <a:prstGeom prst="rect">
            <a:avLst/>
          </a:prstGeom>
          <a:noFill/>
        </p:spPr>
      </p:pic>
      <p:pic>
        <p:nvPicPr>
          <p:cNvPr id="4102" name="图片 27" descr="free_226364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6920" y="3959531"/>
            <a:ext cx="583022" cy="656169"/>
          </a:xfrm>
          <a:prstGeom prst="rect">
            <a:avLst/>
          </a:prstGeom>
          <a:noFill/>
        </p:spPr>
      </p:pic>
      <p:pic>
        <p:nvPicPr>
          <p:cNvPr id="4100" name="图片 30" descr="hot-weather-clip-art-60719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36386" y="2465799"/>
            <a:ext cx="717550" cy="708916"/>
          </a:xfrm>
          <a:prstGeom prst="rect">
            <a:avLst/>
          </a:prstGeom>
          <a:noFill/>
        </p:spPr>
      </p:pic>
      <p:pic>
        <p:nvPicPr>
          <p:cNvPr id="4099" name="图片 1" descr="5-Free-Summer-Clipart-Illustration-Of-A-Happy-Smiling-Su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65132" y="1674687"/>
            <a:ext cx="984250" cy="6777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6248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37384" y="765923"/>
            <a:ext cx="2637950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endParaRPr lang="ru-RU" sz="24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6045" y="750014"/>
            <a:ext cx="7068620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) 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My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favourite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season is </a:t>
            </a:r>
            <a:r>
              <a:rPr lang="en-US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summer</a:t>
            </a:r>
            <a:r>
              <a:rPr lang="ru-RU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Мое любимое время года……</a:t>
            </a:r>
          </a:p>
          <a:p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arenR" startAt="2"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My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favourite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month  is </a:t>
            </a:r>
            <a:r>
              <a:rPr lang="en-US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June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3600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sz="3600" dirty="0" smtClean="0">
                <a:latin typeface="Arial" pitchFamily="34" charset="0"/>
                <a:cs typeface="Arial" pitchFamily="34" charset="0"/>
              </a:rPr>
              <a:t>Мой любимый месяц…………</a:t>
            </a:r>
          </a:p>
          <a:p>
            <a:pPr marL="342900" indent="-342900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 smtClean="0">
              <a:latin typeface="Arial Black" pitchFamily="34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248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605</TotalTime>
  <Words>471</Words>
  <Application>Microsoft Office PowerPoint</Application>
  <PresentationFormat>Экран (4:3)</PresentationFormat>
  <Paragraphs>262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Пользователь Windows</cp:lastModifiedBy>
  <cp:revision>118</cp:revision>
  <dcterms:created xsi:type="dcterms:W3CDTF">2013-11-19T05:52:05Z</dcterms:created>
  <dcterms:modified xsi:type="dcterms:W3CDTF">2020-11-23T16:25:13Z</dcterms:modified>
</cp:coreProperties>
</file>