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7" r:id="rId9"/>
    <p:sldId id="265" r:id="rId10"/>
    <p:sldId id="266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C0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27" y="-6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233005_everything_is_around_u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762800"/>
            <a:ext cx="3428992" cy="2380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united-kingdon-th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43900" y="3714758"/>
            <a:ext cx="846253" cy="1322269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32333">
            <a:off x="-69553" y="166999"/>
            <a:ext cx="1139438" cy="6429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438"/>
            </a:avLst>
          </a:prstGeom>
          <a:solidFill>
            <a:srgbClr val="00B05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571486"/>
            <a:ext cx="7772400" cy="1571636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Arial" pitchFamily="34" charset="0"/>
              </a:rPr>
              <a:t>THE ENGLISH YEAR</a:t>
            </a:r>
            <a:br>
              <a:rPr lang="en-US" sz="6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Arial" pitchFamily="34" charset="0"/>
              </a:rPr>
              <a:t>Английский год</a:t>
            </a:r>
            <a:endParaRPr lang="ru-RU" sz="6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3 класс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 стр.102 №6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10000"/>
          </a:blip>
          <a:srcRect l="26323" t="17755" r="20044" b="41020"/>
          <a:stretch>
            <a:fillRect/>
          </a:stretch>
        </p:blipFill>
        <p:spPr bwMode="auto">
          <a:xfrm>
            <a:off x="1071538" y="1142990"/>
            <a:ext cx="7143800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7"/>
            <a:ext cx="8229600" cy="3143273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AutoNum type="arabicParenR"/>
              <a:defRPr/>
            </a:pPr>
            <a:r>
              <a:rPr lang="ru-RU" sz="2800" dirty="0" smtClean="0">
                <a:latin typeface="Arial" pitchFamily="34" charset="0"/>
              </a:rPr>
              <a:t>Закрепление </a:t>
            </a:r>
            <a:r>
              <a:rPr lang="ru-RU" sz="2800" dirty="0" smtClean="0">
                <a:latin typeface="Arial" pitchFamily="34" charset="0"/>
              </a:rPr>
              <a:t>правила:</a:t>
            </a:r>
          </a:p>
          <a:p>
            <a:pPr marL="514350" indent="-514350">
              <a:buNone/>
              <a:defRPr/>
            </a:pPr>
            <a:r>
              <a:rPr lang="en-US" sz="2800" u="sng" dirty="0" smtClean="0">
                <a:latin typeface="Arial" pitchFamily="34" charset="0"/>
              </a:rPr>
              <a:t> </a:t>
            </a:r>
            <a:r>
              <a:rPr lang="en-US" sz="2800" i="1" u="sng" dirty="0" smtClean="0">
                <a:latin typeface="Arial" pitchFamily="34" charset="0"/>
              </a:rPr>
              <a:t>anybody,</a:t>
            </a:r>
            <a:r>
              <a:rPr lang="ru-RU" sz="2800" i="1" u="sng" dirty="0" smtClean="0">
                <a:latin typeface="Arial" pitchFamily="34" charset="0"/>
              </a:rPr>
              <a:t> </a:t>
            </a:r>
            <a:r>
              <a:rPr lang="en-US" sz="2800" i="1" u="sng" dirty="0" smtClean="0">
                <a:latin typeface="Arial" pitchFamily="34" charset="0"/>
              </a:rPr>
              <a:t>somebody, nobody</a:t>
            </a:r>
            <a:endParaRPr lang="ru-RU" sz="2800" u="sng" dirty="0" smtClean="0">
              <a:latin typeface="Arial" pitchFamily="34" charset="0"/>
            </a:endParaRPr>
          </a:p>
          <a:p>
            <a:pPr marL="514350" indent="-514350">
              <a:buNone/>
              <a:defRPr/>
            </a:pPr>
            <a:r>
              <a:rPr lang="en-US" sz="2800" dirty="0" smtClean="0">
                <a:latin typeface="Arial" pitchFamily="34" charset="0"/>
              </a:rPr>
              <a:t>2</a:t>
            </a:r>
            <a:r>
              <a:rPr lang="ru-RU" sz="2800" dirty="0" smtClean="0">
                <a:latin typeface="Arial" pitchFamily="34" charset="0"/>
              </a:rPr>
              <a:t>) Повторение «</a:t>
            </a:r>
            <a:r>
              <a:rPr lang="en-US" sz="2800" dirty="0" smtClean="0">
                <a:latin typeface="Arial" pitchFamily="34" charset="0"/>
              </a:rPr>
              <a:t>Months</a:t>
            </a:r>
            <a:r>
              <a:rPr lang="ru-RU" sz="2800" dirty="0" smtClean="0">
                <a:latin typeface="Arial" pitchFamily="34" charset="0"/>
              </a:rPr>
              <a:t>» </a:t>
            </a:r>
            <a:r>
              <a:rPr lang="en-US" sz="2800" dirty="0" smtClean="0">
                <a:latin typeface="Arial" pitchFamily="34" charset="0"/>
              </a:rPr>
              <a:t>/</a:t>
            </a:r>
            <a:r>
              <a:rPr lang="ru-RU" sz="2800" dirty="0" smtClean="0">
                <a:latin typeface="Arial" pitchFamily="34" charset="0"/>
              </a:rPr>
              <a:t> « </a:t>
            </a:r>
            <a:r>
              <a:rPr lang="en-US" sz="2800" dirty="0" smtClean="0">
                <a:latin typeface="Arial" pitchFamily="34" charset="0"/>
              </a:rPr>
              <a:t>Seasons</a:t>
            </a:r>
            <a:r>
              <a:rPr lang="ru-RU" sz="2800" dirty="0" smtClean="0">
                <a:latin typeface="Arial" pitchFamily="34" charset="0"/>
              </a:rPr>
              <a:t>»</a:t>
            </a:r>
          </a:p>
          <a:p>
            <a:pPr marL="514350" indent="-514350">
              <a:buNone/>
              <a:defRPr/>
            </a:pPr>
            <a:r>
              <a:rPr lang="ru-RU" sz="2800" dirty="0" smtClean="0">
                <a:latin typeface="Arial" pitchFamily="34" charset="0"/>
              </a:rPr>
              <a:t>3) Читаем вместе! Поисковое чтение.</a:t>
            </a:r>
            <a:endParaRPr lang="en-US" sz="2800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93"/>
            <a:ext cx="8229600" cy="2880129"/>
          </a:xfrm>
        </p:spPr>
        <p:txBody>
          <a:bodyPr>
            <a:normAutofit/>
          </a:bodyPr>
          <a:lstStyle/>
          <a:p>
            <a:pPr algn="ctr"/>
            <a:endParaRPr lang="ru-RU" sz="1800" b="1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anybody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= кто-нибудь, кто-то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(в вопросительных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предложениях)</a:t>
            </a:r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endParaRPr lang="en-US" sz="1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somebody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кто-то ( в утвердительных предложениях)</a:t>
            </a:r>
            <a:endParaRPr lang="en-US" sz="18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nobody </a:t>
            </a:r>
            <a:r>
              <a:rPr lang="ru-RU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= никто ( в отрицательных предложениях: </a:t>
            </a:r>
            <a:r>
              <a:rPr lang="en-US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no</a:t>
            </a:r>
            <a:r>
              <a:rPr lang="ru-RU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800" dirty="0" smtClean="0"/>
          </a:p>
          <a:p>
            <a:pPr>
              <a:buNone/>
            </a:pPr>
            <a:endParaRPr lang="ru-RU" sz="1800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6"/>
            <a:ext cx="8229600" cy="43803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Arial" pitchFamily="34" charset="0"/>
              </a:rPr>
              <a:t>Попробуйте сами</a:t>
            </a:r>
            <a:r>
              <a:rPr lang="ru-RU" sz="2400" b="1" dirty="0" smtClean="0">
                <a:latin typeface="Arial" pitchFamily="34" charset="0"/>
              </a:rPr>
              <a:t>!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</a:rPr>
              <a:t>Нужно вставить :</a:t>
            </a:r>
            <a:r>
              <a:rPr lang="en-US" sz="2000" i="1" u="sng" dirty="0" smtClean="0">
                <a:latin typeface="Arial" pitchFamily="34" charset="0"/>
              </a:rPr>
              <a:t> </a:t>
            </a:r>
            <a:r>
              <a:rPr lang="en-US" sz="2000" b="1" i="1" u="sng" dirty="0" smtClean="0">
                <a:latin typeface="Arial" pitchFamily="34" charset="0"/>
              </a:rPr>
              <a:t>anybody,</a:t>
            </a:r>
            <a:r>
              <a:rPr lang="ru-RU" sz="2000" b="1" i="1" u="sng" dirty="0" smtClean="0">
                <a:latin typeface="Arial" pitchFamily="34" charset="0"/>
              </a:rPr>
              <a:t> </a:t>
            </a:r>
            <a:r>
              <a:rPr lang="en-US" sz="2000" b="1" i="1" u="sng" dirty="0" smtClean="0">
                <a:latin typeface="Arial" pitchFamily="34" charset="0"/>
              </a:rPr>
              <a:t>somebody, nobody</a:t>
            </a:r>
          </a:p>
          <a:p>
            <a:pPr algn="ctr"/>
            <a:endParaRPr lang="ru-RU" sz="2000" b="1" i="1" dirty="0" smtClean="0">
              <a:solidFill>
                <a:srgbClr val="109AB6"/>
              </a:solidFill>
              <a:latin typeface="Arial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Is there …………………… in the room?</a:t>
            </a:r>
          </a:p>
          <a:p>
            <a:pPr>
              <a:buFont typeface="Arial" pitchFamily="34" charset="0"/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No, there is ………… in this car.</a:t>
            </a:r>
          </a:p>
          <a:p>
            <a:pPr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Yes there is…………………. in my flat.</a:t>
            </a:r>
          </a:p>
          <a:p>
            <a:pPr>
              <a:buFont typeface="Arial" pitchFamily="34" charset="0"/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Yes there is…………………. in his house.</a:t>
            </a:r>
          </a:p>
          <a:p>
            <a:pPr>
              <a:buFont typeface="Arial" pitchFamily="34" charset="0"/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Is there …………………… in her home?</a:t>
            </a:r>
          </a:p>
          <a:p>
            <a:pPr>
              <a:buFontTx/>
              <a:buAutoNum type="arabicPeriod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No, there is ………… in this village.</a:t>
            </a:r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проверим!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Is there </a:t>
            </a:r>
            <a:r>
              <a:rPr lang="en-US" b="1" i="1" u="sng" dirty="0" smtClean="0">
                <a:latin typeface="Arial" pitchFamily="34" charset="0"/>
              </a:rPr>
              <a:t>anybody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in the room?</a:t>
            </a:r>
          </a:p>
          <a:p>
            <a:pPr>
              <a:buFont typeface="Arial" pitchFamily="34" charset="0"/>
              <a:buAutoNum type="arabicPeriod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No, there is </a:t>
            </a:r>
            <a:r>
              <a:rPr lang="en-US" b="1" i="1" u="sng" dirty="0" smtClean="0">
                <a:latin typeface="Arial" pitchFamily="34" charset="0"/>
              </a:rPr>
              <a:t>nobody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 this car.</a:t>
            </a:r>
          </a:p>
          <a:p>
            <a:pPr>
              <a:buAutoNum type="arabicPeriod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Yes there is </a:t>
            </a:r>
            <a:r>
              <a:rPr lang="en-US" b="1" i="1" u="sng" dirty="0" smtClean="0">
                <a:latin typeface="Arial" pitchFamily="34" charset="0"/>
              </a:rPr>
              <a:t>somebody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in my flat.</a:t>
            </a:r>
          </a:p>
          <a:p>
            <a:pPr>
              <a:buFont typeface="Arial" pitchFamily="34" charset="0"/>
              <a:buAutoNum type="arabicPeriod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Yes there is </a:t>
            </a:r>
            <a:r>
              <a:rPr lang="en-US" b="1" i="1" u="sng" dirty="0" smtClean="0">
                <a:latin typeface="Arial" pitchFamily="34" charset="0"/>
              </a:rPr>
              <a:t>somebody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 his house.</a:t>
            </a:r>
          </a:p>
          <a:p>
            <a:pPr>
              <a:buFont typeface="Arial" pitchFamily="34" charset="0"/>
              <a:buAutoNum type="arabicPeriod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Is there </a:t>
            </a:r>
            <a:r>
              <a:rPr lang="en-US" b="1" i="1" u="sng" dirty="0" smtClean="0">
                <a:latin typeface="Arial" pitchFamily="34" charset="0"/>
              </a:rPr>
              <a:t>anybody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in her home?</a:t>
            </a:r>
          </a:p>
          <a:p>
            <a:pPr>
              <a:buFontTx/>
              <a:buAutoNum type="arabicPeriod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No, there is</a:t>
            </a:r>
            <a:r>
              <a:rPr lang="en-US" b="1" i="1" u="sng" dirty="0" smtClean="0">
                <a:latin typeface="Arial" pitchFamily="34" charset="0"/>
              </a:rPr>
              <a:t> nobody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in this village.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 Black" pitchFamily="34" charset="0"/>
              </a:rPr>
              <a:t>Давайте повторим вместе!</a:t>
            </a:r>
            <a:br>
              <a:rPr lang="ru-RU" sz="3200" b="1" dirty="0" smtClean="0">
                <a:solidFill>
                  <a:srgbClr val="00B050"/>
                </a:solidFill>
                <a:latin typeface="Arial Black" pitchFamily="34" charset="0"/>
              </a:rPr>
            </a:b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21385" t="24286" r="28773" b="26735"/>
          <a:stretch>
            <a:fillRect/>
          </a:stretch>
        </p:blipFill>
        <p:spPr bwMode="auto">
          <a:xfrm>
            <a:off x="928662" y="1285866"/>
            <a:ext cx="692948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512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8 </a:t>
            </a:r>
            <a:r>
              <a:rPr lang="en-US" sz="2400" dirty="0" smtClean="0"/>
              <a:t>August</a:t>
            </a:r>
          </a:p>
          <a:p>
            <a:pPr>
              <a:buNone/>
            </a:pPr>
            <a:r>
              <a:rPr lang="en-US" sz="2400" dirty="0" smtClean="0"/>
              <a:t>4 April</a:t>
            </a:r>
          </a:p>
          <a:p>
            <a:pPr>
              <a:buNone/>
            </a:pPr>
            <a:r>
              <a:rPr lang="en-US" sz="2400" dirty="0" smtClean="0"/>
              <a:t>6 June           7July</a:t>
            </a:r>
          </a:p>
          <a:p>
            <a:pPr>
              <a:buNone/>
            </a:pPr>
            <a:r>
              <a:rPr lang="en-US" sz="2400" dirty="0" smtClean="0"/>
              <a:t>5 May           3 March</a:t>
            </a:r>
          </a:p>
          <a:p>
            <a:pPr>
              <a:buNone/>
            </a:pPr>
            <a:r>
              <a:rPr lang="en-US" sz="2400" dirty="0" smtClean="0"/>
              <a:t>2 February</a:t>
            </a:r>
          </a:p>
          <a:p>
            <a:pPr>
              <a:buNone/>
            </a:pPr>
            <a:r>
              <a:rPr lang="en-US" sz="2400" dirty="0" smtClean="0"/>
              <a:t>11November</a:t>
            </a:r>
          </a:p>
          <a:p>
            <a:pPr>
              <a:buNone/>
            </a:pPr>
            <a:r>
              <a:rPr lang="en-US" sz="2400" dirty="0" smtClean="0"/>
              <a:t>10 October</a:t>
            </a:r>
          </a:p>
          <a:p>
            <a:pPr>
              <a:buNone/>
            </a:pPr>
            <a:r>
              <a:rPr lang="en-US" sz="2400" dirty="0" smtClean="0"/>
              <a:t>9 September</a:t>
            </a:r>
          </a:p>
          <a:p>
            <a:pPr>
              <a:buNone/>
            </a:pPr>
            <a:r>
              <a:rPr lang="en-US" sz="2400" dirty="0" smtClean="0"/>
              <a:t>1 January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643042" y="12858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357290" y="1643056"/>
            <a:ext cx="285752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357290" y="2000246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643174" y="2000246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357290" y="235743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000364" y="2357436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857356" y="2714626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143108" y="31432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071670" y="350044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143108" y="385763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785918" y="4286262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136564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Читаем вместе! Поисковое чтение.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Учебник стр.101 №6</a:t>
            </a:r>
            <a:endParaRPr lang="ru-RU" sz="2400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10000"/>
          </a:blip>
          <a:srcRect l="21041" t="39388" r="18551" b="33877"/>
          <a:stretch>
            <a:fillRect/>
          </a:stretch>
        </p:blipFill>
        <p:spPr bwMode="auto">
          <a:xfrm>
            <a:off x="1357290" y="1785932"/>
            <a:ext cx="69294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4414" y="435770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en-US" b="1" dirty="0" smtClean="0"/>
              <a:t>think –</a:t>
            </a:r>
            <a:r>
              <a:rPr lang="ru-RU" b="1" dirty="0" smtClean="0"/>
              <a:t>думать, </a:t>
            </a:r>
            <a:r>
              <a:rPr lang="en-US" b="1" dirty="0" smtClean="0"/>
              <a:t>dull-</a:t>
            </a:r>
            <a:r>
              <a:rPr lang="ru-RU" b="1" dirty="0" smtClean="0"/>
              <a:t> грустный, </a:t>
            </a:r>
            <a:r>
              <a:rPr lang="en-US" b="1" dirty="0" smtClean="0"/>
              <a:t>tree- </a:t>
            </a:r>
            <a:r>
              <a:rPr lang="ru-RU" b="1" dirty="0" smtClean="0"/>
              <a:t>дерево</a:t>
            </a:r>
          </a:p>
          <a:p>
            <a:r>
              <a:rPr lang="ru-RU" b="1" dirty="0" smtClean="0"/>
              <a:t>                        </a:t>
            </a:r>
            <a:r>
              <a:rPr lang="en-US" b="1" dirty="0" smtClean="0"/>
              <a:t>It often rains-</a:t>
            </a:r>
            <a:r>
              <a:rPr lang="ru-RU" b="1" dirty="0" smtClean="0"/>
              <a:t>часто идёт дождь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 стр.102 №6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10000"/>
          </a:blip>
          <a:srcRect l="28048" t="23673" r="20842" b="9184"/>
          <a:stretch>
            <a:fillRect/>
          </a:stretch>
        </p:blipFill>
        <p:spPr bwMode="auto">
          <a:xfrm>
            <a:off x="1000100" y="1071552"/>
            <a:ext cx="742955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233</Words>
  <PresentationFormat>Экран (16:9)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THE ENGLISH YEAR Английский год</vt:lpstr>
      <vt:lpstr>Слайд 2</vt:lpstr>
      <vt:lpstr>Слайд 3</vt:lpstr>
      <vt:lpstr>Слайд 4</vt:lpstr>
      <vt:lpstr>Давайте проверим!</vt:lpstr>
      <vt:lpstr>Давайте повторим вместе! </vt:lpstr>
      <vt:lpstr>Кроссворд</vt:lpstr>
      <vt:lpstr>Читаем вместе! Поисковое чтение.  Учебник стр.101 №6</vt:lpstr>
      <vt:lpstr>Учебник стр.102 №6</vt:lpstr>
      <vt:lpstr>Учебник стр.102 №6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Англия</dc:title>
  <dc:creator>Lenovo</dc:creator>
  <cp:lastModifiedBy>Пользователь Windows</cp:lastModifiedBy>
  <cp:revision>18</cp:revision>
  <dcterms:created xsi:type="dcterms:W3CDTF">2016-05-10T14:57:07Z</dcterms:created>
  <dcterms:modified xsi:type="dcterms:W3CDTF">2020-11-23T16:22:05Z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1061272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