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3" r:id="rId4"/>
    <p:sldId id="288" r:id="rId5"/>
    <p:sldId id="262" r:id="rId6"/>
    <p:sldId id="261" r:id="rId7"/>
    <p:sldId id="260" r:id="rId8"/>
    <p:sldId id="270" r:id="rId9"/>
    <p:sldId id="269" r:id="rId10"/>
    <p:sldId id="268" r:id="rId11"/>
    <p:sldId id="267" r:id="rId12"/>
    <p:sldId id="266" r:id="rId13"/>
    <p:sldId id="265" r:id="rId14"/>
    <p:sldId id="272" r:id="rId15"/>
    <p:sldId id="280" r:id="rId16"/>
    <p:sldId id="279" r:id="rId17"/>
    <p:sldId id="294" r:id="rId18"/>
    <p:sldId id="277" r:id="rId19"/>
    <p:sldId id="292" r:id="rId20"/>
    <p:sldId id="285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4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>
                  <a:solidFill>
                    <a:schemeClr val="bg2">
                      <a:lumMod val="10000"/>
                    </a:schemeClr>
                  </a:solidFill>
                </a:ln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Вода в нашей жизни.</a:t>
            </a:r>
            <a:endParaRPr lang="ru-RU" b="1" cap="all" dirty="0">
              <a:ln>
                <a:solidFill>
                  <a:schemeClr val="bg2">
                    <a:lumMod val="10000"/>
                  </a:schemeClr>
                </a:solidFill>
              </a:ln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533400" y="3429000"/>
            <a:ext cx="7854696" cy="2664296"/>
          </a:xfrm>
        </p:spPr>
        <p:txBody>
          <a:bodyPr>
            <a:normAutofit/>
          </a:bodyPr>
          <a:lstStyle/>
          <a:p>
            <a:pPr marL="0" marR="45720" lvl="0" indent="0">
              <a:buClr>
                <a:srgbClr val="1B587C"/>
              </a:buClr>
              <a:buNone/>
            </a:pPr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Подготовили</a:t>
            </a:r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</a:p>
          <a:p>
            <a:pPr marL="0" marR="45720" lvl="0" indent="0">
              <a:buClr>
                <a:srgbClr val="1B587C"/>
              </a:buClr>
              <a:buNone/>
            </a:pPr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</a:t>
            </a:r>
            <a:r>
              <a:rPr lang="ru-RU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Снопкова</a:t>
            </a:r>
            <a:r>
              <a:rPr lang="ru-RU" b="1" spc="5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Т.С.</a:t>
            </a:r>
            <a:endParaRPr lang="ru-RU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0" marR="45720" lvl="0" indent="0">
              <a:buClr>
                <a:srgbClr val="1B587C"/>
              </a:buClr>
              <a:buNone/>
            </a:pPr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</a:t>
            </a:r>
            <a:r>
              <a:rPr lang="ru-RU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Нагизадех</a:t>
            </a:r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А.А.</a:t>
            </a:r>
          </a:p>
          <a:p>
            <a:pPr marL="0" marR="45720" lvl="0" indent="0">
              <a:buClr>
                <a:srgbClr val="1B587C"/>
              </a:buClr>
              <a:buNone/>
            </a:pPr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МБДОУ </a:t>
            </a:r>
          </a:p>
          <a:p>
            <a:pPr marL="0" marR="45720" lvl="0" indent="0">
              <a:buClr>
                <a:srgbClr val="1B587C"/>
              </a:buClr>
              <a:buNone/>
            </a:pPr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«Детский сад комбинированного вида №68» </a:t>
            </a:r>
            <a:endParaRPr lang="ru-RU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6096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Реализуемые мероприятия</a:t>
            </a:r>
            <a:r>
              <a:rPr lang="ru-RU" sz="3200" b="1" cap="all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3200" b="1" cap="all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dirty="0">
                <a:ln w="0"/>
                <a:solidFill>
                  <a:schemeClr val="accent6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Сотрудничество педагога и детей: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435280" cy="22136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Проводить занятия и беседы по темам: «Детям о воде», «Водоемы», «Растения воды», «Животные воды», «Насекомые воды», «Птицы воды», «Рыбы», «Водный транспорт», «Водные развлечения», «Как помочь загрязненной реке», «Вода в природе и в жизни человека», «Вечная слава воде», «Вода - это жизнь», «Где можно встретить воду?»,  «Круговорот воды в природе», «Как помочь загрязненной реке», «Если б не было воды?». Познакомить детей с пословицами и загадками о воде и ее состояниях, заучивание поговорок о воде. 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Конструирование поделок из природного материала для игр с водой на прогулке (корабликов, лодочек). Наблюдение за осадками во время прогулки, объяснить детям причину выпадения осадков в виде дождя и снега. Научить способу очистки загрязненной воды. 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Чтение рассказов, экологических сказок: «Сказка о сцеплении воды», «Смех снежинки», «Жизнь и превращение снеговика», «Рассказ ручейка. История о фонтане» автор Мария Юнак. 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Рассматривание картин на тему «Вода». </a:t>
            </a:r>
          </a:p>
        </p:txBody>
      </p:sp>
    </p:spTree>
    <p:extLst>
      <p:ext uri="{BB962C8B-B14F-4D97-AF65-F5344CB8AC3E}">
        <p14:creationId xmlns:p14="http://schemas.microsoft.com/office/powerpoint/2010/main" xmlns="" val="394039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1988840"/>
            <a:ext cx="6480720" cy="417646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Детям о воде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824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pPr algn="ctr"/>
            <a:r>
              <a:rPr lang="ru-RU" sz="59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Водоёмы: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84" y="1366545"/>
            <a:ext cx="3065480" cy="2465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8364" y="1340768"/>
            <a:ext cx="2736304" cy="24005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5859" y="1268760"/>
            <a:ext cx="3300426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84" y="3741343"/>
            <a:ext cx="3491880" cy="31166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3741344"/>
            <a:ext cx="2376264" cy="31166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0429" y="3741342"/>
            <a:ext cx="3275856" cy="311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90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1916832"/>
            <a:ext cx="3110275" cy="2322339"/>
          </a:xfrm>
          <a:prstGeom prst="rect">
            <a:avLst/>
          </a:prstGeom>
        </p:spPr>
      </p:pic>
      <p:pic>
        <p:nvPicPr>
          <p:cNvPr id="9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221088"/>
            <a:ext cx="3096344" cy="2232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30" y="1772816"/>
            <a:ext cx="3419870" cy="25139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1844824"/>
            <a:ext cx="3162647" cy="27363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4077072"/>
            <a:ext cx="4959978" cy="2438911"/>
          </a:xfrm>
          <a:prstGeom prst="rect">
            <a:avLst/>
          </a:prstGeo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/>
          <a:lstStyle/>
          <a:p>
            <a:r>
              <a:rPr lang="ru-RU" dirty="0" smtClean="0"/>
              <a:t>Вода -  среда обитания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241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077072"/>
            <a:ext cx="3995936" cy="2780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1916832"/>
            <a:ext cx="3780928" cy="28397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3775324"/>
            <a:ext cx="3816424" cy="29077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Водные виды транспорта и досуг: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87839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img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8424936" cy="56166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3525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ClrTx/>
              <a:buSzTx/>
            </a:pPr>
            <a:r>
              <a:rPr lang="ru-RU" sz="2800" dirty="0" smtClean="0">
                <a:solidFill>
                  <a:schemeClr val="tx2"/>
                </a:solidFill>
              </a:rPr>
              <a:t>Словесные </a:t>
            </a:r>
            <a:r>
              <a:rPr lang="ru-RU" sz="2800" dirty="0">
                <a:solidFill>
                  <a:schemeClr val="tx2"/>
                </a:solidFill>
              </a:rPr>
              <a:t>игры: «Какой бывает вода?», «Четыре стихии», «Льдинки, снежинки, сосульки</a:t>
            </a:r>
            <a:r>
              <a:rPr lang="ru-RU" sz="2800" dirty="0" smtClean="0">
                <a:solidFill>
                  <a:schemeClr val="tx2"/>
                </a:solidFill>
              </a:rPr>
              <a:t>».</a:t>
            </a:r>
          </a:p>
          <a:p>
            <a:pPr marL="0" indent="0" algn="just">
              <a:spcBef>
                <a:spcPts val="0"/>
              </a:spcBef>
              <a:buClrTx/>
              <a:buSzTx/>
            </a:pPr>
            <a:r>
              <a:rPr lang="ru-RU" sz="2800" dirty="0" smtClean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chemeClr val="tx2"/>
                </a:solidFill>
              </a:rPr>
              <a:t>Коммуникативные игры: «Кто больше назовет?», «Что будет, если?», «Что это такое?», «Хорошо – плохо</a:t>
            </a:r>
            <a:r>
              <a:rPr lang="ru-RU" sz="2800" dirty="0" smtClean="0">
                <a:solidFill>
                  <a:schemeClr val="tx2"/>
                </a:solidFill>
              </a:rPr>
              <a:t>».</a:t>
            </a:r>
          </a:p>
          <a:p>
            <a:pPr marL="0" indent="0" algn="just">
              <a:spcBef>
                <a:spcPts val="0"/>
              </a:spcBef>
              <a:buClrTx/>
              <a:buSzTx/>
            </a:pPr>
            <a:r>
              <a:rPr lang="ru-RU" sz="2800" dirty="0" smtClean="0">
                <a:solidFill>
                  <a:schemeClr val="tx2"/>
                </a:solidFill>
              </a:rPr>
              <a:t>Сочинение </a:t>
            </a:r>
            <a:r>
              <a:rPr lang="ru-RU" sz="2800" dirty="0">
                <a:solidFill>
                  <a:schemeClr val="tx2"/>
                </a:solidFill>
              </a:rPr>
              <a:t>экологической сказки «Приключения Ручейка». </a:t>
            </a:r>
          </a:p>
          <a:p>
            <a:pPr marL="0" indent="0" algn="just">
              <a:spcBef>
                <a:spcPts val="0"/>
              </a:spcBef>
              <a:buClrTx/>
              <a:buSzTx/>
            </a:pPr>
            <a:r>
              <a:rPr lang="ru-RU" sz="2800" dirty="0" smtClean="0">
                <a:solidFill>
                  <a:schemeClr val="tx2"/>
                </a:solidFill>
              </a:rPr>
              <a:t>Лепка </a:t>
            </a:r>
            <a:r>
              <a:rPr lang="ru-RU" sz="2800" dirty="0">
                <a:solidFill>
                  <a:schemeClr val="tx2"/>
                </a:solidFill>
              </a:rPr>
              <a:t>из пластилина «Снежинка</a:t>
            </a:r>
            <a:r>
              <a:rPr lang="ru-RU" sz="2800" dirty="0" smtClean="0">
                <a:solidFill>
                  <a:schemeClr val="tx2"/>
                </a:solidFill>
              </a:rPr>
              <a:t>»</a:t>
            </a:r>
            <a:r>
              <a:rPr lang="ru-RU" sz="3200" dirty="0" smtClean="0">
                <a:solidFill>
                  <a:schemeClr val="tx2"/>
                </a:solidFill>
              </a:rPr>
              <a:t> 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Самостоятельная деятельность детей: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706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нашей лаборатории</a:t>
            </a:r>
            <a:endParaRPr lang="ru-RU" dirty="0"/>
          </a:p>
        </p:txBody>
      </p:sp>
      <p:pic>
        <p:nvPicPr>
          <p:cNvPr id="10" name="Picture 3" descr="d:\Моя папка\Desktop\IMG_38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83568" y="1556792"/>
            <a:ext cx="787669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524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3394720" cy="1245840"/>
          </a:xfrm>
        </p:spPr>
        <p:txBody>
          <a:bodyPr/>
          <a:lstStyle/>
          <a:p>
            <a:r>
              <a:rPr lang="ru-RU" dirty="0" smtClean="0"/>
              <a:t>Опыт №1 </a:t>
            </a:r>
          </a:p>
          <a:p>
            <a:r>
              <a:rPr lang="ru-RU" dirty="0" smtClean="0"/>
              <a:t>«Вода прозрачная»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>
          <a:xfrm>
            <a:off x="4645025" y="1340769"/>
            <a:ext cx="4041775" cy="1173832"/>
          </a:xfrm>
        </p:spPr>
        <p:txBody>
          <a:bodyPr>
            <a:normAutofit/>
          </a:bodyPr>
          <a:lstStyle/>
          <a:p>
            <a:r>
              <a:rPr lang="ru-RU" dirty="0" smtClean="0"/>
              <a:t>Опыт №2 </a:t>
            </a:r>
          </a:p>
          <a:p>
            <a:r>
              <a:rPr lang="ru-RU" dirty="0" smtClean="0"/>
              <a:t>«У воды нет вкуса и запаха»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>
          <a:xfrm>
            <a:off x="457200" y="2924944"/>
            <a:ext cx="4040188" cy="343537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7" name="Picture 3" descr="d:\Моя папка\Desktop\IMG_38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3888432" cy="3433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Моя папка\Desktop\IMG_387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52937"/>
            <a:ext cx="367240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Свойства воды: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58543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23528" y="836712"/>
            <a:ext cx="4040188" cy="1224136"/>
          </a:xfrm>
        </p:spPr>
        <p:txBody>
          <a:bodyPr/>
          <a:lstStyle/>
          <a:p>
            <a:r>
              <a:rPr lang="ru-RU" dirty="0" smtClean="0"/>
              <a:t>Опыт №3</a:t>
            </a:r>
          </a:p>
          <a:p>
            <a:r>
              <a:rPr lang="ru-RU" dirty="0" smtClean="0"/>
              <a:t>Определение формы воды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4008" y="836712"/>
            <a:ext cx="4041775" cy="12241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Опыт №4</a:t>
            </a:r>
          </a:p>
          <a:p>
            <a:r>
              <a:rPr lang="ru-RU" dirty="0" smtClean="0"/>
              <a:t>Превращение </a:t>
            </a:r>
          </a:p>
          <a:p>
            <a:r>
              <a:rPr lang="ru-RU" dirty="0" smtClean="0"/>
              <a:t>(3 состояния воды)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932436"/>
            <a:ext cx="4040188" cy="3010841"/>
          </a:xfrm>
          <a:prstGeom prst="rect">
            <a:avLst/>
          </a:prstGeom>
        </p:spPr>
      </p:pic>
      <p:pic>
        <p:nvPicPr>
          <p:cNvPr id="9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5025" y="2922191"/>
            <a:ext cx="4041775" cy="303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412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124744"/>
            <a:ext cx="4788024" cy="5230181"/>
          </a:xfrm>
        </p:spPr>
        <p:txBody>
          <a:bodyPr>
            <a:noAutofit/>
          </a:bodyPr>
          <a:lstStyle/>
          <a:p>
            <a:r>
              <a:rPr lang="ru-RU" sz="2800" b="1" spc="50" dirty="0" smtClean="0">
                <a:ln w="11430"/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j-ea"/>
                <a:cs typeface="+mj-cs"/>
              </a:rPr>
              <a:t> </a:t>
            </a: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j-ea"/>
                <a:cs typeface="+mj-cs"/>
              </a:rPr>
              <a:t>Целевая аудитория:</a:t>
            </a:r>
          </a:p>
          <a:p>
            <a:pPr>
              <a:buNone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j-ea"/>
                <a:cs typeface="+mj-cs"/>
              </a:rPr>
              <a:t>дети  в возрасте 5–6 </a:t>
            </a:r>
            <a:r>
              <a:rPr lang="ru-RU" sz="32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j-ea"/>
                <a:cs typeface="+mj-cs"/>
              </a:rPr>
              <a:t>лет</a:t>
            </a: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j-ea"/>
                <a:cs typeface="+mj-cs"/>
              </a:rPr>
              <a:t>.</a:t>
            </a:r>
          </a:p>
          <a:p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j-ea"/>
                <a:cs typeface="+mj-cs"/>
              </a:rPr>
              <a:t>Продолжительность проекта: 2 месяца</a:t>
            </a:r>
          </a:p>
          <a:p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j-ea"/>
                <a:cs typeface="+mj-cs"/>
              </a:rPr>
              <a:t>Тип </a:t>
            </a:r>
            <a:r>
              <a:rPr lang="ru-RU" sz="32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j-ea"/>
                <a:cs typeface="+mj-cs"/>
              </a:rPr>
              <a:t>проекта: </a:t>
            </a:r>
            <a:endParaRPr lang="ru-RU" sz="3200" b="1" spc="50" dirty="0" smtClean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/>
              <a:ea typeface="+mj-ea"/>
              <a:cs typeface="+mj-cs"/>
            </a:endParaRPr>
          </a:p>
          <a:p>
            <a:pPr>
              <a:buNone/>
            </a:pPr>
            <a:r>
              <a:rPr lang="ru-RU" sz="32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j-ea"/>
                <a:cs typeface="+mj-cs"/>
              </a:rPr>
              <a:t>познавательно </a:t>
            </a:r>
            <a:r>
              <a:rPr lang="ru-RU" sz="32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j-ea"/>
                <a:cs typeface="+mj-cs"/>
              </a:rPr>
              <a:t>– исследовательский</a:t>
            </a:r>
            <a:endParaRPr lang="ru-RU" sz="1800" dirty="0">
              <a:solidFill>
                <a:schemeClr val="tx2"/>
              </a:solidFill>
            </a:endParaRPr>
          </a:p>
        </p:txBody>
      </p:sp>
      <p:pic>
        <p:nvPicPr>
          <p:cNvPr id="7" name="Picture 2" descr="d:\Моя папка\Desktop\IMG_38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4038600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587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Очищение воды при  помощи                         фильтра</a:t>
            </a:r>
            <a:endParaRPr lang="ru-RU" dirty="0"/>
          </a:p>
        </p:txBody>
      </p:sp>
      <p:pic>
        <p:nvPicPr>
          <p:cNvPr id="3074" name="Picture 2" descr="d:\Моя папка\Desktop\IMG_38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0" y="1844824"/>
            <a:ext cx="6120681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155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620688"/>
            <a:ext cx="7355160" cy="12264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buNone/>
            </a:pPr>
            <a:r>
              <a:rPr lang="ru-RU" sz="2800" dirty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В условиях образовательного процесса появляется </a:t>
            </a:r>
            <a:r>
              <a:rPr lang="ru-RU" sz="2800" dirty="0" smtClean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необходимость:</a:t>
            </a:r>
          </a:p>
          <a:p>
            <a:r>
              <a:rPr lang="ru-RU" sz="2800" dirty="0" smtClean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расширять и укреплять связь с </a:t>
            </a:r>
            <a:r>
              <a:rPr lang="ru-RU" sz="2800" dirty="0" smtClean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природой,</a:t>
            </a:r>
          </a:p>
          <a:p>
            <a:r>
              <a:rPr lang="ru-RU" sz="2800" dirty="0" smtClean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800" dirty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взаимодействие и бережное отношение к природе</a:t>
            </a:r>
            <a:r>
              <a:rPr lang="ru-RU" sz="2800" dirty="0" smtClean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800" dirty="0" smtClean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исследовательские навыки. </a:t>
            </a:r>
            <a:endParaRPr lang="ru-RU" sz="2800" dirty="0" smtClean="0">
              <a:ln w="11430"/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Предоставляется детям возможность </a:t>
            </a:r>
            <a:r>
              <a:rPr lang="ru-RU" sz="2800" dirty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самостоятельно приобретать знания.  </a:t>
            </a:r>
            <a:endParaRPr lang="ru-RU" sz="2800" dirty="0" smtClean="0">
              <a:ln w="11430"/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Приобщать </a:t>
            </a:r>
            <a:r>
              <a:rPr lang="ru-RU" sz="2800" dirty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к совместной деятельности  </a:t>
            </a:r>
            <a:r>
              <a:rPr lang="ru-RU" sz="2800" dirty="0" smtClean="0">
                <a:ln w="11430"/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родителей.</a:t>
            </a:r>
            <a:endParaRPr lang="ru-RU" sz="2800" dirty="0">
              <a:ln w="11430"/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86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9614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5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Ожидаемый результат:</a:t>
            </a:r>
            <a:br>
              <a:rPr lang="ru-RU" sz="45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1B587C"/>
              </a:buClr>
              <a:buNone/>
            </a:pPr>
            <a:r>
              <a:rPr lang="ru-RU" sz="3100" b="1" dirty="0" smtClean="0">
                <a:solidFill>
                  <a:schemeClr val="tx2"/>
                </a:solidFill>
              </a:rPr>
              <a:t>Дети получат возможность :</a:t>
            </a:r>
          </a:p>
          <a:p>
            <a:pPr lvl="0">
              <a:buClr>
                <a:srgbClr val="1B587C"/>
              </a:buClr>
            </a:pPr>
            <a:r>
              <a:rPr lang="ru-RU" sz="3100" dirty="0" smtClean="0">
                <a:solidFill>
                  <a:schemeClr val="tx2"/>
                </a:solidFill>
              </a:rPr>
              <a:t>узнать, что </a:t>
            </a:r>
            <a:r>
              <a:rPr lang="ru-RU" sz="3100" dirty="0">
                <a:solidFill>
                  <a:schemeClr val="tx2"/>
                </a:solidFill>
              </a:rPr>
              <a:t>без воды не может быть жизни на </a:t>
            </a:r>
            <a:r>
              <a:rPr lang="ru-RU" sz="3100" dirty="0" smtClean="0">
                <a:solidFill>
                  <a:schemeClr val="tx2"/>
                </a:solidFill>
              </a:rPr>
              <a:t>Земле;</a:t>
            </a:r>
            <a:endParaRPr lang="ru-RU" sz="3100" dirty="0">
              <a:solidFill>
                <a:schemeClr val="tx2"/>
              </a:solidFill>
            </a:endParaRPr>
          </a:p>
          <a:p>
            <a:pPr lvl="0">
              <a:buClr>
                <a:srgbClr val="1B587C"/>
              </a:buClr>
            </a:pPr>
            <a:r>
              <a:rPr lang="ru-RU" sz="3100" dirty="0">
                <a:solidFill>
                  <a:schemeClr val="tx2"/>
                </a:solidFill>
              </a:rPr>
              <a:t> </a:t>
            </a:r>
            <a:r>
              <a:rPr lang="ru-RU" sz="3100" dirty="0" smtClean="0">
                <a:solidFill>
                  <a:schemeClr val="tx2"/>
                </a:solidFill>
              </a:rPr>
              <a:t>научиться </a:t>
            </a:r>
            <a:r>
              <a:rPr lang="ru-RU" sz="3100" dirty="0">
                <a:solidFill>
                  <a:schemeClr val="tx2"/>
                </a:solidFill>
              </a:rPr>
              <a:t>экономно использовать </a:t>
            </a:r>
            <a:r>
              <a:rPr lang="ru-RU" sz="3100" dirty="0" smtClean="0">
                <a:solidFill>
                  <a:schemeClr val="tx2"/>
                </a:solidFill>
              </a:rPr>
              <a:t>воду;</a:t>
            </a:r>
          </a:p>
          <a:p>
            <a:pPr>
              <a:buClr>
                <a:srgbClr val="1B587C"/>
              </a:buClr>
            </a:pPr>
            <a:r>
              <a:rPr lang="ru-RU" sz="3100" dirty="0" smtClean="0">
                <a:solidFill>
                  <a:schemeClr val="tx2"/>
                </a:solidFill>
              </a:rPr>
              <a:t>научиться проводить опыты с водой, устанавливать причинно-следственные связи (в соответствии  с возрастом);</a:t>
            </a:r>
          </a:p>
          <a:p>
            <a:pPr>
              <a:buClr>
                <a:srgbClr val="1B587C"/>
              </a:buClr>
            </a:pPr>
            <a:r>
              <a:rPr lang="ru-RU" sz="3100" dirty="0" smtClean="0">
                <a:solidFill>
                  <a:schemeClr val="tx2"/>
                </a:solidFill>
              </a:rPr>
              <a:t>научиться наблюдать за природой родного края, любоваться ее красотой;</a:t>
            </a:r>
          </a:p>
          <a:p>
            <a:pPr>
              <a:buClr>
                <a:srgbClr val="1B587C"/>
              </a:buClr>
              <a:buNone/>
            </a:pPr>
            <a:endParaRPr lang="ru-RU" sz="3100" b="1" dirty="0" smtClean="0">
              <a:solidFill>
                <a:schemeClr val="tx2"/>
              </a:solidFill>
            </a:endParaRPr>
          </a:p>
          <a:p>
            <a:pPr>
              <a:buClr>
                <a:srgbClr val="1B587C"/>
              </a:buClr>
              <a:buNone/>
            </a:pPr>
            <a:r>
              <a:rPr lang="ru-RU" sz="3100" b="1" dirty="0" smtClean="0">
                <a:solidFill>
                  <a:schemeClr val="tx2"/>
                </a:solidFill>
              </a:rPr>
              <a:t>У родителей </a:t>
            </a:r>
            <a:r>
              <a:rPr lang="ru-RU" sz="3100" dirty="0" smtClean="0">
                <a:solidFill>
                  <a:schemeClr val="tx2"/>
                </a:solidFill>
              </a:rPr>
              <a:t>будет сформирована воспитательная компетентность в экологическом образовании дошкольников.</a:t>
            </a:r>
          </a:p>
          <a:p>
            <a:pPr>
              <a:buClr>
                <a:srgbClr val="1B587C"/>
              </a:buClr>
              <a:buNone/>
            </a:pPr>
            <a:endParaRPr lang="ru-RU" sz="3100" dirty="0" smtClean="0">
              <a:solidFill>
                <a:prstClr val="black"/>
              </a:solidFill>
            </a:endParaRPr>
          </a:p>
          <a:p>
            <a:pPr lvl="0">
              <a:buClr>
                <a:srgbClr val="1B587C"/>
              </a:buClr>
              <a:buNone/>
            </a:pPr>
            <a:endParaRPr lang="ru-RU" sz="3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099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/>
              <a:t>Цель проекта: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5720" lvl="0" indent="0" algn="ctr">
              <a:buClr>
                <a:srgbClr val="1B587C"/>
              </a:buClr>
              <a:buNone/>
            </a:pPr>
            <a:r>
              <a:rPr lang="ru-RU" sz="5400" spc="50" dirty="0" smtClean="0">
                <a:ln w="11430"/>
                <a:solidFill>
                  <a:schemeClr val="tx2"/>
                </a:solidFill>
              </a:rPr>
              <a:t>Получить  элементарные сведения о </a:t>
            </a:r>
            <a:r>
              <a:rPr lang="ru-RU" sz="5400" spc="50" dirty="0">
                <a:ln w="11430"/>
                <a:solidFill>
                  <a:schemeClr val="tx2"/>
                </a:solidFill>
              </a:rPr>
              <a:t>значении </a:t>
            </a:r>
            <a:r>
              <a:rPr lang="ru-RU" sz="5400" spc="50" dirty="0" smtClean="0">
                <a:ln w="11430"/>
                <a:solidFill>
                  <a:schemeClr val="tx2"/>
                </a:solidFill>
              </a:rPr>
              <a:t>воды</a:t>
            </a:r>
          </a:p>
          <a:p>
            <a:pPr marL="0" marR="45720" lvl="0" indent="0" algn="ctr">
              <a:buClr>
                <a:srgbClr val="1B587C"/>
              </a:buClr>
              <a:buNone/>
            </a:pPr>
            <a:r>
              <a:rPr lang="ru-RU" sz="5400" spc="50" dirty="0" smtClean="0">
                <a:ln w="11430"/>
                <a:solidFill>
                  <a:schemeClr val="tx2"/>
                </a:solidFill>
              </a:rPr>
              <a:t> </a:t>
            </a:r>
            <a:r>
              <a:rPr lang="ru-RU" sz="5400" spc="50" dirty="0">
                <a:ln w="11430"/>
                <a:solidFill>
                  <a:schemeClr val="tx2"/>
                </a:solidFill>
              </a:rPr>
              <a:t>в нашей жизни.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356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dirty="0" smtClean="0"/>
              <a:t>Задачи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 marL="0" marR="45720" lvl="0" indent="0" algn="just">
              <a:buClr>
                <a:srgbClr val="1B587C"/>
              </a:buClr>
              <a:buNone/>
            </a:pPr>
            <a:r>
              <a:rPr lang="ru-RU" sz="24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Воспитательные:</a:t>
            </a:r>
            <a:r>
              <a:rPr lang="ru-RU" sz="2400" b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</a:t>
            </a:r>
            <a:r>
              <a:rPr lang="ru-RU" sz="2400" b="1" spc="50" dirty="0">
                <a:ln w="11430"/>
                <a:solidFill>
                  <a:schemeClr val="tx2"/>
                </a:solidFill>
              </a:rPr>
              <a:t>воспитывать навыки экологически безопасного поведения в природе</a:t>
            </a:r>
            <a:r>
              <a:rPr lang="en-US" sz="2400" b="1" spc="50" dirty="0">
                <a:ln w="11430"/>
                <a:solidFill>
                  <a:schemeClr val="tx2"/>
                </a:solidFill>
              </a:rPr>
              <a:t>,</a:t>
            </a:r>
            <a:r>
              <a:rPr lang="ru-RU" sz="2400" b="1" spc="50" dirty="0">
                <a:ln w="11430"/>
                <a:solidFill>
                  <a:schemeClr val="tx2"/>
                </a:solidFill>
              </a:rPr>
              <a:t> воспитывать бережное отношение к воде как к основному природному ресурсу.</a:t>
            </a:r>
          </a:p>
          <a:p>
            <a:pPr marL="0" marR="45720" lvl="0" indent="0" algn="just">
              <a:buClr>
                <a:srgbClr val="1B587C"/>
              </a:buClr>
              <a:buNone/>
            </a:pPr>
            <a:r>
              <a:rPr lang="ru-RU" sz="24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Развивающие: </a:t>
            </a:r>
            <a:r>
              <a:rPr lang="ru-RU" sz="2400" b="1" spc="50" dirty="0">
                <a:ln w="11430"/>
                <a:solidFill>
                  <a:schemeClr val="tx2"/>
                </a:solidFill>
              </a:rPr>
              <a:t>развивать поисковую деятельность, умение делать выводы</a:t>
            </a:r>
            <a:r>
              <a:rPr lang="en-US" sz="2400" b="1" spc="50" dirty="0">
                <a:ln w="11430"/>
                <a:solidFill>
                  <a:schemeClr val="tx2"/>
                </a:solidFill>
                <a:latin typeface="Berlin Sans FB Demi" pitchFamily="34" charset="0"/>
              </a:rPr>
              <a:t>,</a:t>
            </a:r>
            <a:r>
              <a:rPr lang="ru-RU" sz="2400" b="1" spc="50" dirty="0">
                <a:ln w="11430"/>
                <a:solidFill>
                  <a:schemeClr val="tx2"/>
                </a:solidFill>
              </a:rPr>
              <a:t> устанавливая причинно – следственные связи между объектами природы.                                                            </a:t>
            </a:r>
            <a:endParaRPr lang="ru-RU" sz="2400" b="1" i="1" spc="50" dirty="0">
              <a:ln w="11430"/>
              <a:solidFill>
                <a:schemeClr val="tx2"/>
              </a:solidFill>
            </a:endParaRPr>
          </a:p>
          <a:p>
            <a:pPr marL="0" marR="45720" lvl="0" indent="0" algn="just">
              <a:buClr>
                <a:srgbClr val="1B587C"/>
              </a:buClr>
              <a:buNone/>
            </a:pPr>
            <a:r>
              <a:rPr lang="ru-RU" sz="24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Образовательные: </a:t>
            </a:r>
            <a:r>
              <a:rPr lang="ru-RU" sz="2400" b="1" spc="50" dirty="0">
                <a:ln w="11430"/>
                <a:solidFill>
                  <a:schemeClr val="tx2"/>
                </a:solidFill>
              </a:rPr>
              <a:t>способствовать расширению представлений о свойствах воды, научить конкретным способам экспериментирования и исследования объектов природы; научить вести наблюдения за объектами </a:t>
            </a:r>
            <a:r>
              <a:rPr lang="ru-RU" sz="2400" b="1" spc="50" dirty="0" smtClean="0">
                <a:ln w="11430"/>
                <a:solidFill>
                  <a:schemeClr val="tx2"/>
                </a:solidFill>
              </a:rPr>
              <a:t>природы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rgbClr val="9F2936">
                        <a:satMod val="155000"/>
                      </a:srgbClr>
                    </a:gs>
                    <a:gs pos="100000">
                      <a:srgbClr val="9F2936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2468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924712"/>
          </a:xfrm>
        </p:spPr>
        <p:txBody>
          <a:bodyPr/>
          <a:lstStyle/>
          <a:p>
            <a:pPr algn="ctr"/>
            <a:r>
              <a:rPr lang="ru-RU" dirty="0" smtClean="0"/>
              <a:t>Этапы реализации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92500"/>
          </a:bodyPr>
          <a:lstStyle/>
          <a:p>
            <a:pPr marL="457200" marR="45720" lvl="0" indent="-457200" algn="ctr">
              <a:buClr>
                <a:srgbClr val="1B587C"/>
              </a:buClr>
              <a:buNone/>
            </a:pPr>
            <a:r>
              <a:rPr lang="ru-RU" sz="3600" spc="50" dirty="0">
                <a:ln w="11430"/>
                <a:solidFill>
                  <a:schemeClr val="accent3">
                    <a:lumMod val="50000"/>
                  </a:schemeClr>
                </a:solidFill>
              </a:rPr>
              <a:t>1 этап </a:t>
            </a:r>
            <a:r>
              <a:rPr lang="ru-RU" sz="3600" spc="50" dirty="0" smtClean="0">
                <a:ln w="11430"/>
                <a:solidFill>
                  <a:schemeClr val="accent3">
                    <a:lumMod val="50000"/>
                  </a:schemeClr>
                </a:solidFill>
              </a:rPr>
              <a:t>(подготовительный): </a:t>
            </a:r>
            <a:endParaRPr lang="ru-RU" sz="3600" spc="50" dirty="0">
              <a:ln w="11430"/>
              <a:solidFill>
                <a:schemeClr val="accent3">
                  <a:lumMod val="50000"/>
                </a:schemeClr>
              </a:solidFill>
            </a:endParaRPr>
          </a:p>
          <a:p>
            <a:pPr marL="85725" marR="45720" indent="-85725" algn="just">
              <a:buClr>
                <a:srgbClr val="1B587C"/>
              </a:buClr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rgbClr val="9F2936">
                        <a:satMod val="155000"/>
                      </a:srgbClr>
                    </a:gs>
                    <a:gs pos="100000">
                      <a:srgbClr val="9F2936">
                        <a:shade val="45000"/>
                        <a:satMod val="165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800" spc="50" dirty="0" smtClean="0">
                <a:ln w="11430"/>
                <a:solidFill>
                  <a:schemeClr val="tx2"/>
                </a:solidFill>
              </a:rPr>
              <a:t>формулировка </a:t>
            </a:r>
            <a:r>
              <a:rPr lang="ru-RU" sz="2800" spc="50" dirty="0">
                <a:ln w="11430"/>
                <a:solidFill>
                  <a:schemeClr val="tx2"/>
                </a:solidFill>
              </a:rPr>
              <a:t>цели проекта;</a:t>
            </a:r>
          </a:p>
          <a:p>
            <a:pPr marL="85725" marR="45720" indent="-85725" algn="just">
              <a:buClr>
                <a:srgbClr val="1B587C"/>
              </a:buClr>
            </a:pPr>
            <a:r>
              <a:rPr lang="ru-RU" sz="2800" spc="50" dirty="0" smtClean="0">
                <a:ln w="11430"/>
                <a:solidFill>
                  <a:schemeClr val="tx2"/>
                </a:solidFill>
              </a:rPr>
              <a:t> составление </a:t>
            </a:r>
            <a:r>
              <a:rPr lang="ru-RU" sz="2800" spc="50" dirty="0">
                <a:ln w="11430"/>
                <a:solidFill>
                  <a:schemeClr val="tx2"/>
                </a:solidFill>
              </a:rPr>
              <a:t>плана – схемы проекта, </a:t>
            </a:r>
            <a:endParaRPr lang="ru-RU" sz="2800" spc="50" dirty="0" smtClean="0">
              <a:ln w="11430"/>
              <a:solidFill>
                <a:schemeClr val="tx2"/>
              </a:solidFill>
            </a:endParaRPr>
          </a:p>
          <a:p>
            <a:pPr marL="85725" marR="45720" indent="-85725" algn="just">
              <a:buClr>
                <a:srgbClr val="1B587C"/>
              </a:buClr>
            </a:pPr>
            <a:r>
              <a:rPr lang="ru-RU" sz="2800" spc="50" dirty="0" smtClean="0">
                <a:ln w="11430"/>
                <a:solidFill>
                  <a:schemeClr val="tx2"/>
                </a:solidFill>
              </a:rPr>
              <a:t>подготовка </a:t>
            </a:r>
            <a:r>
              <a:rPr lang="ru-RU" sz="2800" spc="50" dirty="0">
                <a:ln w="11430"/>
                <a:solidFill>
                  <a:schemeClr val="tx2"/>
                </a:solidFill>
              </a:rPr>
              <a:t>презентации проекта и конспектов непосредственно образовательной деятельности;</a:t>
            </a:r>
          </a:p>
          <a:p>
            <a:pPr marL="85725" marR="45720" indent="-85725" algn="just">
              <a:buClr>
                <a:srgbClr val="1B587C"/>
              </a:buClr>
            </a:pPr>
            <a:r>
              <a:rPr lang="ru-RU" sz="2800" spc="50" dirty="0" smtClean="0">
                <a:ln w="11430"/>
                <a:solidFill>
                  <a:schemeClr val="tx2"/>
                </a:solidFill>
              </a:rPr>
              <a:t>определение направлений</a:t>
            </a:r>
            <a:r>
              <a:rPr lang="en-US" sz="2800" spc="50" dirty="0">
                <a:ln w="11430"/>
                <a:solidFill>
                  <a:schemeClr val="tx2"/>
                </a:solidFill>
              </a:rPr>
              <a:t>,</a:t>
            </a:r>
            <a:r>
              <a:rPr lang="ru-RU" sz="2800" spc="50" dirty="0">
                <a:ln w="11430"/>
                <a:solidFill>
                  <a:schemeClr val="tx2"/>
                </a:solidFill>
              </a:rPr>
              <a:t> объектов и </a:t>
            </a:r>
            <a:r>
              <a:rPr lang="ru-RU" sz="2800" spc="50" dirty="0" smtClean="0">
                <a:ln w="11430"/>
                <a:solidFill>
                  <a:schemeClr val="tx2"/>
                </a:solidFill>
              </a:rPr>
              <a:t>методов работы;</a:t>
            </a:r>
            <a:endParaRPr lang="ru-RU" sz="2800" spc="50" dirty="0">
              <a:ln w="11430"/>
              <a:solidFill>
                <a:schemeClr val="tx2"/>
              </a:solidFill>
            </a:endParaRPr>
          </a:p>
          <a:p>
            <a:pPr marL="85725" marR="45720" indent="-85725" algn="just">
              <a:buClr>
                <a:srgbClr val="1B587C"/>
              </a:buClr>
            </a:pPr>
            <a:r>
              <a:rPr lang="ru-RU" sz="2800" spc="50" dirty="0" smtClean="0">
                <a:ln w="11430"/>
                <a:solidFill>
                  <a:schemeClr val="tx2"/>
                </a:solidFill>
              </a:rPr>
              <a:t> предварительная </a:t>
            </a:r>
            <a:r>
              <a:rPr lang="ru-RU" sz="2800" spc="50" dirty="0">
                <a:ln w="11430"/>
                <a:solidFill>
                  <a:schemeClr val="tx2"/>
                </a:solidFill>
              </a:rPr>
              <a:t>работа с детьми и их родителями; </a:t>
            </a:r>
          </a:p>
          <a:p>
            <a:pPr marL="85725" marR="45720" indent="-85725" algn="just">
              <a:buClr>
                <a:srgbClr val="1B587C"/>
              </a:buClr>
            </a:pPr>
            <a:r>
              <a:rPr lang="ru-RU" sz="2800" spc="50" dirty="0" smtClean="0">
                <a:ln w="11430"/>
                <a:solidFill>
                  <a:schemeClr val="tx2"/>
                </a:solidFill>
              </a:rPr>
              <a:t>выбор </a:t>
            </a:r>
            <a:r>
              <a:rPr lang="ru-RU" sz="2800" spc="50" dirty="0">
                <a:ln w="11430"/>
                <a:solidFill>
                  <a:schemeClr val="tx2"/>
                </a:solidFill>
              </a:rPr>
              <a:t>оборудования и материалов.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578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91264" cy="4695800"/>
          </a:xfrm>
        </p:spPr>
        <p:txBody>
          <a:bodyPr>
            <a:normAutofit lnSpcReduction="1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45720" indent="0" algn="just">
              <a:buClr>
                <a:srgbClr val="1B587C"/>
              </a:buClr>
            </a:pPr>
            <a:r>
              <a:rPr lang="ru-RU" sz="3600" dirty="0" smtClean="0">
                <a:ln w="0"/>
                <a:solidFill>
                  <a:schemeClr val="tx2"/>
                </a:solidFill>
              </a:rPr>
              <a:t>Чтение художественной литературы;</a:t>
            </a:r>
          </a:p>
          <a:p>
            <a:pPr marL="0" marR="45720" indent="0" algn="just">
              <a:buClr>
                <a:srgbClr val="1B587C"/>
              </a:buClr>
            </a:pPr>
            <a:r>
              <a:rPr lang="ru-RU" sz="3600" dirty="0" smtClean="0">
                <a:ln w="0"/>
                <a:solidFill>
                  <a:schemeClr val="tx2"/>
                </a:solidFill>
              </a:rPr>
              <a:t>Заучивание поговорок о воде;</a:t>
            </a:r>
          </a:p>
          <a:p>
            <a:pPr marL="0" marR="45720" indent="0" algn="just">
              <a:buClr>
                <a:srgbClr val="1B587C"/>
              </a:buClr>
            </a:pPr>
            <a:r>
              <a:rPr lang="ru-RU" sz="3600" dirty="0" smtClean="0">
                <a:ln w="0"/>
                <a:solidFill>
                  <a:schemeClr val="tx2"/>
                </a:solidFill>
              </a:rPr>
              <a:t>Рассматривание картин на тему «Вода»;</a:t>
            </a:r>
          </a:p>
          <a:p>
            <a:pPr marL="0" marR="45720" indent="0" algn="just">
              <a:buClr>
                <a:srgbClr val="1B587C"/>
              </a:buClr>
            </a:pPr>
            <a:r>
              <a:rPr lang="ru-RU" sz="3600" dirty="0" smtClean="0">
                <a:ln w="0"/>
                <a:solidFill>
                  <a:schemeClr val="tx2"/>
                </a:solidFill>
              </a:rPr>
              <a:t>Беседы о правилах поведения в природе и в воде;</a:t>
            </a:r>
          </a:p>
          <a:p>
            <a:pPr marL="0" marR="45720" indent="0" algn="just">
              <a:buClr>
                <a:srgbClr val="1B587C"/>
              </a:buClr>
            </a:pPr>
            <a:r>
              <a:rPr lang="ru-RU" sz="3600" dirty="0" smtClean="0">
                <a:ln w="0"/>
                <a:solidFill>
                  <a:schemeClr val="tx2"/>
                </a:solidFill>
              </a:rPr>
              <a:t>Проведение занятий о воде;</a:t>
            </a:r>
          </a:p>
          <a:p>
            <a:pPr marL="0" marR="45720" indent="0" algn="just">
              <a:buClr>
                <a:srgbClr val="1B587C"/>
              </a:buClr>
            </a:pPr>
            <a:r>
              <a:rPr lang="ru-RU" sz="3600" dirty="0" smtClean="0">
                <a:ln w="0"/>
                <a:solidFill>
                  <a:schemeClr val="tx2"/>
                </a:solidFill>
                <a:effectLst/>
              </a:rPr>
              <a:t>Подготовка и проведение опытов.</a:t>
            </a:r>
          </a:p>
          <a:p>
            <a:endParaRPr lang="ru-RU" sz="32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2 этап (основной):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993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этап (заключительный):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920085"/>
            <a:ext cx="4572000" cy="4434840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Систематизация и </a:t>
            </a:r>
          </a:p>
          <a:p>
            <a:pPr marL="0" indent="0" algn="ctr">
              <a:buNone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обобщение полученных данных</a:t>
            </a:r>
          </a:p>
          <a:p>
            <a:pPr marL="0" indent="0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64088" y="1920085"/>
            <a:ext cx="3322712" cy="443484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" name="Picture 3" descr="C:\Users\1\Pictures\Вода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060848"/>
            <a:ext cx="2843808" cy="42210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7532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317</TotalTime>
  <Words>656</Words>
  <Application>Microsoft Office PowerPoint</Application>
  <PresentationFormat>Экран (4:3)</PresentationFormat>
  <Paragraphs>79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Вода в нашей жизни.</vt:lpstr>
      <vt:lpstr>Слайд 2</vt:lpstr>
      <vt:lpstr>Актуальность проекта </vt:lpstr>
      <vt:lpstr>Ожидаемый результат: </vt:lpstr>
      <vt:lpstr> Цель проекта:</vt:lpstr>
      <vt:lpstr>Задачи :</vt:lpstr>
      <vt:lpstr>Этапы реализации проекта:</vt:lpstr>
      <vt:lpstr> 2 этап (основной):</vt:lpstr>
      <vt:lpstr>3 этап (заключительный):</vt:lpstr>
      <vt:lpstr>Реализуемые мероприятия Сотрудничество педагога и детей:</vt:lpstr>
      <vt:lpstr>Детям о воде</vt:lpstr>
      <vt:lpstr>Водоёмы:</vt:lpstr>
      <vt:lpstr>Вода -  среда обитания</vt:lpstr>
      <vt:lpstr>Водные виды транспорта и досуг:</vt:lpstr>
      <vt:lpstr>Слайд 15</vt:lpstr>
      <vt:lpstr>Самостоятельная деятельность детей:</vt:lpstr>
      <vt:lpstr>В нашей лаборатории</vt:lpstr>
      <vt:lpstr> Свойства воды:</vt:lpstr>
      <vt:lpstr>Слайд 19</vt:lpstr>
      <vt:lpstr> Очищение воды при  помощи                         фильтра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в нашей жизни.</dc:title>
  <dc:creator>пользователь</dc:creator>
  <cp:lastModifiedBy>admin</cp:lastModifiedBy>
  <cp:revision>32</cp:revision>
  <dcterms:created xsi:type="dcterms:W3CDTF">2016-05-27T09:45:52Z</dcterms:created>
  <dcterms:modified xsi:type="dcterms:W3CDTF">2020-05-07T19:57:13Z</dcterms:modified>
</cp:coreProperties>
</file>