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12"/>
  </p:handoutMasterIdLst>
  <p:sldIdLst>
    <p:sldId id="256" r:id="rId3"/>
    <p:sldId id="278" r:id="rId4"/>
    <p:sldId id="285" r:id="rId5"/>
    <p:sldId id="279" r:id="rId6"/>
    <p:sldId id="283" r:id="rId7"/>
    <p:sldId id="280" r:id="rId8"/>
    <p:sldId id="284" r:id="rId9"/>
    <p:sldId id="286" r:id="rId10"/>
    <p:sldId id="282" r:id="rId11"/>
  </p:sldIdLst>
  <p:sldSz cx="9144000" cy="6858000" type="screen4x3"/>
  <p:notesSz cx="6858000" cy="9945688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FFAD"/>
    <a:srgbClr val="F8FAA0"/>
    <a:srgbClr val="FF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67" autoAdjust="0"/>
    <p:restoredTop sz="94660"/>
  </p:normalViewPr>
  <p:slideViewPr>
    <p:cSldViewPr>
      <p:cViewPr>
        <p:scale>
          <a:sx n="50" d="100"/>
          <a:sy n="50" d="100"/>
        </p:scale>
        <p:origin x="-1289" y="-9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1C42B0-FDF1-4E1F-8D09-2E01BABA7174}" type="datetimeFigureOut">
              <a:rPr lang="id-ID" smtClean="0"/>
              <a:pPr/>
              <a:t>23/11/2020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F47471-859A-4724-A06C-58B29269F815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82D9-B022-490B-A317-599E37E1288E}" type="datetimeFigureOut">
              <a:rPr lang="id-ID" smtClean="0"/>
              <a:pPr/>
              <a:t>23/11/2020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5169-F681-4C56-8900-D050CECDE17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82D9-B022-490B-A317-599E37E1288E}" type="datetimeFigureOut">
              <a:rPr lang="id-ID" smtClean="0"/>
              <a:pPr/>
              <a:t>23/11/2020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5169-F681-4C56-8900-D050CECDE17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82D9-B022-490B-A317-599E37E1288E}" type="datetimeFigureOut">
              <a:rPr lang="id-ID" smtClean="0"/>
              <a:pPr/>
              <a:t>23/11/2020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5169-F681-4C56-8900-D050CECDE17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ED768-BA5F-4148-8F27-1B058D7680D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38475E-0249-4A5B-808E-D15FBBCEB5A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610A14-28A0-45AF-A030-7DFC7AA3BB5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76B31D-170B-4D43-B047-FE1F89244D6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529C0F-5787-4D85-ACD1-539B4C6623D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65B601-4FFE-47D6-97D3-93AAD2FB82C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F3DD50-A77B-4F62-BA2C-4A715A315F8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A89779-64C5-4E82-B170-24BB67179FE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82D9-B022-490B-A317-599E37E1288E}" type="datetimeFigureOut">
              <a:rPr lang="id-ID" smtClean="0"/>
              <a:pPr/>
              <a:t>23/11/2020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5169-F681-4C56-8900-D050CECDE17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99D02-D83C-42CB-8167-F6EC8FFCB76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C6D402-8DF5-4F5B-A7A3-BDC3331836A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65910-9C42-47A2-B78B-6B7C1441C51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82D9-B022-490B-A317-599E37E1288E}" type="datetimeFigureOut">
              <a:rPr lang="id-ID" smtClean="0"/>
              <a:pPr/>
              <a:t>23/11/2020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5169-F681-4C56-8900-D050CECDE17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82D9-B022-490B-A317-599E37E1288E}" type="datetimeFigureOut">
              <a:rPr lang="id-ID" smtClean="0"/>
              <a:pPr/>
              <a:t>23/11/2020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5169-F681-4C56-8900-D050CECDE17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82D9-B022-490B-A317-599E37E1288E}" type="datetimeFigureOut">
              <a:rPr lang="id-ID" smtClean="0"/>
              <a:pPr/>
              <a:t>23/11/2020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5169-F681-4C56-8900-D050CECDE17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82D9-B022-490B-A317-599E37E1288E}" type="datetimeFigureOut">
              <a:rPr lang="id-ID" smtClean="0"/>
              <a:pPr/>
              <a:t>23/11/2020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5169-F681-4C56-8900-D050CECDE17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82D9-B022-490B-A317-599E37E1288E}" type="datetimeFigureOut">
              <a:rPr lang="id-ID" smtClean="0"/>
              <a:pPr/>
              <a:t>23/11/2020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5169-F681-4C56-8900-D050CECDE17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82D9-B022-490B-A317-599E37E1288E}" type="datetimeFigureOut">
              <a:rPr lang="id-ID" smtClean="0"/>
              <a:pPr/>
              <a:t>23/11/2020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5169-F681-4C56-8900-D050CECDE17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82D9-B022-490B-A317-599E37E1288E}" type="datetimeFigureOut">
              <a:rPr lang="id-ID" smtClean="0"/>
              <a:pPr/>
              <a:t>23/11/2020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55169-F681-4C56-8900-D050CECDE17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782D9-B022-490B-A317-599E37E1288E}" type="datetimeFigureOut">
              <a:rPr lang="id-ID" smtClean="0"/>
              <a:pPr/>
              <a:t>23/11/2020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55169-F681-4C56-8900-D050CECDE173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E41CDFC-0B2B-418B-9134-025DE09ECA77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3219451"/>
          </a:xfrm>
          <a:solidFill>
            <a:srgbClr val="00B05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Weather -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погода </a:t>
            </a:r>
            <a:b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Seasons – 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времена года</a:t>
            </a:r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id-ID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onths 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месяца</a:t>
            </a:r>
            <a:b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id-ID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solidFill>
            <a:srgbClr val="FFFF0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3 </a:t>
            </a:r>
            <a:r>
              <a:rPr lang="ru-RU" b="1" dirty="0" smtClean="0">
                <a:solidFill>
                  <a:schemeClr val="bg1"/>
                </a:solidFill>
              </a:rPr>
              <a:t>класс</a:t>
            </a:r>
            <a:endParaRPr lang="ru-RU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325562"/>
          </a:xfrm>
          <a:solidFill>
            <a:srgbClr val="FFFF00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676400"/>
            <a:ext cx="8839200" cy="4953000"/>
          </a:xfrm>
          <a:solidFill>
            <a:srgbClr val="69FFAD"/>
          </a:solidFill>
        </p:spPr>
        <p:txBody>
          <a:bodyPr/>
          <a:lstStyle/>
          <a:p>
            <a:pPr marL="514350" indent="-514350">
              <a:buAutoNum type="arabicPeriod"/>
            </a:pPr>
            <a:r>
              <a:rPr lang="en-US" sz="2800" dirty="0" smtClean="0"/>
              <a:t>Work </a:t>
            </a:r>
            <a:r>
              <a:rPr lang="en-US" sz="2800" dirty="0" smtClean="0"/>
              <a:t>with the words </a:t>
            </a:r>
            <a:r>
              <a:rPr lang="ru-RU" sz="2800" dirty="0" smtClean="0"/>
              <a:t>«</a:t>
            </a:r>
            <a:r>
              <a:rPr lang="en-US" sz="2800" dirty="0" smtClean="0"/>
              <a:t>Seasons</a:t>
            </a:r>
            <a:r>
              <a:rPr lang="ru-RU" sz="2800" dirty="0" smtClean="0"/>
              <a:t>»</a:t>
            </a:r>
            <a:r>
              <a:rPr lang="en-US" sz="2800" dirty="0" smtClean="0"/>
              <a:t> and </a:t>
            </a:r>
            <a:r>
              <a:rPr lang="ru-RU" sz="2800" dirty="0" smtClean="0"/>
              <a:t>«</a:t>
            </a:r>
            <a:r>
              <a:rPr lang="en-US" sz="2800" dirty="0" smtClean="0"/>
              <a:t>Months</a:t>
            </a:r>
            <a:r>
              <a:rPr lang="ru-RU" sz="2800" dirty="0" smtClean="0"/>
              <a:t>».</a:t>
            </a:r>
            <a:endParaRPr lang="en-US" sz="2800" dirty="0" smtClean="0"/>
          </a:p>
          <a:p>
            <a:pPr marL="514350" indent="-514350">
              <a:buNone/>
            </a:pPr>
            <a:r>
              <a:rPr lang="ru-RU" sz="2000" dirty="0" smtClean="0"/>
              <a:t>        Работа со словами «Времена года» и «Месяца».</a:t>
            </a:r>
          </a:p>
          <a:p>
            <a:pPr marL="514350" indent="-514350">
              <a:buNone/>
            </a:pPr>
            <a:r>
              <a:rPr lang="ru-RU" sz="2800" dirty="0" smtClean="0"/>
              <a:t>2. </a:t>
            </a:r>
            <a:r>
              <a:rPr lang="en-US" sz="2800" dirty="0" smtClean="0"/>
              <a:t>Reading</a:t>
            </a:r>
          </a:p>
          <a:p>
            <a:pPr marL="514350" indent="-514350">
              <a:buNone/>
            </a:pPr>
            <a:r>
              <a:rPr lang="ru-RU" sz="2000" dirty="0" smtClean="0"/>
              <a:t>      Чтение</a:t>
            </a:r>
          </a:p>
          <a:p>
            <a:pPr marL="514350" indent="-514350">
              <a:buNone/>
            </a:pPr>
            <a:r>
              <a:rPr lang="ru-RU" sz="2800" dirty="0" smtClean="0"/>
              <a:t>3. </a:t>
            </a:r>
            <a:r>
              <a:rPr lang="en-US" sz="2800" dirty="0" smtClean="0"/>
              <a:t>New words </a:t>
            </a:r>
            <a:r>
              <a:rPr lang="ru-RU" sz="2800" dirty="0" smtClean="0"/>
              <a:t>«</a:t>
            </a:r>
            <a:r>
              <a:rPr lang="en-US" sz="2800" dirty="0" smtClean="0"/>
              <a:t>Weather</a:t>
            </a:r>
            <a:r>
              <a:rPr lang="ru-RU" sz="2800" dirty="0" smtClean="0"/>
              <a:t>».</a:t>
            </a:r>
          </a:p>
          <a:p>
            <a:pPr marL="514350" indent="-514350">
              <a:buNone/>
            </a:pPr>
            <a:r>
              <a:rPr lang="ru-RU" sz="2000" dirty="0" smtClean="0"/>
              <a:t>        Новые слова «Погода».</a:t>
            </a:r>
          </a:p>
          <a:p>
            <a:pPr marL="514350" indent="-514350">
              <a:buNone/>
            </a:pP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39962"/>
          </a:xfrm>
          <a:solidFill>
            <a:srgbClr val="FFFF00"/>
          </a:solidFill>
        </p:spPr>
        <p:txBody>
          <a:bodyPr/>
          <a:lstStyle/>
          <a:p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4191000"/>
          </a:xfrm>
          <a:solidFill>
            <a:srgbClr val="69FFAD"/>
          </a:solidFill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 </a:t>
            </a:r>
          </a:p>
          <a:p>
            <a:pPr algn="ctr">
              <a:buNone/>
            </a:pPr>
            <a:r>
              <a:rPr lang="en-US" b="1" dirty="0" smtClean="0"/>
              <a:t>Seasons</a:t>
            </a:r>
          </a:p>
          <a:p>
            <a:pPr algn="ctr">
              <a:buNone/>
            </a:pPr>
            <a:r>
              <a:rPr lang="en-US" dirty="0" smtClean="0"/>
              <a:t>Autumn is</a:t>
            </a:r>
            <a:r>
              <a:rPr lang="ru-RU" dirty="0" smtClean="0"/>
              <a:t> </a:t>
            </a:r>
            <a:r>
              <a:rPr lang="en-US" dirty="0" smtClean="0"/>
              <a:t> yellow, </a:t>
            </a:r>
            <a:r>
              <a:rPr lang="ru-RU" sz="1600" dirty="0" smtClean="0"/>
              <a:t>(желтый)</a:t>
            </a:r>
            <a:endParaRPr lang="en-US" sz="1600" dirty="0" smtClean="0"/>
          </a:p>
          <a:p>
            <a:pPr algn="ctr">
              <a:buNone/>
            </a:pPr>
            <a:r>
              <a:rPr lang="en-US" dirty="0" smtClean="0"/>
              <a:t>Winter is white,</a:t>
            </a:r>
            <a:r>
              <a:rPr lang="ru-RU" dirty="0" smtClean="0"/>
              <a:t> </a:t>
            </a:r>
            <a:r>
              <a:rPr lang="ru-RU" sz="1600" dirty="0" smtClean="0"/>
              <a:t>(белый)</a:t>
            </a:r>
            <a:endParaRPr lang="en-US" sz="1600" dirty="0" smtClean="0"/>
          </a:p>
          <a:p>
            <a:pPr algn="ctr">
              <a:buNone/>
            </a:pPr>
            <a:r>
              <a:rPr lang="en-US" dirty="0" smtClean="0"/>
              <a:t>Spring is green,</a:t>
            </a:r>
            <a:r>
              <a:rPr lang="ru-RU" sz="1600" dirty="0" smtClean="0"/>
              <a:t>(зеленый)</a:t>
            </a:r>
            <a:endParaRPr lang="en-US" sz="1600" dirty="0" smtClean="0"/>
          </a:p>
          <a:p>
            <a:pPr algn="ctr">
              <a:buNone/>
            </a:pPr>
            <a:r>
              <a:rPr lang="en-US" dirty="0" smtClean="0"/>
              <a:t>Summer is bright.</a:t>
            </a:r>
            <a:r>
              <a:rPr lang="ru-RU" dirty="0" smtClean="0"/>
              <a:t> </a:t>
            </a:r>
            <a:r>
              <a:rPr lang="ru-RU" sz="1600" dirty="0" smtClean="0"/>
              <a:t>(яркий)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63000" cy="1981200"/>
          </a:xfrm>
          <a:solidFill>
            <a:srgbClr val="FFFF00"/>
          </a:solidFill>
        </p:spPr>
        <p:txBody>
          <a:bodyPr/>
          <a:lstStyle/>
          <a:p>
            <a:r>
              <a:rPr lang="ru-RU" alt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alt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en-US" alt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alt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en-US" sz="3200" b="1" u="sng" dirty="0" smtClean="0"/>
              <a:t>Let’s repeat together!</a:t>
            </a:r>
            <a:r>
              <a:rPr lang="ru-RU" sz="3200" b="1" u="sng" dirty="0" smtClean="0"/>
              <a:t>  </a:t>
            </a:r>
            <a:r>
              <a:rPr lang="en-US" sz="3200" b="1" u="sng" dirty="0" smtClean="0"/>
              <a:t/>
            </a:r>
            <a:br>
              <a:rPr lang="en-US" sz="3200" b="1" u="sng" dirty="0" smtClean="0"/>
            </a:br>
            <a:r>
              <a:rPr lang="ru-RU" sz="2800" b="1" dirty="0" smtClean="0"/>
              <a:t>Повторяем, вместе</a:t>
            </a:r>
            <a:r>
              <a:rPr lang="en-US" sz="2800" b="1" dirty="0" smtClean="0"/>
              <a:t>!</a:t>
            </a:r>
            <a:r>
              <a:rPr lang="ru-RU" sz="3200" b="1" u="sng" dirty="0" smtClean="0"/>
              <a:t/>
            </a:r>
            <a:br>
              <a:rPr lang="ru-RU" sz="3200" b="1" u="sng" dirty="0" smtClean="0"/>
            </a:br>
            <a:r>
              <a:rPr lang="ru-RU" sz="3200" b="1" u="sng" dirty="0" smtClean="0"/>
              <a:t/>
            </a:r>
            <a:br>
              <a:rPr lang="ru-RU" sz="3200" b="1" u="sng" dirty="0" smtClean="0"/>
            </a:br>
            <a:r>
              <a:rPr lang="ru-RU" alt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alt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en-US" alt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altLang="ru-RU" sz="3200" b="1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2133600"/>
            <a:ext cx="8839200" cy="4572000"/>
          </a:xfrm>
          <a:solidFill>
            <a:srgbClr val="69FFAD"/>
          </a:solidFill>
        </p:spPr>
        <p:txBody>
          <a:bodyPr/>
          <a:lstStyle/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r>
              <a:rPr lang="en-US" sz="3600" b="1" dirty="0" smtClean="0"/>
              <a:t>summer </a:t>
            </a:r>
            <a:r>
              <a:rPr lang="ru-RU" sz="3600" b="1" dirty="0" smtClean="0"/>
              <a:t>:</a:t>
            </a:r>
            <a:r>
              <a:rPr lang="en-US" sz="3600" b="1" dirty="0" smtClean="0"/>
              <a:t> </a:t>
            </a:r>
            <a:r>
              <a:rPr lang="en-US" sz="3600" i="1" dirty="0" smtClean="0"/>
              <a:t>June</a:t>
            </a:r>
            <a:r>
              <a:rPr lang="ru-RU" sz="3600" i="1" dirty="0" smtClean="0"/>
              <a:t>, </a:t>
            </a:r>
            <a:r>
              <a:rPr lang="en-US" sz="3600" i="1" dirty="0" smtClean="0"/>
              <a:t> July</a:t>
            </a:r>
            <a:r>
              <a:rPr lang="ru-RU" sz="3600" i="1" dirty="0" smtClean="0"/>
              <a:t>, </a:t>
            </a:r>
            <a:r>
              <a:rPr lang="en-US" sz="3600" i="1" dirty="0" smtClean="0"/>
              <a:t>August</a:t>
            </a:r>
            <a:endParaRPr lang="ru-RU" sz="3600" i="1" dirty="0" smtClean="0"/>
          </a:p>
          <a:p>
            <a:pPr>
              <a:buNone/>
            </a:pPr>
            <a:r>
              <a:rPr lang="en-US" sz="3600" b="1" dirty="0" smtClean="0"/>
              <a:t>winter </a:t>
            </a:r>
            <a:r>
              <a:rPr lang="ru-RU" sz="3600" b="1" dirty="0" smtClean="0"/>
              <a:t>:</a:t>
            </a:r>
            <a:r>
              <a:rPr lang="en-US" sz="3600" b="1" dirty="0" smtClean="0"/>
              <a:t> </a:t>
            </a:r>
            <a:r>
              <a:rPr lang="en-US" sz="3600" i="1" dirty="0" smtClean="0"/>
              <a:t>December January</a:t>
            </a:r>
            <a:r>
              <a:rPr lang="ru-RU" sz="3600" i="1" dirty="0" smtClean="0"/>
              <a:t>, </a:t>
            </a:r>
            <a:r>
              <a:rPr lang="en-US" sz="3600" i="1" dirty="0" smtClean="0"/>
              <a:t>February</a:t>
            </a:r>
            <a:r>
              <a:rPr lang="ru-RU" sz="3600" i="1" dirty="0" smtClean="0"/>
              <a:t> </a:t>
            </a:r>
            <a:endParaRPr lang="en-US" sz="3600" i="1" dirty="0" smtClean="0"/>
          </a:p>
          <a:p>
            <a:pPr>
              <a:buNone/>
            </a:pPr>
            <a:r>
              <a:rPr lang="en-US" sz="3600" b="1" dirty="0" smtClean="0"/>
              <a:t>spring </a:t>
            </a:r>
            <a:r>
              <a:rPr lang="ru-RU" sz="3600" b="1" dirty="0" smtClean="0"/>
              <a:t>:</a:t>
            </a:r>
            <a:r>
              <a:rPr lang="en-US" sz="3600" b="1" dirty="0" smtClean="0"/>
              <a:t> </a:t>
            </a:r>
            <a:r>
              <a:rPr lang="en-US" sz="3600" i="1" dirty="0" smtClean="0"/>
              <a:t>March</a:t>
            </a:r>
            <a:r>
              <a:rPr lang="ru-RU" sz="3600" i="1" dirty="0" smtClean="0"/>
              <a:t>,  </a:t>
            </a:r>
            <a:r>
              <a:rPr lang="en-US" sz="3600" i="1" dirty="0" smtClean="0"/>
              <a:t>April</a:t>
            </a:r>
            <a:r>
              <a:rPr lang="ru-RU" sz="3600" i="1" dirty="0" smtClean="0"/>
              <a:t>,  </a:t>
            </a:r>
            <a:r>
              <a:rPr lang="en-US" sz="3600" i="1" dirty="0" smtClean="0"/>
              <a:t>May</a:t>
            </a:r>
          </a:p>
          <a:p>
            <a:pPr>
              <a:buNone/>
            </a:pPr>
            <a:r>
              <a:rPr lang="en-US" sz="3600" b="1" dirty="0" smtClean="0"/>
              <a:t>autumn </a:t>
            </a:r>
            <a:r>
              <a:rPr lang="ru-RU" sz="3600" b="1" dirty="0" smtClean="0"/>
              <a:t>:</a:t>
            </a:r>
            <a:r>
              <a:rPr lang="en-US" sz="3600" b="1" dirty="0" smtClean="0"/>
              <a:t> </a:t>
            </a:r>
            <a:r>
              <a:rPr lang="en-US" sz="3600" i="1" dirty="0" smtClean="0"/>
              <a:t>September</a:t>
            </a:r>
            <a:r>
              <a:rPr lang="ru-RU" sz="3600" i="1" dirty="0" smtClean="0"/>
              <a:t>, </a:t>
            </a:r>
            <a:r>
              <a:rPr lang="en-US" sz="3600" i="1" dirty="0" smtClean="0"/>
              <a:t>October</a:t>
            </a:r>
            <a:r>
              <a:rPr lang="ru-RU" sz="3600" i="1" dirty="0" smtClean="0"/>
              <a:t>,</a:t>
            </a:r>
            <a:r>
              <a:rPr lang="en-US" sz="3600" i="1" dirty="0" smtClean="0"/>
              <a:t> November</a:t>
            </a:r>
            <a:endParaRPr lang="ru-RU" sz="3600" i="1" dirty="0" smtClean="0"/>
          </a:p>
          <a:p>
            <a:pPr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                                       </a:t>
            </a:r>
            <a:r>
              <a:rPr lang="en-US" sz="1800" b="1" dirty="0" smtClean="0">
                <a:solidFill>
                  <a:srgbClr val="FF0000"/>
                </a:solidFill>
              </a:rPr>
              <a:t>ATTENTION! </a:t>
            </a:r>
            <a:r>
              <a:rPr lang="ru-RU" sz="1800" b="1" dirty="0" smtClean="0">
                <a:solidFill>
                  <a:srgbClr val="FF0000"/>
                </a:solidFill>
              </a:rPr>
              <a:t>ВНИМАНИЕ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Месяца в английском языке всегда пишутся с </a:t>
            </a:r>
            <a:r>
              <a:rPr lang="ru-RU" sz="1800" b="1" u="sng" dirty="0" smtClean="0">
                <a:solidFill>
                  <a:srgbClr val="FF0000"/>
                </a:solidFill>
              </a:rPr>
              <a:t>заглавной (большой) буквы, </a:t>
            </a:r>
            <a:r>
              <a:rPr lang="ru-RU" sz="1800" b="1" dirty="0" smtClean="0">
                <a:solidFill>
                  <a:srgbClr val="FF0000"/>
                </a:solidFill>
              </a:rPr>
              <a:t>независимо от места в предложении</a:t>
            </a:r>
            <a:r>
              <a:rPr lang="ru-RU" sz="1800" dirty="0" smtClean="0">
                <a:solidFill>
                  <a:srgbClr val="FF0000"/>
                </a:solidFill>
              </a:rPr>
              <a:t>!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ru-RU" sz="1800" dirty="0" smtClean="0">
                <a:solidFill>
                  <a:schemeClr val="tx2"/>
                </a:solidFill>
              </a:rPr>
              <a:t> </a:t>
            </a:r>
            <a:r>
              <a:rPr lang="en-US" sz="1800" dirty="0" smtClean="0">
                <a:solidFill>
                  <a:schemeClr val="tx2"/>
                </a:solidFill>
              </a:rPr>
              <a:t>I like </a:t>
            </a:r>
            <a:r>
              <a:rPr lang="en-US" sz="1800" b="1" u="sng" dirty="0" smtClean="0">
                <a:solidFill>
                  <a:schemeClr val="tx2"/>
                </a:solidFill>
              </a:rPr>
              <a:t>May</a:t>
            </a:r>
          </a:p>
          <a:p>
            <a:pPr>
              <a:buNone/>
            </a:pPr>
            <a:r>
              <a:rPr lang="ru-RU" sz="3600" i="1" dirty="0" smtClean="0"/>
              <a:t>                  </a:t>
            </a: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sz="2400" b="1" u="sng" dirty="0" smtClean="0"/>
              <a:t>Let’s remember the numbers of the months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ru-RU" sz="2000" b="1" dirty="0" smtClean="0"/>
              <a:t>Давайте, вспомним под каким номерами идут месяца</a:t>
            </a:r>
            <a:br>
              <a:rPr lang="ru-RU" sz="2000" b="1" dirty="0" smtClean="0"/>
            </a:b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34000"/>
          </a:xfrm>
          <a:solidFill>
            <a:srgbClr val="69FFAD"/>
          </a:solidFill>
        </p:spPr>
        <p:txBody>
          <a:bodyPr/>
          <a:lstStyle/>
          <a:p>
            <a:pPr>
              <a:buNone/>
            </a:pPr>
            <a:r>
              <a:rPr lang="id-ID" sz="2400" b="1" dirty="0" smtClean="0"/>
              <a:t>1st = </a:t>
            </a:r>
            <a:r>
              <a:rPr lang="en-US" sz="2400" b="1" dirty="0" smtClean="0"/>
              <a:t>the </a:t>
            </a:r>
            <a:r>
              <a:rPr lang="en-US" sz="2400" b="1" dirty="0" smtClean="0">
                <a:solidFill>
                  <a:srgbClr val="FF0000"/>
                </a:solidFill>
              </a:rPr>
              <a:t>f</a:t>
            </a:r>
            <a:r>
              <a:rPr lang="id-ID" sz="2400" b="1" dirty="0" smtClean="0">
                <a:solidFill>
                  <a:srgbClr val="FF0000"/>
                </a:solidFill>
              </a:rPr>
              <a:t>irst</a:t>
            </a:r>
            <a:r>
              <a:rPr lang="en-US" sz="2400" b="1" dirty="0" smtClean="0">
                <a:solidFill>
                  <a:srgbClr val="FF0000"/>
                </a:solidFill>
              </a:rPr>
              <a:t>  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/>
              <a:t>(первый)</a:t>
            </a:r>
            <a:r>
              <a:rPr lang="en-US" sz="2400" b="1" dirty="0" smtClean="0"/>
              <a:t> </a:t>
            </a:r>
            <a:r>
              <a:rPr lang="ru-RU" sz="2400" b="1" dirty="0" smtClean="0"/>
              <a:t>      </a:t>
            </a:r>
            <a:r>
              <a:rPr lang="en-US" sz="2400" b="1" dirty="0" smtClean="0"/>
              <a:t>           </a:t>
            </a:r>
            <a:r>
              <a:rPr lang="en-US" sz="2400" i="1" dirty="0" smtClean="0"/>
              <a:t>January</a:t>
            </a:r>
            <a:endParaRPr lang="id-ID" sz="2400" b="1" dirty="0" smtClean="0"/>
          </a:p>
          <a:p>
            <a:pPr>
              <a:buNone/>
            </a:pPr>
            <a:r>
              <a:rPr lang="id-ID" sz="2400" b="1" dirty="0" smtClean="0"/>
              <a:t>2nd =</a:t>
            </a:r>
            <a:r>
              <a:rPr lang="en-US" sz="2400" b="1" dirty="0" smtClean="0"/>
              <a:t> the</a:t>
            </a:r>
            <a:r>
              <a:rPr lang="id-ID" sz="2400" b="1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s</a:t>
            </a:r>
            <a:r>
              <a:rPr lang="id-ID" sz="2400" b="1" dirty="0" smtClean="0">
                <a:solidFill>
                  <a:srgbClr val="FF0000"/>
                </a:solidFill>
              </a:rPr>
              <a:t>econd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/>
              <a:t>(второй)</a:t>
            </a:r>
            <a:r>
              <a:rPr lang="en-US" sz="2400" i="1" dirty="0" smtClean="0"/>
              <a:t> </a:t>
            </a:r>
            <a:r>
              <a:rPr lang="ru-RU" sz="2400" i="1" dirty="0" smtClean="0"/>
              <a:t>    </a:t>
            </a:r>
            <a:r>
              <a:rPr lang="en-US" sz="2400" i="1" dirty="0" smtClean="0"/>
              <a:t>         February</a:t>
            </a:r>
            <a:r>
              <a:rPr lang="en-US" sz="2400" b="1" dirty="0" smtClean="0"/>
              <a:t> </a:t>
            </a:r>
            <a:endParaRPr lang="id-ID" sz="2400" b="1" dirty="0" smtClean="0"/>
          </a:p>
          <a:p>
            <a:pPr>
              <a:buNone/>
            </a:pPr>
            <a:r>
              <a:rPr lang="id-ID" sz="2400" b="1" dirty="0" smtClean="0"/>
              <a:t>3rd =</a:t>
            </a:r>
            <a:r>
              <a:rPr lang="en-US" sz="2400" b="1" dirty="0" smtClean="0"/>
              <a:t> the</a:t>
            </a:r>
            <a:r>
              <a:rPr lang="id-ID" sz="2400" b="1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t</a:t>
            </a:r>
            <a:r>
              <a:rPr lang="id-ID" sz="2400" b="1" dirty="0" smtClean="0">
                <a:solidFill>
                  <a:srgbClr val="FF0000"/>
                </a:solidFill>
              </a:rPr>
              <a:t>hird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/>
              <a:t>(третий)</a:t>
            </a:r>
            <a:r>
              <a:rPr lang="en-US" sz="2400" i="1" dirty="0" smtClean="0"/>
              <a:t> </a:t>
            </a:r>
            <a:r>
              <a:rPr lang="ru-RU" sz="2400" i="1" dirty="0" smtClean="0"/>
              <a:t>          </a:t>
            </a:r>
            <a:r>
              <a:rPr lang="en-US" sz="2400" i="1" dirty="0" smtClean="0"/>
              <a:t>         </a:t>
            </a:r>
            <a:r>
              <a:rPr lang="ru-RU" sz="2400" i="1" dirty="0" smtClean="0"/>
              <a:t> </a:t>
            </a:r>
            <a:r>
              <a:rPr lang="en-US" sz="2400" i="1" dirty="0" smtClean="0"/>
              <a:t>March</a:t>
            </a:r>
            <a:endParaRPr lang="id-ID" sz="2400" b="1" dirty="0" smtClean="0"/>
          </a:p>
          <a:p>
            <a:pPr>
              <a:buNone/>
            </a:pPr>
            <a:r>
              <a:rPr lang="id-ID" sz="2400" b="1" dirty="0" smtClean="0"/>
              <a:t>4th = </a:t>
            </a:r>
            <a:r>
              <a:rPr lang="en-US" sz="2400" b="1" dirty="0" smtClean="0"/>
              <a:t>the f</a:t>
            </a:r>
            <a:r>
              <a:rPr lang="id-ID" sz="2400" b="1" dirty="0" smtClean="0"/>
              <a:t>our</a:t>
            </a:r>
            <a:r>
              <a:rPr lang="id-ID" sz="2400" b="1" dirty="0" smtClean="0">
                <a:solidFill>
                  <a:srgbClr val="FF0000"/>
                </a:solidFill>
              </a:rPr>
              <a:t>t</a:t>
            </a:r>
            <a:r>
              <a:rPr lang="en-US" sz="2400" b="1" dirty="0" smtClean="0">
                <a:solidFill>
                  <a:srgbClr val="FF0000"/>
                </a:solidFill>
              </a:rPr>
              <a:t>h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/>
              <a:t>(четвертый)</a:t>
            </a:r>
            <a:r>
              <a:rPr lang="en-US" sz="2400" i="1" dirty="0" smtClean="0"/>
              <a:t>             April</a:t>
            </a:r>
            <a:endParaRPr lang="id-ID" sz="2400" b="1" dirty="0" smtClean="0"/>
          </a:p>
          <a:p>
            <a:pPr>
              <a:buNone/>
            </a:pPr>
            <a:r>
              <a:rPr lang="id-ID" sz="2400" b="1" dirty="0" smtClean="0"/>
              <a:t>5th =</a:t>
            </a:r>
            <a:r>
              <a:rPr lang="en-US" sz="2400" b="1" dirty="0" smtClean="0"/>
              <a:t> the</a:t>
            </a:r>
            <a:r>
              <a:rPr lang="id-ID" sz="2400" b="1" dirty="0" smtClean="0"/>
              <a:t> </a:t>
            </a:r>
            <a:r>
              <a:rPr lang="en-US" sz="2400" b="1" dirty="0" smtClean="0"/>
              <a:t>f</a:t>
            </a:r>
            <a:r>
              <a:rPr lang="id-ID" sz="2400" b="1" dirty="0" smtClean="0"/>
              <a:t>if</a:t>
            </a:r>
            <a:r>
              <a:rPr lang="id-ID" sz="2400" b="1" dirty="0" smtClean="0">
                <a:solidFill>
                  <a:srgbClr val="FF0000"/>
                </a:solidFill>
              </a:rPr>
              <a:t>th</a:t>
            </a:r>
            <a:r>
              <a:rPr lang="ru-RU" sz="2400" b="1" dirty="0" smtClean="0"/>
              <a:t> (пятый</a:t>
            </a:r>
            <a:r>
              <a:rPr lang="ru-RU" sz="2400" i="1" dirty="0" smtClean="0"/>
              <a:t>) </a:t>
            </a:r>
            <a:r>
              <a:rPr lang="en-US" sz="2400" i="1" dirty="0" smtClean="0"/>
              <a:t>                       May</a:t>
            </a:r>
            <a:endParaRPr lang="id-ID" sz="2400" i="1" dirty="0" smtClean="0"/>
          </a:p>
          <a:p>
            <a:pPr>
              <a:buNone/>
            </a:pPr>
            <a:r>
              <a:rPr lang="id-ID" sz="2400" b="1" dirty="0" smtClean="0"/>
              <a:t>6th = </a:t>
            </a:r>
            <a:r>
              <a:rPr lang="en-US" sz="2400" b="1" dirty="0" smtClean="0"/>
              <a:t>the s</a:t>
            </a:r>
            <a:r>
              <a:rPr lang="id-ID" sz="2400" b="1" dirty="0" smtClean="0"/>
              <a:t>ix</a:t>
            </a:r>
            <a:r>
              <a:rPr lang="id-ID" sz="2400" b="1" dirty="0" smtClean="0">
                <a:solidFill>
                  <a:srgbClr val="FF0000"/>
                </a:solidFill>
              </a:rPr>
              <a:t>th</a:t>
            </a:r>
            <a:r>
              <a:rPr lang="ru-RU" sz="2400" b="1" dirty="0" smtClean="0"/>
              <a:t> (шестой)</a:t>
            </a:r>
            <a:r>
              <a:rPr lang="en-US" sz="2400" b="1" dirty="0" smtClean="0"/>
              <a:t>                    </a:t>
            </a:r>
            <a:r>
              <a:rPr lang="en-US" sz="2400" i="1" dirty="0" smtClean="0"/>
              <a:t>June</a:t>
            </a:r>
            <a:endParaRPr lang="id-ID" sz="2400" i="1" dirty="0" smtClean="0"/>
          </a:p>
          <a:p>
            <a:pPr>
              <a:buNone/>
            </a:pPr>
            <a:r>
              <a:rPr lang="id-ID" sz="2400" b="1" dirty="0" smtClean="0"/>
              <a:t>7th = </a:t>
            </a:r>
            <a:r>
              <a:rPr lang="en-US" sz="2400" b="1" dirty="0" smtClean="0"/>
              <a:t>the s</a:t>
            </a:r>
            <a:r>
              <a:rPr lang="id-ID" sz="2400" b="1" dirty="0" smtClean="0"/>
              <a:t>even</a:t>
            </a:r>
            <a:r>
              <a:rPr lang="id-ID" sz="2400" b="1" dirty="0" smtClean="0">
                <a:solidFill>
                  <a:srgbClr val="FF0000"/>
                </a:solidFill>
              </a:rPr>
              <a:t>th</a:t>
            </a:r>
            <a:r>
              <a:rPr lang="ru-RU" sz="2400" b="1" dirty="0" smtClean="0"/>
              <a:t> (седьмой)</a:t>
            </a:r>
            <a:r>
              <a:rPr lang="en-US" sz="2400" b="1" dirty="0" smtClean="0"/>
              <a:t>            </a:t>
            </a:r>
            <a:r>
              <a:rPr lang="en-US" sz="2400" i="1" dirty="0" smtClean="0"/>
              <a:t>July</a:t>
            </a:r>
            <a:endParaRPr lang="id-ID" sz="2400" i="1" dirty="0" smtClean="0"/>
          </a:p>
          <a:p>
            <a:pPr>
              <a:buNone/>
            </a:pPr>
            <a:r>
              <a:rPr lang="id-ID" sz="2400" b="1" dirty="0" smtClean="0"/>
              <a:t>8th = </a:t>
            </a:r>
            <a:r>
              <a:rPr lang="en-US" sz="2400" b="1" dirty="0" smtClean="0"/>
              <a:t>the e</a:t>
            </a:r>
            <a:r>
              <a:rPr lang="id-ID" sz="2400" b="1" dirty="0" smtClean="0"/>
              <a:t>igh</a:t>
            </a:r>
            <a:r>
              <a:rPr lang="id-ID" sz="2400" b="1" dirty="0" smtClean="0">
                <a:solidFill>
                  <a:srgbClr val="FF0000"/>
                </a:solidFill>
              </a:rPr>
              <a:t>th</a:t>
            </a:r>
            <a:r>
              <a:rPr lang="ru-RU" sz="2400" b="1" dirty="0" smtClean="0"/>
              <a:t> (восьмой)</a:t>
            </a:r>
            <a:r>
              <a:rPr lang="en-US" sz="2400" b="1" dirty="0" smtClean="0"/>
              <a:t>               </a:t>
            </a:r>
            <a:r>
              <a:rPr lang="en-US" sz="2400" i="1" dirty="0" smtClean="0"/>
              <a:t>August</a:t>
            </a:r>
            <a:endParaRPr lang="id-ID" sz="2400" i="1" dirty="0" smtClean="0"/>
          </a:p>
          <a:p>
            <a:pPr>
              <a:buNone/>
            </a:pPr>
            <a:r>
              <a:rPr lang="id-ID" sz="2400" b="1" dirty="0" smtClean="0"/>
              <a:t>9th = </a:t>
            </a:r>
            <a:r>
              <a:rPr lang="en-US" sz="2400" b="1" dirty="0" smtClean="0"/>
              <a:t>the n</a:t>
            </a:r>
            <a:r>
              <a:rPr lang="id-ID" sz="2400" b="1" dirty="0" smtClean="0"/>
              <a:t>in</a:t>
            </a:r>
            <a:r>
              <a:rPr lang="id-ID" sz="2400" b="1" dirty="0" smtClean="0">
                <a:solidFill>
                  <a:srgbClr val="FF0000"/>
                </a:solidFill>
              </a:rPr>
              <a:t>th</a:t>
            </a:r>
            <a:r>
              <a:rPr lang="ru-RU" sz="2400" b="1" dirty="0" smtClean="0"/>
              <a:t> (девятый)</a:t>
            </a:r>
            <a:r>
              <a:rPr lang="en-US" sz="2400" b="1" dirty="0" smtClean="0"/>
              <a:t>                 </a:t>
            </a:r>
            <a:r>
              <a:rPr lang="en-US" sz="2400" i="1" dirty="0" smtClean="0"/>
              <a:t>September</a:t>
            </a:r>
            <a:endParaRPr lang="id-ID" sz="2400" i="1" dirty="0" smtClean="0"/>
          </a:p>
          <a:p>
            <a:pPr>
              <a:buNone/>
            </a:pPr>
            <a:r>
              <a:rPr lang="id-ID" sz="2400" b="1" dirty="0" smtClean="0"/>
              <a:t>10th =</a:t>
            </a:r>
            <a:r>
              <a:rPr lang="en-US" sz="2400" b="1" dirty="0" smtClean="0"/>
              <a:t> the</a:t>
            </a:r>
            <a:r>
              <a:rPr lang="id-ID" sz="2400" b="1" dirty="0" smtClean="0"/>
              <a:t> ten</a:t>
            </a:r>
            <a:r>
              <a:rPr lang="id-ID" sz="2400" b="1" dirty="0" smtClean="0">
                <a:solidFill>
                  <a:srgbClr val="FF0000"/>
                </a:solidFill>
              </a:rPr>
              <a:t>th </a:t>
            </a:r>
            <a:r>
              <a:rPr lang="id-ID" sz="2400" b="1" dirty="0" smtClean="0"/>
              <a:t> </a:t>
            </a:r>
            <a:r>
              <a:rPr lang="ru-RU" sz="2400" b="1" dirty="0" smtClean="0"/>
              <a:t>(десятый)</a:t>
            </a:r>
            <a:r>
              <a:rPr lang="en-US" sz="2400" b="1" dirty="0" smtClean="0"/>
              <a:t>               </a:t>
            </a:r>
            <a:r>
              <a:rPr lang="en-US" sz="2400" i="1" dirty="0" smtClean="0"/>
              <a:t>October</a:t>
            </a:r>
            <a:endParaRPr lang="ru-RU" sz="2400" i="1" dirty="0" smtClean="0"/>
          </a:p>
          <a:p>
            <a:pPr>
              <a:buNone/>
            </a:pPr>
            <a:r>
              <a:rPr lang="en-US" sz="2400" b="1" dirty="0" smtClean="0"/>
              <a:t>11 </a:t>
            </a:r>
            <a:r>
              <a:rPr lang="id-ID" sz="2400" b="1" dirty="0" smtClean="0"/>
              <a:t>th =</a:t>
            </a:r>
            <a:r>
              <a:rPr lang="ru-RU" sz="2400" b="1" dirty="0" smtClean="0"/>
              <a:t> </a:t>
            </a:r>
            <a:r>
              <a:rPr lang="en-US" sz="2400" b="1" dirty="0" smtClean="0"/>
              <a:t>the eleven</a:t>
            </a:r>
            <a:r>
              <a:rPr lang="en-US" sz="2400" b="1" dirty="0" smtClean="0">
                <a:solidFill>
                  <a:srgbClr val="FF0000"/>
                </a:solidFill>
              </a:rPr>
              <a:t>th</a:t>
            </a:r>
            <a:r>
              <a:rPr lang="id-ID" sz="2400" b="1" dirty="0" smtClean="0"/>
              <a:t> </a:t>
            </a:r>
            <a:r>
              <a:rPr lang="ru-RU" sz="2400" b="1" dirty="0" smtClean="0"/>
              <a:t>(одиннадцатый)</a:t>
            </a:r>
            <a:r>
              <a:rPr lang="en-US" sz="2400" b="1" dirty="0" smtClean="0"/>
              <a:t>        </a:t>
            </a:r>
            <a:r>
              <a:rPr lang="en-US" sz="2400" i="1" dirty="0" smtClean="0"/>
              <a:t>November</a:t>
            </a:r>
            <a:endParaRPr lang="ru-RU" sz="2400" i="1" dirty="0" smtClean="0"/>
          </a:p>
          <a:p>
            <a:pPr>
              <a:buNone/>
            </a:pPr>
            <a:r>
              <a:rPr lang="en-US" sz="2400" b="1" dirty="0" smtClean="0"/>
              <a:t>1</a:t>
            </a:r>
            <a:r>
              <a:rPr lang="ru-RU" sz="2400" b="1" dirty="0" smtClean="0"/>
              <a:t>2</a:t>
            </a:r>
            <a:r>
              <a:rPr lang="en-US" sz="2400" b="1" dirty="0" smtClean="0"/>
              <a:t> </a:t>
            </a:r>
            <a:r>
              <a:rPr lang="id-ID" sz="2400" b="1" dirty="0" smtClean="0"/>
              <a:t>th =</a:t>
            </a:r>
            <a:r>
              <a:rPr lang="en-US" sz="2400" b="1" dirty="0" smtClean="0"/>
              <a:t> the twelf</a:t>
            </a:r>
            <a:r>
              <a:rPr lang="en-US" sz="2400" b="1" dirty="0" smtClean="0">
                <a:solidFill>
                  <a:srgbClr val="FF0000"/>
                </a:solidFill>
              </a:rPr>
              <a:t>th</a:t>
            </a:r>
            <a:r>
              <a:rPr lang="en-US" sz="2400" b="1" dirty="0" smtClean="0"/>
              <a:t> </a:t>
            </a:r>
            <a:r>
              <a:rPr lang="id-ID" sz="2400" b="1" dirty="0" smtClean="0"/>
              <a:t> </a:t>
            </a:r>
            <a:r>
              <a:rPr lang="ru-RU" sz="2400" b="1" dirty="0" smtClean="0"/>
              <a:t>(двенадцатый)</a:t>
            </a:r>
            <a:r>
              <a:rPr lang="en-US" sz="2400" b="1" dirty="0" smtClean="0"/>
              <a:t>             </a:t>
            </a:r>
            <a:r>
              <a:rPr lang="en-US" sz="2400" i="1" dirty="0" smtClean="0"/>
              <a:t>December</a:t>
            </a:r>
            <a:endParaRPr lang="id-ID" sz="2400" i="1" dirty="0" smtClean="0"/>
          </a:p>
          <a:p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4572000" y="1447800"/>
            <a:ext cx="533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4572000" y="1905000"/>
            <a:ext cx="533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4572000" y="2362200"/>
            <a:ext cx="533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4800600" y="2819400"/>
            <a:ext cx="533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4572000" y="3276600"/>
            <a:ext cx="533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4724400" y="3657600"/>
            <a:ext cx="533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4800600" y="4572000"/>
            <a:ext cx="533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4800600" y="4114800"/>
            <a:ext cx="533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4876800" y="5486400"/>
            <a:ext cx="533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4800600" y="5029200"/>
            <a:ext cx="533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6019800" y="5943600"/>
            <a:ext cx="533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5867400" y="6324600"/>
            <a:ext cx="533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81000"/>
            <a:ext cx="8610600" cy="6324600"/>
          </a:xfrm>
          <a:solidFill>
            <a:srgbClr val="69FFAD"/>
          </a:solidFill>
        </p:spPr>
        <p:txBody>
          <a:bodyPr/>
          <a:lstStyle/>
          <a:p>
            <a:r>
              <a:rPr lang="en-US" b="1" dirty="0" smtClean="0"/>
              <a:t>What is the weather like today?</a:t>
            </a:r>
          </a:p>
          <a:p>
            <a:r>
              <a:rPr lang="ru-RU" sz="2800" dirty="0" smtClean="0"/>
              <a:t>Какая погода сегодня?</a:t>
            </a:r>
          </a:p>
          <a:p>
            <a:r>
              <a:rPr lang="ru-RU" sz="2400" u="sng" dirty="0" smtClean="0"/>
              <a:t>Всегда начинает ответ </a:t>
            </a:r>
            <a:r>
              <a:rPr lang="en-US" sz="2400" b="1" u="sng" dirty="0" smtClean="0"/>
              <a:t>It is…</a:t>
            </a:r>
            <a:endParaRPr lang="ru-RU" sz="2400" b="1" u="sng" dirty="0" smtClean="0"/>
          </a:p>
          <a:p>
            <a:pPr>
              <a:buNone/>
            </a:pPr>
            <a:r>
              <a:rPr lang="en-US" b="1" dirty="0" smtClean="0"/>
              <a:t>It is cold </a:t>
            </a:r>
            <a:r>
              <a:rPr lang="en-US" dirty="0" smtClean="0"/>
              <a:t>–</a:t>
            </a:r>
            <a:r>
              <a:rPr lang="ru-RU" dirty="0" smtClean="0"/>
              <a:t>Холодно </a:t>
            </a:r>
          </a:p>
          <a:p>
            <a:pPr>
              <a:buNone/>
            </a:pPr>
            <a:r>
              <a:rPr lang="en-US" b="1" dirty="0" smtClean="0"/>
              <a:t>It is hot </a:t>
            </a:r>
            <a:r>
              <a:rPr lang="en-US" dirty="0" smtClean="0"/>
              <a:t>-</a:t>
            </a:r>
            <a:r>
              <a:rPr lang="ru-RU" dirty="0" smtClean="0"/>
              <a:t>Жарко</a:t>
            </a:r>
          </a:p>
          <a:p>
            <a:pPr>
              <a:buNone/>
            </a:pPr>
            <a:r>
              <a:rPr lang="en-US" b="1" dirty="0" smtClean="0"/>
              <a:t>It is warm</a:t>
            </a:r>
            <a:r>
              <a:rPr lang="ru-RU" dirty="0" smtClean="0"/>
              <a:t>-Тепло</a:t>
            </a:r>
          </a:p>
          <a:p>
            <a:pPr>
              <a:buNone/>
            </a:pPr>
            <a:r>
              <a:rPr lang="en-US" b="1" dirty="0" smtClean="0"/>
              <a:t>It is bad</a:t>
            </a:r>
            <a:r>
              <a:rPr lang="ru-RU" dirty="0" smtClean="0"/>
              <a:t>- Плохая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It is sunny</a:t>
            </a:r>
            <a:r>
              <a:rPr lang="ru-RU" dirty="0" smtClean="0"/>
              <a:t>-Солнечно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534400" cy="1371600"/>
          </a:xfrm>
          <a:solidFill>
            <a:srgbClr val="FFFF00"/>
          </a:solidFill>
        </p:spPr>
        <p:txBody>
          <a:bodyPr/>
          <a:lstStyle/>
          <a:p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953000"/>
          </a:xfrm>
          <a:solidFill>
            <a:srgbClr val="69FFAD"/>
          </a:solidFill>
        </p:spPr>
        <p:txBody>
          <a:bodyPr/>
          <a:lstStyle/>
          <a:p>
            <a:pPr algn="ctr">
              <a:buNone/>
            </a:pPr>
            <a:r>
              <a:rPr lang="ru-RU" sz="2000" dirty="0" smtClean="0"/>
              <a:t>На этом слайде</a:t>
            </a:r>
            <a:r>
              <a:rPr lang="en-US" sz="2000" dirty="0" smtClean="0"/>
              <a:t> </a:t>
            </a:r>
            <a:r>
              <a:rPr lang="ru-RU" sz="2000" dirty="0" smtClean="0"/>
              <a:t>вы видите объяснение каждого задания </a:t>
            </a:r>
            <a:r>
              <a:rPr lang="en-US" sz="2000" dirty="0" smtClean="0"/>
              <a:t> </a:t>
            </a:r>
            <a:r>
              <a:rPr lang="ru-RU" sz="2000" dirty="0" smtClean="0"/>
              <a:t>с примерами.</a:t>
            </a:r>
          </a:p>
          <a:p>
            <a:pPr algn="just">
              <a:buNone/>
            </a:pPr>
            <a:r>
              <a:rPr lang="ru-RU" sz="2000" b="1" dirty="0" smtClean="0"/>
              <a:t>№1 Исправь ошибки в словах</a:t>
            </a:r>
            <a:r>
              <a:rPr lang="en-US" sz="2000" b="1" dirty="0" smtClean="0"/>
              <a:t> </a:t>
            </a:r>
            <a:r>
              <a:rPr lang="ru-RU" sz="2000" b="1" dirty="0" smtClean="0"/>
              <a:t>(1 ошибка в каждом слове)</a:t>
            </a:r>
            <a:endParaRPr lang="ru-RU" sz="2000" dirty="0" smtClean="0"/>
          </a:p>
          <a:p>
            <a:pPr algn="just">
              <a:buNone/>
            </a:pPr>
            <a:r>
              <a:rPr lang="en-US" sz="2800" dirty="0" smtClean="0"/>
              <a:t>colt </a:t>
            </a:r>
            <a:r>
              <a:rPr lang="ru-RU" sz="2800" dirty="0" smtClean="0"/>
              <a:t>=</a:t>
            </a:r>
            <a:r>
              <a:rPr lang="en-US" sz="2800" dirty="0" smtClean="0"/>
              <a:t>cold </a:t>
            </a:r>
            <a:endParaRPr lang="ru-RU" sz="2800" dirty="0" smtClean="0"/>
          </a:p>
          <a:p>
            <a:pPr fontAlgn="t"/>
            <a:r>
              <a:rPr lang="ru-RU" sz="2000" b="1" dirty="0" smtClean="0"/>
              <a:t>№2 Какая погода характерна для </a:t>
            </a:r>
          </a:p>
          <a:p>
            <a:pPr algn="just">
              <a:buNone/>
            </a:pPr>
            <a:endParaRPr lang="en-US" sz="2000" b="1" dirty="0" smtClean="0"/>
          </a:p>
          <a:p>
            <a:pPr algn="just">
              <a:buNone/>
            </a:pPr>
            <a:endParaRPr lang="en-US" sz="2000" b="1" dirty="0" smtClean="0"/>
          </a:p>
          <a:p>
            <a:pPr algn="just">
              <a:buNone/>
            </a:pPr>
            <a:endParaRPr lang="en-US" sz="2000" b="1" dirty="0" smtClean="0"/>
          </a:p>
          <a:p>
            <a:pPr algn="just">
              <a:buNone/>
            </a:pPr>
            <a:endParaRPr lang="en-US" sz="2000" b="1" dirty="0" smtClean="0"/>
          </a:p>
          <a:p>
            <a:pPr algn="just">
              <a:buNone/>
            </a:pPr>
            <a:r>
              <a:rPr lang="ru-RU" sz="2000" b="1" dirty="0" smtClean="0"/>
              <a:t>№3 Переведи с русского языка на английский</a:t>
            </a:r>
          </a:p>
          <a:p>
            <a:pPr marL="457200" indent="-457200" algn="just">
              <a:buAutoNum type="alphaLcParenR"/>
            </a:pPr>
            <a:r>
              <a:rPr lang="ru-RU" sz="2000" dirty="0" smtClean="0"/>
              <a:t>Холодно</a:t>
            </a:r>
            <a:r>
              <a:rPr lang="en-US" sz="2000" dirty="0" smtClean="0"/>
              <a:t> </a:t>
            </a:r>
            <a:r>
              <a:rPr lang="ru-RU" sz="2000" dirty="0" smtClean="0"/>
              <a:t>-</a:t>
            </a:r>
            <a:r>
              <a:rPr lang="en-US" sz="2000" dirty="0" smtClean="0"/>
              <a:t> It is cold.</a:t>
            </a:r>
          </a:p>
          <a:p>
            <a:pPr marL="457200" indent="-457200" algn="just">
              <a:buNone/>
            </a:pPr>
            <a:r>
              <a:rPr lang="en-US" sz="2000" dirty="0" smtClean="0"/>
              <a:t>b</a:t>
            </a:r>
            <a:r>
              <a:rPr lang="en-US" sz="2000" dirty="0" smtClean="0"/>
              <a:t>)</a:t>
            </a:r>
            <a:endParaRPr lang="ru-RU" sz="2000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62000" y="358140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autumn (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осень)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spring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(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весна)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r>
                        <a:rPr lang="en-US" dirty="0" smtClean="0"/>
                        <a:t>It</a:t>
                      </a:r>
                      <a:r>
                        <a:rPr lang="en-US" baseline="0" dirty="0" smtClean="0"/>
                        <a:t> is cold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r>
                        <a:rPr lang="en-US" dirty="0" smtClean="0"/>
                        <a:t> It is</a:t>
                      </a:r>
                      <a:r>
                        <a:rPr lang="en-US" baseline="0" dirty="0" smtClean="0"/>
                        <a:t> sunny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r>
                        <a:rPr lang="en-US" dirty="0" smtClean="0"/>
                        <a:t>It is bad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r>
                        <a:rPr lang="en-US" dirty="0" smtClean="0"/>
                        <a:t>It is warm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  <a:solidFill>
            <a:srgbClr val="69FFAD"/>
          </a:solidFill>
        </p:spPr>
        <p:txBody>
          <a:bodyPr/>
          <a:lstStyle/>
          <a:p>
            <a:pPr lvl="0">
              <a:buNone/>
            </a:pPr>
            <a:r>
              <a:rPr lang="ru-RU" sz="2000" b="1" dirty="0" smtClean="0"/>
              <a:t>№1 Исправь ошибки в словах</a:t>
            </a:r>
            <a:r>
              <a:rPr lang="en-US" sz="2000" b="1" dirty="0" smtClean="0"/>
              <a:t> </a:t>
            </a:r>
            <a:r>
              <a:rPr lang="ru-RU" sz="2000" b="1" dirty="0" smtClean="0"/>
              <a:t>(1 ошибка в каждом слове)</a:t>
            </a:r>
            <a:endParaRPr lang="ru-RU" sz="2000" dirty="0" smtClean="0"/>
          </a:p>
          <a:p>
            <a:pPr lvl="0">
              <a:buNone/>
            </a:pPr>
            <a:r>
              <a:rPr lang="ru-RU" sz="2000" dirty="0" smtClean="0"/>
              <a:t> </a:t>
            </a:r>
            <a:r>
              <a:rPr lang="ru-RU" sz="2800" dirty="0" smtClean="0"/>
              <a:t>  </a:t>
            </a:r>
            <a:r>
              <a:rPr lang="en-US" sz="2800" dirty="0" err="1" smtClean="0"/>
              <a:t>sa</a:t>
            </a:r>
            <a:r>
              <a:rPr lang="ru-RU" sz="2800" dirty="0" err="1" smtClean="0"/>
              <a:t>n</a:t>
            </a:r>
            <a:r>
              <a:rPr lang="en-US" sz="2800" dirty="0" smtClean="0"/>
              <a:t>n</a:t>
            </a:r>
            <a:r>
              <a:rPr lang="ru-RU" sz="2800" dirty="0" err="1" smtClean="0"/>
              <a:t>y</a:t>
            </a:r>
            <a:r>
              <a:rPr lang="ru-RU" sz="2800" dirty="0" smtClean="0"/>
              <a:t>    </a:t>
            </a:r>
            <a:r>
              <a:rPr lang="en-US" sz="2800" dirty="0" err="1" smtClean="0"/>
              <a:t>werm</a:t>
            </a:r>
            <a:r>
              <a:rPr lang="ru-RU" sz="2800" dirty="0" smtClean="0"/>
              <a:t>   </a:t>
            </a:r>
            <a:r>
              <a:rPr lang="en-US" sz="2800" dirty="0" smtClean="0"/>
              <a:t>bat</a:t>
            </a:r>
            <a:r>
              <a:rPr lang="ru-RU" sz="2800" dirty="0" smtClean="0"/>
              <a:t>  </a:t>
            </a:r>
            <a:r>
              <a:rPr lang="en-US" sz="2800" dirty="0" err="1" smtClean="0"/>
              <a:t>hod</a:t>
            </a:r>
            <a:r>
              <a:rPr lang="ru-RU" sz="2800" dirty="0" smtClean="0"/>
              <a:t>   </a:t>
            </a:r>
            <a:r>
              <a:rPr lang="en-US" sz="2800" dirty="0" err="1" smtClean="0"/>
              <a:t>k</a:t>
            </a:r>
            <a:r>
              <a:rPr lang="ru-RU" sz="2800" dirty="0" err="1" smtClean="0"/>
              <a:t>old</a:t>
            </a:r>
            <a:endParaRPr lang="ru-RU" sz="2800" dirty="0" smtClean="0"/>
          </a:p>
          <a:p>
            <a:pPr>
              <a:buNone/>
            </a:pPr>
            <a:r>
              <a:rPr lang="ru-RU" sz="2000" b="1" dirty="0" smtClean="0"/>
              <a:t>№2 Какая погода характерна для </a:t>
            </a:r>
          </a:p>
          <a:p>
            <a:pPr>
              <a:buNone/>
            </a:pPr>
            <a:endParaRPr lang="ru-RU" sz="2000" dirty="0" smtClean="0"/>
          </a:p>
          <a:p>
            <a:endParaRPr lang="ru-RU" sz="2000" b="1" dirty="0" smtClean="0"/>
          </a:p>
          <a:p>
            <a:pPr>
              <a:buNone/>
            </a:pP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№3 Переведи с русского языка на английский</a:t>
            </a:r>
          </a:p>
          <a:p>
            <a:pPr>
              <a:buNone/>
            </a:pPr>
            <a:r>
              <a:rPr lang="ru-RU" sz="2000" dirty="0" smtClean="0"/>
              <a:t>а) Холодно-</a:t>
            </a:r>
          </a:p>
          <a:p>
            <a:pPr>
              <a:buNone/>
            </a:pPr>
            <a:r>
              <a:rPr lang="en-US" sz="2000" dirty="0" smtClean="0"/>
              <a:t>b)</a:t>
            </a:r>
            <a:r>
              <a:rPr lang="ru-RU" sz="2000" dirty="0" smtClean="0"/>
              <a:t> Жарко-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c</a:t>
            </a:r>
            <a:r>
              <a:rPr lang="ru-RU" sz="2000" dirty="0" smtClean="0"/>
              <a:t>) Солнечно-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d) </a:t>
            </a:r>
            <a:r>
              <a:rPr lang="ru-RU" sz="2000" dirty="0" smtClean="0"/>
              <a:t>Тепло-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e) </a:t>
            </a:r>
            <a:r>
              <a:rPr lang="ru-RU" sz="2000" dirty="0" smtClean="0"/>
              <a:t>Плохая-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62000" y="2717800"/>
          <a:ext cx="693420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7100"/>
                <a:gridCol w="3467100"/>
              </a:tblGrid>
              <a:tr h="352453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 winter (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зима)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summer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(лето)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1613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</a:tr>
              <a:tr h="321613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73362"/>
          </a:xfrm>
          <a:solidFill>
            <a:srgbClr val="FFFF00"/>
          </a:solidFill>
        </p:spPr>
        <p:txBody>
          <a:bodyPr/>
          <a:lstStyle/>
          <a:p>
            <a:r>
              <a:rPr lang="en-US" sz="6600" b="1" dirty="0" smtClean="0">
                <a:latin typeface="Arial Black" pitchFamily="34" charset="0"/>
              </a:rPr>
              <a:t>Thank you</a:t>
            </a:r>
            <a:r>
              <a:rPr lang="ru-RU" sz="6600" b="1" dirty="0" smtClean="0">
                <a:latin typeface="Arial Black" pitchFamily="34" charset="0"/>
              </a:rPr>
              <a:t>!</a:t>
            </a:r>
            <a:r>
              <a:rPr lang="en-US" sz="6600" b="1" dirty="0" smtClean="0">
                <a:latin typeface="Arial Black" pitchFamily="34" charset="0"/>
              </a:rPr>
              <a:t> </a:t>
            </a:r>
            <a:endParaRPr lang="ru-RU" sz="6600" b="1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124200"/>
            <a:ext cx="8229600" cy="2773363"/>
          </a:xfrm>
          <a:solidFill>
            <a:srgbClr val="69FFAD"/>
          </a:solidFill>
        </p:spPr>
        <p:txBody>
          <a:bodyPr/>
          <a:lstStyle/>
          <a:p>
            <a:pPr algn="ctr">
              <a:buNone/>
            </a:pPr>
            <a:endParaRPr lang="ru-RU" sz="7200" dirty="0" smtClean="0">
              <a:latin typeface="Arial Black" pitchFamily="34" charset="0"/>
            </a:endParaRPr>
          </a:p>
          <a:p>
            <a:pPr algn="ctr">
              <a:buNone/>
            </a:pPr>
            <a:r>
              <a:rPr lang="ru-RU" sz="7200" smtClean="0">
                <a:latin typeface="Arial Black" pitchFamily="34" charset="0"/>
              </a:rPr>
              <a:t>Спасибо!</a:t>
            </a:r>
            <a:endParaRPr lang="ru-RU" sz="72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435</Words>
  <Application>Microsoft Office PowerPoint</Application>
  <PresentationFormat>Экран (4:3)</PresentationFormat>
  <Paragraphs>82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Office Theme</vt:lpstr>
      <vt:lpstr>Default Design</vt:lpstr>
      <vt:lpstr>Weather -погода  Seasons – времена года Months –  месяца </vt:lpstr>
      <vt:lpstr>Слайд 2</vt:lpstr>
      <vt:lpstr>Слайд 3</vt:lpstr>
      <vt:lpstr>   Let’s repeat together!   Повторяем, вместе!    </vt:lpstr>
      <vt:lpstr>Let’s remember the numbers of the months Давайте, вспомним под каким номерами идут месяца </vt:lpstr>
      <vt:lpstr>Слайд 6</vt:lpstr>
      <vt:lpstr>Слайд 7</vt:lpstr>
      <vt:lpstr>Слайд 8</vt:lpstr>
      <vt:lpstr>Thank you!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 Months of the Year</dc:title>
  <dc:creator>owner</dc:creator>
  <cp:lastModifiedBy>Пользователь Windows</cp:lastModifiedBy>
  <cp:revision>76</cp:revision>
  <dcterms:created xsi:type="dcterms:W3CDTF">2011-06-22T19:51:42Z</dcterms:created>
  <dcterms:modified xsi:type="dcterms:W3CDTF">2020-11-23T16:28:17Z</dcterms:modified>
</cp:coreProperties>
</file>