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1"/>
            <a:ext cx="7772400" cy="1512169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УПРАВЛЕНИЕ ОБРАЗОВАНИЯ АДМИНИСТРАЦИИ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ГОРОДСКОГО ОКРУГА КЛИН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-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ДЕТСКИЙ САД КОМБИНИРОВАННОГО ВИДА №2 «КАЛИНКА»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141612, Московская область, г. Клин, ул. К.Маркса, д.96 «А», тел.8(49624) 2-02-16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216024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Нетрадиционные приёмы</a:t>
            </a:r>
            <a: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развития связной речи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у детей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363272" cy="626469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На сегодняшний день – образная, богатая синонимами, дополнениями и описаниями речь у детей дошкольного возраста – явление очень редкое. </a:t>
            </a:r>
          </a:p>
          <a:p>
            <a:pPr algn="ctr">
              <a:buNone/>
            </a:pPr>
            <a:r>
              <a:rPr lang="ru-RU" dirty="0" smtClean="0">
                <a:latin typeface="+mj-lt"/>
              </a:rPr>
              <a:t>В речи детей существуют </a:t>
            </a:r>
            <a:r>
              <a:rPr lang="ru-RU" u="sng" dirty="0" smtClean="0">
                <a:latin typeface="+mj-lt"/>
              </a:rPr>
              <a:t>множество проблем: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-односложная, состоящая лишь из простых предложений речь;</a:t>
            </a:r>
          </a:p>
          <a:p>
            <a:r>
              <a:rPr lang="ru-RU" dirty="0" smtClean="0">
                <a:latin typeface="+mj-lt"/>
              </a:rPr>
              <a:t>-неспособность грамматически правильно построить распространенное предложение;</a:t>
            </a:r>
          </a:p>
          <a:p>
            <a:r>
              <a:rPr lang="ru-RU" dirty="0" smtClean="0">
                <a:latin typeface="+mj-lt"/>
              </a:rPr>
              <a:t>- недостаточный словарный запас;</a:t>
            </a:r>
          </a:p>
          <a:p>
            <a:r>
              <a:rPr lang="ru-RU" dirty="0" smtClean="0">
                <a:latin typeface="+mj-lt"/>
              </a:rPr>
              <a:t>-употребление нелитературных слов и выражений;</a:t>
            </a:r>
          </a:p>
          <a:p>
            <a:r>
              <a:rPr lang="ru-RU" dirty="0" smtClean="0">
                <a:latin typeface="+mj-lt"/>
              </a:rPr>
              <a:t>-бедная диалогическая речь: неспособность грамотно и доступно сформулировать вопрос, построить краткий или развернутый ответ;</a:t>
            </a:r>
          </a:p>
          <a:p>
            <a:r>
              <a:rPr lang="ru-RU" dirty="0" smtClean="0">
                <a:latin typeface="+mj-lt"/>
              </a:rPr>
              <a:t>-трудности в построении монолога: например, сюжетный или описательный рассказ на предложенную тему, пересказ текста своими словами;</a:t>
            </a:r>
          </a:p>
          <a:p>
            <a:r>
              <a:rPr lang="ru-RU" dirty="0" smtClean="0">
                <a:latin typeface="+mj-lt"/>
              </a:rPr>
              <a:t>-отсутствие логического обоснования своих утверждений и выводов;</a:t>
            </a:r>
          </a:p>
          <a:p>
            <a:r>
              <a:rPr lang="ru-RU" dirty="0" smtClean="0">
                <a:latin typeface="+mj-lt"/>
              </a:rPr>
              <a:t>-отсутствие навыков культуры речи: неумение использовать интонации, регулировать громкость голоса и темп речи и т.д.</a:t>
            </a:r>
          </a:p>
          <a:p>
            <a:r>
              <a:rPr lang="ru-RU" dirty="0" smtClean="0">
                <a:latin typeface="+mj-lt"/>
              </a:rPr>
              <a:t>-плохая дикция.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6107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u="sng" dirty="0" smtClean="0"/>
              <a:t>ФАКТОРЫ</a:t>
            </a:r>
            <a:r>
              <a:rPr lang="ru-RU" sz="2400" u="sng" dirty="0" smtClean="0"/>
              <a:t>, облегчающие процесс становления связной речи:</a:t>
            </a:r>
            <a:br>
              <a:rPr lang="ru-RU" sz="2400" u="sng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Один из таких факторов, по мнению С.Л.Рубинштейна, </a:t>
            </a:r>
            <a:r>
              <a:rPr lang="ru-RU" sz="2400" dirty="0" err="1" smtClean="0"/>
              <a:t>А.М.Леушиной</a:t>
            </a:r>
            <a:r>
              <a:rPr lang="ru-RU" sz="2400" dirty="0" smtClean="0"/>
              <a:t>, </a:t>
            </a:r>
            <a:r>
              <a:rPr lang="ru-RU" sz="2400" dirty="0" err="1" smtClean="0"/>
              <a:t>Л.В.Эльконина</a:t>
            </a:r>
            <a:r>
              <a:rPr lang="ru-RU" sz="2400" dirty="0" smtClean="0"/>
              <a:t> и др. – </a:t>
            </a:r>
            <a:r>
              <a:rPr lang="ru-RU" sz="2400" b="1" i="1" dirty="0" smtClean="0">
                <a:solidFill>
                  <a:srgbClr val="FF0000"/>
                </a:solidFill>
              </a:rPr>
              <a:t>НАГЛЯДНОСТЬ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/>
              <a:t>Рассматривание предметов, объектов, картин помогает детям называть предметы, их характерные признаки, производимые с ними действия.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качестве второго вспомогательного фактора мы выделим </a:t>
            </a:r>
            <a:r>
              <a:rPr lang="ru-RU" sz="2400" b="1" i="1" dirty="0" smtClean="0">
                <a:solidFill>
                  <a:srgbClr val="FF0000"/>
                </a:solidFill>
              </a:rPr>
              <a:t>СОЗДАНИЕ ПЛАНА ВЫСКАЗЫВАНИЯ</a:t>
            </a:r>
            <a:r>
              <a:rPr lang="ru-RU" sz="2400" dirty="0" smtClean="0"/>
              <a:t>, на значимость которого неоднократно указывал известный психолог </a:t>
            </a:r>
            <a:r>
              <a:rPr lang="ru-RU" sz="2400" dirty="0" err="1" smtClean="0"/>
              <a:t>Л.С.Выготский</a:t>
            </a:r>
            <a:r>
              <a:rPr lang="ru-RU" sz="2400" dirty="0" smtClean="0"/>
              <a:t>. Он отмечал важность последовательного размещения в предварительной схеме всех конкретных элементов высказывания.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604867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НАГЛЯДНОСТЬ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FF00"/>
                </a:solidFill>
              </a:rPr>
              <a:t>опорные схемы                                                               </a:t>
            </a:r>
            <a:r>
              <a:rPr lang="ru-RU" sz="2200" dirty="0" err="1" smtClean="0">
                <a:solidFill>
                  <a:srgbClr val="FFFF00"/>
                </a:solidFill>
              </a:rPr>
              <a:t>мнемотаблицы</a:t>
            </a:r>
            <a:r>
              <a:rPr lang="ru-RU" sz="2200" dirty="0" smtClean="0">
                <a:solidFill>
                  <a:srgbClr val="FFFF00"/>
                </a:solidFill>
              </a:rPr>
              <a:t> </a:t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/>
            </a:r>
            <a:br>
              <a:rPr lang="ru-RU" sz="22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>                            пиктограммы   предметные картинки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Средства наглядности используются при обучении    дошкольников:         </a:t>
            </a:r>
            <a:br>
              <a:rPr lang="ru-RU" sz="2400" dirty="0" smtClean="0"/>
            </a:br>
            <a:r>
              <a:rPr lang="ru-RU" sz="2400" dirty="0" smtClean="0"/>
              <a:t>- пересказу;</a:t>
            </a:r>
            <a:br>
              <a:rPr lang="ru-RU" sz="2400" dirty="0" smtClean="0"/>
            </a:br>
            <a:r>
              <a:rPr lang="ru-RU" sz="2400" dirty="0" smtClean="0"/>
              <a:t>- составлению описательного рассказа о единичных предметах;</a:t>
            </a:r>
            <a:br>
              <a:rPr lang="ru-RU" sz="2400" dirty="0" smtClean="0"/>
            </a:br>
            <a:r>
              <a:rPr lang="ru-RU" sz="2400" dirty="0" smtClean="0"/>
              <a:t>- оставлению рассказов по серии картин, по сюжетной и пейзажной картине;</a:t>
            </a:r>
            <a:br>
              <a:rPr lang="ru-RU" sz="2400" dirty="0" smtClean="0"/>
            </a:br>
            <a:r>
              <a:rPr lang="ru-RU" sz="2400" dirty="0" smtClean="0"/>
              <a:t>- оставлению рассказов из личного опыта; </a:t>
            </a:r>
            <a:br>
              <a:rPr lang="ru-RU" sz="2400" dirty="0" smtClean="0"/>
            </a:br>
            <a:r>
              <a:rPr lang="ru-RU" sz="2400" dirty="0" smtClean="0"/>
              <a:t>- рассказыванию (с элементами творчества).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436096" y="836712"/>
            <a:ext cx="165618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908720"/>
            <a:ext cx="79208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347864" y="908720"/>
            <a:ext cx="79208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123728" y="836712"/>
            <a:ext cx="151216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6408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Эффективным методом развития связной речи, является работа над созданием нерифмованного стихотворения, </a:t>
            </a:r>
            <a:r>
              <a:rPr lang="ru-RU" sz="2200" b="1" dirty="0" smtClean="0">
                <a:solidFill>
                  <a:srgbClr val="FF0000"/>
                </a:solidFill>
              </a:rPr>
              <a:t>СИНКВЕЙНА.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err="1" smtClean="0"/>
              <a:t>Синквейн</a:t>
            </a:r>
            <a:r>
              <a:rPr lang="ru-RU" sz="2200" dirty="0" smtClean="0"/>
              <a:t> с французского языка переводится как "пять строк", </a:t>
            </a:r>
            <a:br>
              <a:rPr lang="ru-RU" sz="2200" dirty="0" smtClean="0"/>
            </a:br>
            <a:r>
              <a:rPr lang="ru-RU" sz="2200" dirty="0" err="1" smtClean="0"/>
              <a:t>пятистрочная</a:t>
            </a:r>
            <a:r>
              <a:rPr lang="ru-RU" sz="2200" dirty="0" smtClean="0"/>
              <a:t> строфа стихотворения.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>
                <a:solidFill>
                  <a:srgbClr val="FFFF00"/>
                </a:solidFill>
              </a:rPr>
              <a:t>Правила составления </a:t>
            </a:r>
            <a:r>
              <a:rPr lang="ru-RU" sz="2700" b="1" dirty="0" smtClean="0">
                <a:solidFill>
                  <a:srgbClr val="FF0000"/>
                </a:solidFill>
              </a:rPr>
              <a:t>СИНКВЕЙНА</a:t>
            </a:r>
            <a:r>
              <a:rPr lang="ru-RU" sz="2700" b="1" dirty="0" smtClean="0">
                <a:solidFill>
                  <a:srgbClr val="FFFF00"/>
                </a:solidFill>
              </a:rPr>
              <a:t>:</a:t>
            </a:r>
            <a:r>
              <a:rPr lang="ru-RU" sz="2200" b="1" dirty="0" smtClean="0">
                <a:solidFill>
                  <a:srgbClr val="FFFF00"/>
                </a:solidFill>
              </a:rPr>
              <a:t/>
            </a:r>
            <a:br>
              <a:rPr lang="ru-RU" sz="2200" b="1" dirty="0" smtClean="0">
                <a:solidFill>
                  <a:srgbClr val="FFFF00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70C0"/>
                </a:solidFill>
              </a:rPr>
              <a:t>ПЕРВАЯ СТРОКА</a:t>
            </a:r>
            <a:r>
              <a:rPr lang="ru-RU" sz="2200" dirty="0" smtClean="0"/>
              <a:t> - одно слово, обычно существительное, отражающее главную идею;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70C0"/>
                </a:solidFill>
              </a:rPr>
              <a:t>ВТОРАЯ СТРОКА</a:t>
            </a:r>
            <a:r>
              <a:rPr lang="ru-RU" sz="2200" dirty="0" smtClean="0"/>
              <a:t> - два слова, прилагательные, описывающие основную мысль;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70C0"/>
                </a:solidFill>
              </a:rPr>
              <a:t>ТРЕТЬЯ СТРОКА</a:t>
            </a:r>
            <a:r>
              <a:rPr lang="ru-RU" sz="2200" dirty="0" smtClean="0"/>
              <a:t> - три слова, глаголы, описывающие действия в рамках темы;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70C0"/>
                </a:solidFill>
              </a:rPr>
              <a:t>ЧЕТВЕРТАЯ СТРОКА</a:t>
            </a:r>
            <a:r>
              <a:rPr lang="ru-RU" sz="2200" dirty="0" smtClean="0"/>
              <a:t> - фраза из нескольких слов, показывающая отношение к теме;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70C0"/>
                </a:solidFill>
              </a:rPr>
              <a:t>ПЯТАЯ СТРОКА</a:t>
            </a:r>
            <a:r>
              <a:rPr lang="ru-RU" sz="2200" dirty="0" smtClean="0"/>
              <a:t> - слова, связанные с первым, отражающие сущность темы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435280" cy="5832648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0070C0"/>
                </a:solidFill>
              </a:rPr>
              <a:t>Примеры </a:t>
            </a:r>
            <a:r>
              <a:rPr lang="ru-RU" sz="3200" b="1" u="sng" dirty="0" smtClean="0">
                <a:solidFill>
                  <a:srgbClr val="FF0000"/>
                </a:solidFill>
              </a:rPr>
              <a:t>СИНКВЕЙНА:</a:t>
            </a:r>
            <a:br>
              <a:rPr lang="ru-RU" sz="3200" b="1" u="sng" dirty="0" smtClean="0">
                <a:solidFill>
                  <a:srgbClr val="FF0000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. ЕЛЬ</a:t>
            </a:r>
            <a:br>
              <a:rPr lang="ru-RU" sz="4400" dirty="0" smtClean="0"/>
            </a:br>
            <a:r>
              <a:rPr lang="ru-RU" sz="4400" dirty="0" smtClean="0"/>
              <a:t>. ДУШИСТАЯ, ЧУДЕСНАЯ.</a:t>
            </a:r>
            <a:br>
              <a:rPr lang="ru-RU" sz="4400" dirty="0" smtClean="0"/>
            </a:br>
            <a:r>
              <a:rPr lang="ru-RU" sz="4400" dirty="0" smtClean="0"/>
              <a:t>. РАСТЕТ, ВЕСЕЛИТ, РАДУЕТ.</a:t>
            </a:r>
            <a:br>
              <a:rPr lang="ru-RU" sz="4400" dirty="0" smtClean="0"/>
            </a:br>
            <a:r>
              <a:rPr lang="ru-RU" sz="4400" dirty="0" smtClean="0"/>
              <a:t>. Я ЛЮБЛЮ ЗИМНЮЮ ЕЛЬ.</a:t>
            </a:r>
            <a:br>
              <a:rPr lang="ru-RU" sz="4400" dirty="0" smtClean="0"/>
            </a:br>
            <a:r>
              <a:rPr lang="ru-RU" sz="4400" dirty="0" smtClean="0"/>
              <a:t>. ЗИМА, НОВЫЙ ГОД, ДЕТСТВО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6336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 Одним из самых используемых нетрадиционных технологий считается </a:t>
            </a:r>
            <a:br>
              <a:rPr lang="ru-RU" sz="2000" dirty="0" smtClean="0"/>
            </a:br>
            <a:r>
              <a:rPr lang="ru-RU" sz="2000" dirty="0" smtClean="0"/>
              <a:t>       </a:t>
            </a:r>
            <a:r>
              <a:rPr lang="ru-RU" sz="2700" b="1" dirty="0" smtClean="0">
                <a:solidFill>
                  <a:srgbClr val="FF0000"/>
                </a:solidFill>
              </a:rPr>
              <a:t>ТЕОРИЯ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РЕШЕНИЯ ИЗОБРЕТАТЕЛЬСКИХ ЗАДАЧ (ТРИЗ),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Отличительная особенность которой заключается, в усвоении обобщенных алгоритмов    организации собственной творческой деятельности.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ТРИЗ ПОМОГАЕТ В: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- «В обучении детей по созданию образных характеристик объектов», в котором представлены технологические цепочки,, позволяющие достаточно гарантированно научить детей 3 - 7 лет составлению сравнений, загадок и метафор.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«В составлении детьми рифмованных текстов».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«В обучении детей составлению творческих рассказов по картине».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«В обучении дошкольников составлению текстов сказочного содержания»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91264" cy="259228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152</TotalTime>
  <Words>168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УПРАВЛЕНИЕ ОБРАЗОВАНИЯ АДМИНИСТРАЦИИ  ГОРОДСКОГО ОКРУГА КЛИН  МУНИЦИПАЛЬНОЕ ДОШКОЛЬНОЕ ОБРАЗОВАТЕЛЬНОЕ УЧРЕЖДЕНИЕ -  ДЕТСКИЙ САД КОМБИНИРОВАННОГО ВИДА №2 «КАЛИНКА» 141612, Московская область, г. Клин, ул. К.Маркса, д.96 «А», тел.8(49624) 2-02-16    </vt:lpstr>
      <vt:lpstr>Слайд 2</vt:lpstr>
      <vt:lpstr>ФАКТОРЫ, облегчающие процесс становления связной речи:  Один из таких факторов, по мнению С.Л.Рубинштейна, А.М.Леушиной, Л.В.Эльконина и др. – НАГЛЯДНОСТЬ. Рассматривание предметов, объектов, картин помогает детям называть предметы, их характерные признаки, производимые с ними действия.   В качестве второго вспомогательного фактора мы выделим СОЗДАНИЕ ПЛАНА ВЫСКАЗЫВАНИЯ, на значимость которого неоднократно указывал известный психолог Л.С.Выготский. Он отмечал важность последовательного размещения в предварительной схеме всех конкретных элементов высказывания. </vt:lpstr>
      <vt:lpstr>                                               НАГЛЯДНОСТЬ     опорные схемы                                                               мнемотаблицы                               пиктограммы   предметные картинки   Средства наглядности используются при обучении    дошкольников:          - пересказу; - составлению описательного рассказа о единичных предметах; - оставлению рассказов по серии картин, по сюжетной и пейзажной картине; - оставлению рассказов из личного опыта;  - рассказыванию (с элементами творчества). </vt:lpstr>
      <vt:lpstr>Эффективным методом развития связной речи, является работа над созданием нерифмованного стихотворения, СИНКВЕЙНА.   Синквейн с французского языка переводится как "пять строк",  пятистрочная строфа стихотворения.  Правила составления СИНКВЕЙНА:  ПЕРВАЯ СТРОКА - одно слово, обычно существительное, отражающее главную идею; ВТОРАЯ СТРОКА - два слова, прилагательные, описывающие основную мысль; ТРЕТЬЯ СТРОКА - три слова, глаголы, описывающие действия в рамках темы;  ЧЕТВЕРТАЯ СТРОКА - фраза из нескольких слов, показывающая отношение к теме; ПЯТАЯ СТРОКА - слова, связанные с первым, отражающие сущность темы. </vt:lpstr>
      <vt:lpstr>Примеры СИНКВЕЙНА:  . ЕЛЬ . ДУШИСТАЯ, ЧУДЕСНАЯ. . РАСТЕТ, ВЕСЕЛИТ, РАДУЕТ. . Я ЛЮБЛЮ ЗИМНЮЮ ЕЛЬ. . ЗИМА, НОВЫЙ ГОД, ДЕТСТВО</vt:lpstr>
      <vt:lpstr> Одним из самых используемых нетрадиционных технологий считается         ТЕОРИЯ РЕШЕНИЯ ИЗОБРЕТАТЕЛЬСКИХ ЗАДАЧ (ТРИЗ),   Отличительная особенность которой заключается, в усвоении обобщенных алгоритмов    организации собственной творческой деятельности.                                                               ТРИЗ ПОМОГАЕТ В:  - «В обучении детей по созданию образных характеристик объектов», в котором представлены технологические цепочки,, позволяющие достаточно гарантированно научить детей 3 - 7 лет составлению сравнений, загадок и метафор.  - «В составлении детьми рифмованных текстов».  - «В обучении детей составлению творческих рассказов по картине».  - «В обучении дошкольников составлению текстов сказочного содержания»  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 ГОРОДСКОГО ОКРУГА КЛИН  МУНИЦИПАЛЬНОЕ ДОШКОЛЬНОЕ ОБРАЗОВАТЕЛЬНОЕ УЧРЕЖДЕНИЕ -  ДЕТСКИЙ САД КОМБИНИРОВАННОГО ВИДА №2 «КАЛИНКА» 141612, Московская область, г. Клин, ул. К.Маркса, д.96 «А», тел.8(49624) 2-02-16    </dc:title>
  <dc:creator>1</dc:creator>
  <cp:lastModifiedBy>1</cp:lastModifiedBy>
  <cp:revision>18</cp:revision>
  <dcterms:created xsi:type="dcterms:W3CDTF">2020-02-06T09:34:11Z</dcterms:created>
  <dcterms:modified xsi:type="dcterms:W3CDTF">2020-02-13T07:14:33Z</dcterms:modified>
</cp:coreProperties>
</file>