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A1E6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87537-4C99-4210-AFFB-2348F54CCA5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0BF6-5F7D-4C56-B2E5-1E08728FE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87537-4C99-4210-AFFB-2348F54CCA5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0BF6-5F7D-4C56-B2E5-1E08728FE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87537-4C99-4210-AFFB-2348F54CCA5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0BF6-5F7D-4C56-B2E5-1E08728FE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87537-4C99-4210-AFFB-2348F54CCA5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0BF6-5F7D-4C56-B2E5-1E08728FE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87537-4C99-4210-AFFB-2348F54CCA5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0BF6-5F7D-4C56-B2E5-1E08728FE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87537-4C99-4210-AFFB-2348F54CCA5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0BF6-5F7D-4C56-B2E5-1E08728FE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87537-4C99-4210-AFFB-2348F54CCA5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0BF6-5F7D-4C56-B2E5-1E08728FE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87537-4C99-4210-AFFB-2348F54CCA5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0BF6-5F7D-4C56-B2E5-1E08728FE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87537-4C99-4210-AFFB-2348F54CCA5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0BF6-5F7D-4C56-B2E5-1E08728FE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87537-4C99-4210-AFFB-2348F54CCA5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0BF6-5F7D-4C56-B2E5-1E08728FE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87537-4C99-4210-AFFB-2348F54CCA5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0BF6-5F7D-4C56-B2E5-1E08728FE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87537-4C99-4210-AFFB-2348F54CCA5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E0BF6-5F7D-4C56-B2E5-1E08728FE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208823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</a:rPr>
              <a:t>«Внедрение профессионального стандарта педагога»</a:t>
            </a:r>
            <a:endParaRPr lang="ru-RU" sz="3600" b="1" i="1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7558118" cy="995354"/>
          </a:xfrm>
        </p:spPr>
        <p:txBody>
          <a:bodyPr>
            <a:normAutofit/>
          </a:bodyPr>
          <a:lstStyle/>
          <a:p>
            <a:pPr algn="r"/>
            <a:endParaRPr lang="ru-RU" sz="2000" i="1" dirty="0" smtClean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276872"/>
            <a:ext cx="4524916" cy="381601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214291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Муниципальное бюджетное дошкольное образовательное учреждение детский сад № 45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00FF"/>
                </a:solidFill>
              </a:rPr>
              <a:t>Трудовые задачи</a:t>
            </a:r>
            <a:endParaRPr lang="ru-RU" sz="4000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dirty="0">
                <a:solidFill>
                  <a:srgbClr val="002060"/>
                </a:solidFill>
              </a:rPr>
              <a:t>Воспитателю следует выполнять </a:t>
            </a:r>
            <a:r>
              <a:rPr lang="ru-RU" b="1" dirty="0" smtClean="0">
                <a:solidFill>
                  <a:srgbClr val="002060"/>
                </a:solidFill>
              </a:rPr>
              <a:t>организаторские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функции</a:t>
            </a:r>
            <a:r>
              <a:rPr lang="ru-RU" b="1" dirty="0">
                <a:solidFill>
                  <a:srgbClr val="002060"/>
                </a:solidFill>
              </a:rPr>
              <a:t>, включаясь в:</a:t>
            </a:r>
          </a:p>
          <a:p>
            <a:pPr lvl="0" algn="just" fontAlgn="base"/>
            <a:r>
              <a:rPr lang="ru-RU" dirty="0"/>
              <a:t>образовательный процесс в контексте непрерывного взаимодействия с воспитанниками в контексте индивидуализированного подхода; </a:t>
            </a:r>
          </a:p>
          <a:p>
            <a:pPr lvl="0" algn="just" fontAlgn="base"/>
            <a:r>
              <a:rPr lang="ru-RU" dirty="0"/>
              <a:t>процесс конструктивного взаимодействия взрослых и детей, содействования в свободном выборе вида деятельности;</a:t>
            </a:r>
          </a:p>
          <a:p>
            <a:pPr algn="just"/>
            <a:r>
              <a:rPr lang="ru-RU" dirty="0"/>
              <a:t>разные виды детской деятельности, включая конструирование, игры, исследовательскую работу.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00FF"/>
                </a:solidFill>
              </a:rPr>
              <a:t>Необходимые умения педагога</a:t>
            </a:r>
            <a:endParaRPr lang="ru-RU" sz="4000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572560" cy="550072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000" b="1" i="1" dirty="0">
                <a:solidFill>
                  <a:srgbClr val="002060"/>
                </a:solidFill>
              </a:rPr>
              <a:t>Воспитатель в детском саду должен уметь:</a:t>
            </a:r>
          </a:p>
          <a:p>
            <a:pPr lvl="0" algn="just" fontAlgn="base"/>
            <a:r>
              <a:rPr lang="ru-RU" dirty="0"/>
              <a:t>Задействовать в работе различные виды развивающей деятельности (познавательно-исследовательскую, продуктивную, игровую);</a:t>
            </a:r>
          </a:p>
          <a:p>
            <a:pPr lvl="0" algn="just" fontAlgn="base"/>
            <a:r>
              <a:rPr lang="ru-RU" dirty="0"/>
              <a:t>Применять методы личностного, познавательного и физического развития дошколят в соответствии с ООП;</a:t>
            </a:r>
          </a:p>
          <a:p>
            <a:pPr lvl="0" algn="just" fontAlgn="base"/>
            <a:r>
              <a:rPr lang="ru-RU" dirty="0"/>
              <a:t>Создавать условия для организации различных видов деятельности детей, обеспечивать для них игровое пространство и время. </a:t>
            </a:r>
          </a:p>
          <a:p>
            <a:pPr lvl="0" algn="just" fontAlgn="base"/>
            <a:r>
              <a:rPr lang="ru-RU" dirty="0"/>
              <a:t>Использовать психолого-педагогический анализ для оценки академических и воспитательных результатов детей, степень сформированности у них качеств, которые необходимы для учебы в школе. </a:t>
            </a:r>
          </a:p>
          <a:p>
            <a:pPr lvl="0" algn="just" fontAlgn="base"/>
            <a:r>
              <a:rPr lang="ru-RU" dirty="0"/>
              <a:t>Формировать партнерские отношения с родителями, повышать их педагогическую компетентность.</a:t>
            </a:r>
          </a:p>
          <a:p>
            <a:pPr algn="just"/>
            <a:r>
              <a:rPr lang="ru-RU" dirty="0"/>
              <a:t>Использовать ИКТ для планирования и реализации учебно-воспитательной работы.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00FF"/>
                </a:solidFill>
              </a:rPr>
              <a:t>Необходимые знания</a:t>
            </a:r>
            <a:endParaRPr lang="ru-RU" sz="4000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4015347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3300" b="1" i="1" dirty="0">
                <a:solidFill>
                  <a:srgbClr val="002060"/>
                </a:solidFill>
              </a:rPr>
              <a:t>Согласно профессиональным стандартам </a:t>
            </a:r>
            <a:r>
              <a:rPr lang="ru-RU" sz="3300" b="1" i="1" dirty="0" smtClean="0">
                <a:solidFill>
                  <a:srgbClr val="002060"/>
                </a:solidFill>
              </a:rPr>
              <a:t>для</a:t>
            </a:r>
          </a:p>
          <a:p>
            <a:pPr algn="just">
              <a:buNone/>
            </a:pPr>
            <a:r>
              <a:rPr lang="ru-RU" sz="3300" b="1" i="1" dirty="0" smtClean="0">
                <a:solidFill>
                  <a:srgbClr val="002060"/>
                </a:solidFill>
              </a:rPr>
              <a:t>воспитателей</a:t>
            </a:r>
            <a:r>
              <a:rPr lang="ru-RU" sz="3300" b="1" i="1" dirty="0">
                <a:solidFill>
                  <a:srgbClr val="002060"/>
                </a:solidFill>
              </a:rPr>
              <a:t>, педагог в ДОУ должен знать</a:t>
            </a:r>
            <a:r>
              <a:rPr lang="ru-RU" sz="3300" b="1" i="1" dirty="0" smtClean="0">
                <a:solidFill>
                  <a:srgbClr val="002060"/>
                </a:solidFill>
              </a:rPr>
              <a:t>:</a:t>
            </a:r>
          </a:p>
          <a:p>
            <a:pPr lvl="0" algn="just" fontAlgn="base"/>
            <a:r>
              <a:rPr lang="ru-RU" dirty="0" smtClean="0"/>
              <a:t>профессиональные </a:t>
            </a:r>
            <a:r>
              <a:rPr lang="ru-RU" dirty="0"/>
              <a:t>компетенции педагога ДОУ;</a:t>
            </a:r>
          </a:p>
          <a:p>
            <a:pPr lvl="0" algn="just" fontAlgn="base"/>
            <a:r>
              <a:rPr lang="ru-RU" dirty="0"/>
              <a:t>теории личностного, познавательного и физического развития детей дошкольного возраста и общие закономерности развития;</a:t>
            </a:r>
          </a:p>
          <a:p>
            <a:pPr lvl="0" algn="just" fontAlgn="base"/>
            <a:r>
              <a:rPr lang="ru-RU" dirty="0"/>
              <a:t>специфику становления деятельности детей дошкольного возраста;</a:t>
            </a:r>
          </a:p>
          <a:p>
            <a:pPr lvl="0" algn="just" fontAlgn="base"/>
            <a:r>
              <a:rPr lang="ru-RU" dirty="0"/>
              <a:t>личностный, деятельностный и культурно-исторический подходы в дошкольной педагогике;</a:t>
            </a:r>
          </a:p>
          <a:p>
            <a:pPr algn="just"/>
            <a:r>
              <a:rPr lang="ru-RU" dirty="0"/>
              <a:t>особенности организации работы с дошкольниками.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318" y="5077242"/>
            <a:ext cx="5443364" cy="1780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899"/>
            <a:ext cx="9144000" cy="68828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</a:rPr>
              <a:t>Профессиональные компетенции воспитателя, отражающие специфику работы на дошкольном уровне образования.</a:t>
            </a:r>
            <a:endParaRPr lang="ru-RU" sz="3200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900634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3300" b="1" i="1" dirty="0" smtClean="0">
                <a:solidFill>
                  <a:srgbClr val="002060"/>
                </a:solidFill>
              </a:rPr>
              <a:t>Педагог должен:</a:t>
            </a:r>
          </a:p>
          <a:p>
            <a:pPr algn="just">
              <a:buNone/>
            </a:pPr>
            <a:r>
              <a:rPr lang="ru-RU" sz="2600" b="1" dirty="0">
                <a:solidFill>
                  <a:srgbClr val="002060"/>
                </a:solidFill>
              </a:rPr>
              <a:t>Знать специфику дошкольного образования </a:t>
            </a:r>
            <a:r>
              <a:rPr lang="ru-RU" sz="2400" dirty="0"/>
              <a:t>и особенности организации образовательной работы с детьми раннего и дошкольного возраста.</a:t>
            </a:r>
          </a:p>
          <a:p>
            <a:pPr algn="just">
              <a:buNone/>
            </a:pPr>
            <a:r>
              <a:rPr lang="ru-RU" sz="2600" b="1" dirty="0" smtClean="0">
                <a:solidFill>
                  <a:srgbClr val="002060"/>
                </a:solidFill>
              </a:rPr>
              <a:t>Знать </a:t>
            </a:r>
            <a:r>
              <a:rPr lang="ru-RU" sz="2600" b="1" dirty="0">
                <a:solidFill>
                  <a:srgbClr val="002060"/>
                </a:solidFill>
              </a:rPr>
              <a:t>общие закономерности развития ребенка </a:t>
            </a:r>
            <a:r>
              <a:rPr lang="ru-RU" sz="2400" dirty="0"/>
              <a:t>в раннем и дошкольном детстве; особенности становления и развития детских деятельностей в раннем и дошкольном возрасте.</a:t>
            </a:r>
          </a:p>
          <a:p>
            <a:pPr algn="just">
              <a:buNone/>
            </a:pPr>
            <a:r>
              <a:rPr lang="ru-RU" sz="2400" dirty="0" smtClean="0"/>
              <a:t> </a:t>
            </a:r>
            <a:r>
              <a:rPr lang="ru-RU" sz="2600" b="1" dirty="0">
                <a:solidFill>
                  <a:srgbClr val="002060"/>
                </a:solidFill>
              </a:rPr>
              <a:t>Уметь организовывать ведущие в дошкольном возрасте виды деятельности: </a:t>
            </a:r>
            <a:r>
              <a:rPr lang="ru-RU" sz="2400" dirty="0" smtClean="0"/>
              <a:t>предметно - манипулятивную </a:t>
            </a:r>
            <a:r>
              <a:rPr lang="ru-RU" sz="2400" dirty="0"/>
              <a:t>и игровую, обеспечивая развитие детей. Организовывать совместную и самостоятельную деятельность дошкольников.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</a:t>
            </a:r>
            <a:r>
              <a:rPr lang="ru-RU" sz="2600" b="1" dirty="0">
                <a:solidFill>
                  <a:srgbClr val="002060"/>
                </a:solidFill>
              </a:rPr>
              <a:t>Владеть теорией и педагогическими методиками </a:t>
            </a:r>
            <a:r>
              <a:rPr lang="ru-RU" sz="2400" dirty="0"/>
              <a:t>физического, познавательного и личностного развития детей раннего и дошкольного возраста.</a:t>
            </a:r>
          </a:p>
          <a:p>
            <a:pPr algn="just">
              <a:buNone/>
            </a:pPr>
            <a:r>
              <a:rPr lang="ru-RU" sz="2600" b="1" dirty="0" smtClean="0">
                <a:solidFill>
                  <a:srgbClr val="002060"/>
                </a:solidFill>
              </a:rPr>
              <a:t>Уметь </a:t>
            </a:r>
            <a:r>
              <a:rPr lang="ru-RU" sz="2600" b="1" dirty="0">
                <a:solidFill>
                  <a:srgbClr val="002060"/>
                </a:solidFill>
              </a:rPr>
              <a:t>планировать, реализовывать и анализировать </a:t>
            </a:r>
            <a:r>
              <a:rPr lang="ru-RU" sz="2400" dirty="0"/>
              <a:t>образовательную работу с детьми раннего и дошкольного возраста в соответствии с ФГОС дошкольного образования.</a:t>
            </a:r>
          </a:p>
          <a:p>
            <a:pPr algn="just">
              <a:buNone/>
            </a:pPr>
            <a:endParaRPr lang="ru-RU" sz="2400" b="1" i="1" dirty="0" smtClean="0">
              <a:solidFill>
                <a:srgbClr val="0000FF"/>
              </a:solidFill>
            </a:endParaRP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42894"/>
            <a:ext cx="8469579" cy="6215106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2600" i="1" dirty="0" smtClean="0">
                <a:solidFill>
                  <a:srgbClr val="0000FF"/>
                </a:solidFill>
              </a:rPr>
              <a:t>     </a:t>
            </a:r>
            <a:r>
              <a:rPr lang="ru-RU" sz="3000" b="1" i="1" dirty="0" smtClean="0">
                <a:solidFill>
                  <a:srgbClr val="002060"/>
                </a:solidFill>
              </a:rPr>
              <a:t>Уметь </a:t>
            </a:r>
            <a:r>
              <a:rPr lang="ru-RU" sz="3000" b="1" i="1" dirty="0">
                <a:solidFill>
                  <a:srgbClr val="002060"/>
                </a:solidFill>
              </a:rPr>
              <a:t>планировать и корректировать образовательные задачи </a:t>
            </a:r>
            <a:r>
              <a:rPr lang="ru-RU" sz="2600" i="1" dirty="0"/>
              <a:t>(совместно с психологом и другими специалистами) по результатам мониторинга, с учетом индивидуальных особенностей развития каждого ребенка раннего и дошкольного возраста</a:t>
            </a:r>
            <a:r>
              <a:rPr lang="ru-RU" sz="2600" i="1" dirty="0" smtClean="0"/>
              <a:t>.</a:t>
            </a:r>
          </a:p>
          <a:p>
            <a:pPr algn="just">
              <a:buNone/>
            </a:pPr>
            <a:endParaRPr lang="ru-RU" sz="2600" i="1" dirty="0" smtClean="0"/>
          </a:p>
          <a:p>
            <a:pPr algn="just">
              <a:buNone/>
            </a:pPr>
            <a:r>
              <a:rPr lang="ru-RU" sz="2600" i="1" dirty="0" smtClean="0"/>
              <a:t>      </a:t>
            </a:r>
            <a:r>
              <a:rPr lang="ru-RU" sz="3100" b="1" i="1" dirty="0" smtClean="0">
                <a:solidFill>
                  <a:srgbClr val="002060"/>
                </a:solidFill>
              </a:rPr>
              <a:t>Реализовывать педагогические рекомендации специалистов </a:t>
            </a:r>
            <a:r>
              <a:rPr lang="ru-RU" sz="2600" i="1" dirty="0" smtClean="0"/>
              <a:t>(психолога, логопеда, дефектолога и др.) в работе с детьми, испытывающими трудности в освоении программы, или детьми с особыми образовательными потребностями.</a:t>
            </a:r>
          </a:p>
          <a:p>
            <a:pPr algn="just">
              <a:buNone/>
            </a:pPr>
            <a:endParaRPr lang="ru-RU" sz="2600" i="1" dirty="0" smtClean="0"/>
          </a:p>
          <a:p>
            <a:pPr algn="just">
              <a:buNone/>
            </a:pPr>
            <a:r>
              <a:rPr lang="ru-RU" sz="2600" i="1" dirty="0" smtClean="0">
                <a:solidFill>
                  <a:srgbClr val="0000FF"/>
                </a:solidFill>
              </a:rPr>
              <a:t>      </a:t>
            </a:r>
            <a:r>
              <a:rPr lang="ru-RU" sz="3100" b="1" i="1" dirty="0" smtClean="0">
                <a:solidFill>
                  <a:srgbClr val="002060"/>
                </a:solidFill>
              </a:rPr>
              <a:t>Участвовать </a:t>
            </a:r>
            <a:r>
              <a:rPr lang="ru-RU" sz="3100" b="1" i="1" dirty="0">
                <a:solidFill>
                  <a:srgbClr val="002060"/>
                </a:solidFill>
              </a:rPr>
              <a:t>в создании психологически комфортной и безопасной образовательной среды</a:t>
            </a:r>
            <a:r>
              <a:rPr lang="ru-RU" sz="2600" i="1" dirty="0"/>
              <a:t>, обеспечивая безопасность жизни детей, сохранение и укрепление их здоровья, поддерживая эмоциональное благополучие ребенка в период пребывания в образовательной организации.</a:t>
            </a:r>
          </a:p>
          <a:p>
            <a:pPr algn="just">
              <a:buNone/>
            </a:pPr>
            <a:r>
              <a:rPr lang="ru-RU" sz="3400" i="1" dirty="0" smtClean="0"/>
              <a:t> </a:t>
            </a:r>
            <a:endParaRPr lang="ru-RU" sz="3400" i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80220"/>
            <a:ext cx="8435280" cy="5697559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600" i="1" dirty="0" smtClean="0">
                <a:solidFill>
                  <a:srgbClr val="0000FF"/>
                </a:solidFill>
              </a:rPr>
              <a:t>     </a:t>
            </a:r>
            <a:r>
              <a:rPr lang="ru-RU" sz="2800" b="1" i="1" dirty="0" smtClean="0">
                <a:solidFill>
                  <a:srgbClr val="0000FF"/>
                </a:solidFill>
              </a:rPr>
              <a:t>Владеть методами и средствами анализа психолого-педагогического мониторинга</a:t>
            </a:r>
            <a:r>
              <a:rPr lang="ru-RU" sz="2600" i="1" dirty="0" smtClean="0"/>
              <a:t>, позволяющего оценить результаты освоения детьми образовательных программ, степень сформированности у них необходимых интегративных качеств детей дошкольного возраста, необходимых для дальнейшего обучения и развития в начальной школе.</a:t>
            </a:r>
          </a:p>
          <a:p>
            <a:pPr algn="just">
              <a:buNone/>
            </a:pPr>
            <a:r>
              <a:rPr lang="ru-RU" sz="2600" i="1" dirty="0" smtClean="0">
                <a:solidFill>
                  <a:srgbClr val="0000FF"/>
                </a:solidFill>
              </a:rPr>
              <a:t>     </a:t>
            </a:r>
            <a:r>
              <a:rPr lang="ru-RU" sz="2800" b="1" i="1" dirty="0" smtClean="0">
                <a:solidFill>
                  <a:srgbClr val="0000FF"/>
                </a:solidFill>
              </a:rPr>
              <a:t>Владеть методами и средствами психолого-педагогического просвещения родителей </a:t>
            </a:r>
            <a:r>
              <a:rPr lang="ru-RU" sz="2600" i="1" dirty="0" smtClean="0"/>
              <a:t>(законных представителей) детей раннего и дошкольного возраста, уметь выстраивать партнерское взаимодействие с ними для решения образовательных задач.</a:t>
            </a:r>
          </a:p>
          <a:p>
            <a:pPr algn="just">
              <a:buNone/>
            </a:pPr>
            <a:r>
              <a:rPr lang="ru-RU" sz="2600" i="1" dirty="0" smtClean="0"/>
              <a:t>      </a:t>
            </a:r>
            <a:r>
              <a:rPr lang="ru-RU" sz="2800" b="1" i="1" dirty="0" smtClean="0">
                <a:solidFill>
                  <a:srgbClr val="0000FF"/>
                </a:solidFill>
              </a:rPr>
              <a:t>Владеть ИКТ-компетенциями</a:t>
            </a:r>
            <a:r>
              <a:rPr lang="ru-RU" sz="2600" i="1" dirty="0" smtClean="0"/>
              <a:t>, необходимыми и достаточными для планирования, реализации и оценки образовательной работы с детьми раннего и дошкольного возраста.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</a:rPr>
              <a:t>Формы профессионального развития педагога</a:t>
            </a:r>
            <a:endParaRPr lang="ru-RU" sz="3600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80928"/>
          </a:xfrm>
        </p:spPr>
        <p:txBody>
          <a:bodyPr>
            <a:normAutofit/>
          </a:bodyPr>
          <a:lstStyle/>
          <a:p>
            <a:pPr algn="just"/>
            <a:r>
              <a:rPr lang="ru-RU" sz="2800" dirty="0"/>
              <a:t>Повышение квалификации (курсы, вебинары</a:t>
            </a:r>
            <a:r>
              <a:rPr lang="ru-RU" sz="2800" dirty="0" smtClean="0"/>
              <a:t>,  </a:t>
            </a:r>
            <a:r>
              <a:rPr lang="ru-RU" sz="2800" dirty="0"/>
              <a:t>семинары</a:t>
            </a:r>
            <a:r>
              <a:rPr lang="ru-RU" sz="2800" dirty="0" smtClean="0"/>
              <a:t>, онлайн-конференции</a:t>
            </a:r>
            <a:r>
              <a:rPr lang="ru-RU" sz="2800" dirty="0"/>
              <a:t>);</a:t>
            </a:r>
          </a:p>
          <a:p>
            <a:pPr algn="just"/>
            <a:r>
              <a:rPr lang="ru-RU" sz="2800" dirty="0" smtClean="0"/>
              <a:t> </a:t>
            </a:r>
            <a:r>
              <a:rPr lang="ru-RU" sz="2800" dirty="0"/>
              <a:t>Работа в профессиональном сообществе (МО. Конкурсы, фестивали, смотры и т. </a:t>
            </a:r>
            <a:r>
              <a:rPr lang="ru-RU" sz="2800" dirty="0" err="1"/>
              <a:t>д</a:t>
            </a:r>
            <a:r>
              <a:rPr lang="ru-RU" sz="2800" dirty="0"/>
              <a:t>)</a:t>
            </a:r>
          </a:p>
          <a:p>
            <a:pPr algn="just"/>
            <a:r>
              <a:rPr lang="ru-RU" sz="2800" dirty="0" smtClean="0"/>
              <a:t>Участие </a:t>
            </a:r>
            <a:r>
              <a:rPr lang="ru-RU" sz="2800" dirty="0"/>
              <a:t>в методической работе ДОУ;</a:t>
            </a:r>
          </a:p>
          <a:p>
            <a:pPr algn="just"/>
            <a:r>
              <a:rPr lang="ru-RU" sz="2800" dirty="0" smtClean="0"/>
              <a:t>Самообразование</a:t>
            </a:r>
            <a:endParaRPr lang="ru-RU" sz="2800" dirty="0"/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280" y="3861048"/>
            <a:ext cx="4834120" cy="2908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0000FF"/>
                </a:solidFill>
              </a:rPr>
              <a:t> </a:t>
            </a:r>
            <a:endParaRPr lang="ru-RU" sz="3600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ru-RU" sz="3600" b="1" i="1" dirty="0">
                <a:solidFill>
                  <a:srgbClr val="0000FF"/>
                </a:solidFill>
              </a:rPr>
              <a:t>"Считай несчастным тот день и тот час, в которые не усвоил ничего нового и не прибавил к своему </a:t>
            </a:r>
            <a:r>
              <a:rPr lang="ru-RU" sz="3600" b="1" i="1" dirty="0" smtClean="0">
                <a:solidFill>
                  <a:srgbClr val="0000FF"/>
                </a:solidFill>
              </a:rPr>
              <a:t>образованию".</a:t>
            </a:r>
          </a:p>
          <a:p>
            <a:pPr algn="r">
              <a:buNone/>
            </a:pPr>
            <a:r>
              <a:rPr lang="ru-RU" b="1" i="1" dirty="0">
                <a:solidFill>
                  <a:srgbClr val="002060"/>
                </a:solidFill>
              </a:rPr>
              <a:t>Я. А. Коменского</a:t>
            </a:r>
            <a:r>
              <a:rPr lang="ru-RU" dirty="0"/>
              <a:t> </a:t>
            </a:r>
          </a:p>
        </p:txBody>
      </p:sp>
      <p:pic>
        <p:nvPicPr>
          <p:cNvPr id="5122" name="Picture 2" descr="https://krd.rus.team/images/articles/59798/1-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3047501"/>
            <a:ext cx="5111320" cy="3409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1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b="1" dirty="0" smtClean="0">
              <a:solidFill>
                <a:srgbClr val="9A1E68"/>
              </a:solidFill>
            </a:endParaRPr>
          </a:p>
          <a:p>
            <a:pPr algn="ctr">
              <a:buNone/>
            </a:pPr>
            <a:r>
              <a:rPr lang="ru-RU" sz="7200" b="1" dirty="0" smtClean="0">
                <a:solidFill>
                  <a:srgbClr val="002060"/>
                </a:solidFill>
              </a:rPr>
              <a:t>Спасибо за внимание!</a:t>
            </a:r>
            <a:endParaRPr lang="ru-RU" sz="7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02" y="5224"/>
            <a:ext cx="9144000" cy="685277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6658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00FF"/>
                </a:solidFill>
              </a:rPr>
              <a:t>«Великая цель образования – это не знания, а действия»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Герберт Спенсер</a:t>
            </a:r>
          </a:p>
          <a:p>
            <a:pPr algn="just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</a:t>
            </a:r>
          </a:p>
          <a:p>
            <a:pPr algn="just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Педагог – ключевая фигура образования, в настоящее время для развития отечественной педагогики возникла необходимость пересмотреть вопрос о роли педагога в процессе воспитания, обучения и развития.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</a:rPr>
              <a:t>Что такое профстандарт?</a:t>
            </a:r>
            <a:endParaRPr lang="ru-RU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72098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/>
              <a:t>    С 1 января 2017 года вступил в силу профстандарт  педагога на всех уровнях образования.</a:t>
            </a:r>
          </a:p>
          <a:p>
            <a:pPr algn="just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    Стандарт</a:t>
            </a:r>
            <a:r>
              <a:rPr lang="ru-RU" sz="2800" dirty="0" smtClean="0"/>
              <a:t> – это перечень требований, определяющих квалификацию работника, необходимую для качественного выполнения возложенных на него обязанностей.</a:t>
            </a:r>
          </a:p>
          <a:p>
            <a:pPr algn="just">
              <a:buNone/>
            </a:pPr>
            <a:r>
              <a:rPr lang="ru-RU" sz="2800" b="1" i="1" dirty="0" smtClean="0">
                <a:solidFill>
                  <a:srgbClr val="0000FF"/>
                </a:solidFill>
              </a:rPr>
              <a:t>    Профессиональный стандарт </a:t>
            </a:r>
            <a:r>
              <a:rPr lang="ru-RU" sz="2800" dirty="0" smtClean="0"/>
              <a:t>– характеристика квалификаций, которая необходима работнику для осуществления определённого вида профессиональной деятельности и выполнения трудовой функции (ч. 2 ст.195. 1 ТК РФ)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</a:rPr>
              <a:t>Профстандарт воспитателя ДОУ</a:t>
            </a:r>
            <a:endParaRPr lang="ru-RU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3484984"/>
          </a:xfrm>
        </p:spPr>
        <p:txBody>
          <a:bodyPr/>
          <a:lstStyle/>
          <a:p>
            <a:pPr algn="just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Профстандарт воспитателя ДОУ </a:t>
            </a:r>
            <a:r>
              <a:rPr lang="ru-RU" dirty="0" smtClean="0"/>
              <a:t>– </a:t>
            </a:r>
            <a:r>
              <a:rPr lang="ru-RU" sz="2400" dirty="0" smtClean="0"/>
              <a:t>это документ, систематизировавший все функции, которые должен выполнять педагог. В нём  закреплены умения и навыки, которыми он должен обладать, а также уровень его образования.</a:t>
            </a:r>
          </a:p>
          <a:p>
            <a:pPr algn="just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    </a:t>
            </a:r>
            <a:r>
              <a:rPr lang="ru-RU" b="1" i="1" dirty="0" smtClean="0">
                <a:solidFill>
                  <a:srgbClr val="002060"/>
                </a:solidFill>
              </a:rPr>
              <a:t>Профессиональный стандарт педагога </a:t>
            </a:r>
            <a:r>
              <a:rPr lang="ru-RU" sz="2400" dirty="0" smtClean="0"/>
              <a:t>– это, по сути, перечень критериев, позволяющих определить, кто может работать воспитателем, а кто -  нет.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45" y="4653539"/>
            <a:ext cx="3187016" cy="20683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673011"/>
            <a:ext cx="3013512" cy="19587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</a:rPr>
              <a:t>Зачем нужен профстандарт?</a:t>
            </a:r>
            <a:endParaRPr lang="ru-RU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864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  Стандарт</a:t>
            </a:r>
            <a:r>
              <a:rPr lang="ru-RU" sz="2800" dirty="0" smtClean="0"/>
              <a:t> – это инструмент реализации стратегии образования в меняющемся мире.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  Стандарт</a:t>
            </a:r>
            <a:r>
              <a:rPr lang="ru-RU" sz="2800" dirty="0" smtClean="0"/>
              <a:t> – это инструмент повышения качества образования.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  Стандарт</a:t>
            </a:r>
            <a:r>
              <a:rPr lang="ru-RU" sz="2800" dirty="0" smtClean="0"/>
              <a:t> – это объективный измеритель квалификации педагога.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  Стандарт</a:t>
            </a:r>
            <a:r>
              <a:rPr lang="ru-RU" sz="2800" dirty="0" smtClean="0"/>
              <a:t> – это средство отбора педагогических кадров в учреждения образования.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  Стандарт</a:t>
            </a:r>
            <a:r>
              <a:rPr lang="ru-RU" sz="2800" dirty="0" smtClean="0"/>
              <a:t> – это основа для формирования трудового договора, фиксирующего отношения между работником и работодателем.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</a:rPr>
              <a:t>Область применения </a:t>
            </a:r>
            <a:r>
              <a:rPr lang="ru-RU" b="1" i="1" dirty="0" err="1" smtClean="0">
                <a:solidFill>
                  <a:srgbClr val="0000FF"/>
                </a:solidFill>
              </a:rPr>
              <a:t>профстандарта</a:t>
            </a:r>
            <a:r>
              <a:rPr lang="ru-RU" b="1" i="1" dirty="0" smtClean="0">
                <a:solidFill>
                  <a:srgbClr val="0000FF"/>
                </a:solidFill>
              </a:rPr>
              <a:t> педагога</a:t>
            </a:r>
            <a:endParaRPr lang="ru-RU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400" dirty="0" smtClean="0"/>
              <a:t>При приёме на работу в образовательное учреждение на должность «педагог», «воспитатель».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/>
              <a:t> </a:t>
            </a:r>
            <a:r>
              <a:rPr lang="ru-RU" sz="2400" dirty="0" smtClean="0"/>
              <a:t>При проведении аттестации региональными органами исполнительной власти, осуществляющими управление в сфере образования.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/>
              <a:t>При проведении аттестации педагогов самими образовательными организациями, в случае предоставления им соответствующих полномочий.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/>
              <a:t>При направлении работников на дополнительное профессиональное образование для определения вида обучения.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/>
              <a:t>При разработке должностных инструкций для определения трудовых действий и требований к знаниям, умениям.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/>
              <a:t>При разработке штатного расписания для определения наименования должностей.</a:t>
            </a:r>
          </a:p>
          <a:p>
            <a:pPr>
              <a:buFont typeface="Wingdings" pitchFamily="2" charset="2"/>
              <a:buChar char="ü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Связь между требованиям к воспитателю по ФГОС и </a:t>
            </a:r>
            <a:r>
              <a:rPr lang="ru-RU" sz="3200" b="1" dirty="0" err="1" smtClean="0">
                <a:solidFill>
                  <a:srgbClr val="0000FF"/>
                </a:solidFill>
              </a:rPr>
              <a:t>профстандарту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sz="3600" i="1" dirty="0" smtClean="0"/>
              <a:t>К педагогическим работникам ДОУ сейчас применяется 2 вида стандартов: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/>
              <a:t>ФГОС, утверждённый </a:t>
            </a:r>
            <a:r>
              <a:rPr lang="ru-RU" sz="2800" dirty="0" err="1" smtClean="0"/>
              <a:t>Минобрнауки</a:t>
            </a:r>
            <a:r>
              <a:rPr lang="ru-RU" sz="2800" dirty="0" smtClean="0"/>
              <a:t> РФ;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/>
              <a:t>Профстандарт, утверждённый Минтруда РФ.</a:t>
            </a:r>
          </a:p>
          <a:p>
            <a:pPr marL="0" indent="0">
              <a:buNone/>
            </a:pPr>
            <a:endParaRPr lang="ru-RU" sz="2400" dirty="0" smtClean="0"/>
          </a:p>
          <a:p>
            <a:pPr algn="just">
              <a:buNone/>
            </a:pPr>
            <a:r>
              <a:rPr lang="ru-RU" sz="3000" b="1" i="1" dirty="0" smtClean="0">
                <a:solidFill>
                  <a:srgbClr val="0000FF"/>
                </a:solidFill>
              </a:rPr>
              <a:t>    ФГОС касается образовательных учреждений в целом.</a:t>
            </a:r>
          </a:p>
          <a:p>
            <a:pPr algn="just">
              <a:buNone/>
            </a:pPr>
            <a:endParaRPr lang="ru-RU" sz="3000" b="1" i="1" dirty="0" smtClean="0">
              <a:solidFill>
                <a:srgbClr val="9A1E68"/>
              </a:solidFill>
            </a:endParaRPr>
          </a:p>
          <a:p>
            <a:pPr algn="just">
              <a:buNone/>
            </a:pPr>
            <a:r>
              <a:rPr lang="ru-RU" sz="3000" b="1" i="1" dirty="0" smtClean="0">
                <a:solidFill>
                  <a:srgbClr val="002060"/>
                </a:solidFill>
              </a:rPr>
              <a:t>     Профстандарт относится к кадровой политике, аттестационной работе, разработке инструкций по должности и другим действиям, касающихся конкретных работников.</a:t>
            </a:r>
            <a:endParaRPr lang="ru-RU" sz="3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</a:rPr>
              <a:t>Цель применения </a:t>
            </a:r>
            <a:r>
              <a:rPr lang="ru-RU" sz="3600" b="1" i="1" dirty="0" err="1" smtClean="0">
                <a:solidFill>
                  <a:srgbClr val="0000FF"/>
                </a:solidFill>
              </a:rPr>
              <a:t>профстандарта</a:t>
            </a:r>
            <a:endParaRPr lang="ru-RU" sz="3600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497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600" b="1" i="1" dirty="0" smtClean="0"/>
              <a:t>     Профессиональный стандарт педагога пришёл на смену морально устаревшим документам, до сих пор регламентировавшим его деятельность, призван, прежде всего, раскрепостить педагога и дать новый толчок к его развитию. </a:t>
            </a:r>
          </a:p>
          <a:p>
            <a:pPr algn="just">
              <a:buNone/>
            </a:pPr>
            <a:r>
              <a:rPr lang="ru-RU" sz="2800" b="1" i="1" dirty="0" smtClean="0">
                <a:solidFill>
                  <a:srgbClr val="0000FF"/>
                </a:solidFill>
              </a:rPr>
              <a:t>Цель: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/>
              <a:t>Определять необходимую квалификацию педагога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/>
              <a:t>Обеспечить подготовку педагога для получения высоких результатов его труда.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/>
              <a:t>Обеспечить осведомлённость педагога о предъявляемых к нему требованиях.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/>
              <a:t> </a:t>
            </a:r>
            <a:r>
              <a:rPr lang="ru-RU" sz="2400" dirty="0" smtClean="0"/>
              <a:t>Содействовать вовлечению педагогов в решение задач повышения качества образования.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</a:rPr>
              <a:t>Требования  </a:t>
            </a:r>
            <a:r>
              <a:rPr lang="ru-RU" sz="2800" b="1" i="1" dirty="0" err="1" smtClean="0">
                <a:solidFill>
                  <a:srgbClr val="0000FF"/>
                </a:solidFill>
              </a:rPr>
              <a:t>профстандарта</a:t>
            </a:r>
            <a:r>
              <a:rPr lang="ru-RU" sz="2800" b="1" i="1" dirty="0" smtClean="0">
                <a:solidFill>
                  <a:srgbClr val="0000FF"/>
                </a:solidFill>
              </a:rPr>
              <a:t> педагога по ФГОС к воспитателям детского сада</a:t>
            </a:r>
            <a:endParaRPr lang="ru-RU" sz="2800" b="1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300" b="1" i="1" dirty="0" smtClean="0">
                <a:solidFill>
                  <a:srgbClr val="002060"/>
                </a:solidFill>
              </a:rPr>
              <a:t>Трудовые задачи</a:t>
            </a:r>
          </a:p>
          <a:p>
            <a:pPr algn="just">
              <a:buNone/>
            </a:pPr>
            <a:r>
              <a:rPr lang="ru-RU" dirty="0" smtClean="0"/>
              <a:t>Профстандарт требует от педагога участия в:</a:t>
            </a:r>
          </a:p>
          <a:p>
            <a:pPr lvl="0" algn="just" fontAlgn="base"/>
            <a:r>
              <a:rPr lang="ru-RU" dirty="0"/>
              <a:t>прогностической работе и корректировке образовательных задач, основанной на результатах мониторинга и в контексте индивидуальных особенностей детей. </a:t>
            </a:r>
          </a:p>
          <a:p>
            <a:pPr lvl="0" algn="just" fontAlgn="base"/>
            <a:r>
              <a:rPr lang="ru-RU" dirty="0"/>
              <a:t>формировании комфортной и безопасной среды в детском саду, необходимой для обучения и развития детей, оказания поддержки детям в период адаптации;</a:t>
            </a:r>
          </a:p>
          <a:p>
            <a:pPr algn="just"/>
            <a:r>
              <a:rPr lang="ru-RU" dirty="0"/>
              <a:t>разработке ООП согласно с ФГОС дошкольного образования.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420</TotalTime>
  <Words>1127</Words>
  <Application>Microsoft Office PowerPoint</Application>
  <PresentationFormat>Экран (4:3)</PresentationFormat>
  <Paragraphs>95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«Внедрение профессионального стандарта педагога»</vt:lpstr>
      <vt:lpstr>Слайд 2</vt:lpstr>
      <vt:lpstr>Что такое профстандарт?</vt:lpstr>
      <vt:lpstr>Профстандарт воспитателя ДОУ</vt:lpstr>
      <vt:lpstr>Зачем нужен профстандарт?</vt:lpstr>
      <vt:lpstr>Область применения профстандарта педагога</vt:lpstr>
      <vt:lpstr>Связь между требованиям к воспитателю по ФГОС и профстандарту</vt:lpstr>
      <vt:lpstr>Цель применения профстандарта</vt:lpstr>
      <vt:lpstr>Требования  профстандарта педагога по ФГОС к воспитателям детского сада</vt:lpstr>
      <vt:lpstr>Трудовые задачи</vt:lpstr>
      <vt:lpstr>Необходимые умения педагога</vt:lpstr>
      <vt:lpstr>Необходимые знания</vt:lpstr>
      <vt:lpstr>Профессиональные компетенции воспитателя, отражающие специфику работы на дошкольном уровне образования.</vt:lpstr>
      <vt:lpstr>Слайд 14</vt:lpstr>
      <vt:lpstr>Слайд 15</vt:lpstr>
      <vt:lpstr>Формы профессионального развития педагога</vt:lpstr>
      <vt:lpstr> </vt:lpstr>
      <vt:lpstr>Слайд 18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Профессиональный стандарт педагога в ДОУ</dc:title>
  <dc:creator>Admin</dc:creator>
  <cp:lastModifiedBy>BoSS</cp:lastModifiedBy>
  <cp:revision>24</cp:revision>
  <dcterms:created xsi:type="dcterms:W3CDTF">2019-03-23T04:33:59Z</dcterms:created>
  <dcterms:modified xsi:type="dcterms:W3CDTF">2020-11-24T07:25:59Z</dcterms:modified>
</cp:coreProperties>
</file>