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303320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91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4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32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713719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8881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7916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216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023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334214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2372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AA001DB-8033-4202-B05F-79F15F7CCE12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FFE646D-FAC2-48AE-8140-C88A201C847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1806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/>
              <a:t>Формирование чувства </a:t>
            </a:r>
            <a:r>
              <a:rPr lang="ru-RU" sz="2800" dirty="0" err="1" smtClean="0"/>
              <a:t>эмпатии</a:t>
            </a:r>
            <a:r>
              <a:rPr lang="ru-RU" sz="2800" dirty="0" smtClean="0"/>
              <a:t> у детей от </a:t>
            </a:r>
            <a:r>
              <a:rPr lang="ru-RU" sz="2800" b="1" dirty="0" smtClean="0"/>
              <a:t>0</a:t>
            </a:r>
            <a:r>
              <a:rPr lang="ru-RU" sz="2800" dirty="0" smtClean="0"/>
              <a:t> до </a:t>
            </a:r>
            <a:r>
              <a:rPr lang="ru-RU" sz="2800" b="1" dirty="0" smtClean="0"/>
              <a:t>3</a:t>
            </a:r>
            <a:r>
              <a:rPr lang="ru-RU" sz="2800" dirty="0" smtClean="0"/>
              <a:t> лет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Муравьева О.Н.</a:t>
            </a:r>
          </a:p>
          <a:p>
            <a:r>
              <a:rPr lang="ru-RU" dirty="0" smtClean="0"/>
              <a:t>Воспитатель МБДОУ ДС №64 «Искорка»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5015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эмпатия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/>
              <a:t>Эмпатия</a:t>
            </a:r>
            <a:r>
              <a:rPr lang="ru-RU" dirty="0"/>
              <a:t> – это способность сопереживать другому человеку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71600" y="3012175"/>
            <a:ext cx="4012442" cy="21290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ВАЖНО!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Эмпатия не присуща человеку от рождения, а развивается в процессе жизни при взаимодействии ребёнка с людьми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8977" y="264802"/>
            <a:ext cx="3476337" cy="1738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s://us.123rf.com/450wm/matsurinui/matsurinui1911/matsurinui191100043/133449758-mother-holding-her-baby-and-getting-sad.jpg?ver=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270" y="2592698"/>
            <a:ext cx="1892044" cy="3532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5sfer.com/wp-content/uploads/2020/08/e_01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836" y="3951918"/>
            <a:ext cx="3567920" cy="237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98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РАЗВИТЬ ЧУВСТВО ЭМПАТИИ?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7605" y="2285999"/>
            <a:ext cx="9601200" cy="3581400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 smtClean="0"/>
              <a:t>МОЖНО ВЫДЕЛИТЬ </a:t>
            </a:r>
            <a:r>
              <a:rPr lang="ru-RU" b="1" u="sng" dirty="0" smtClean="0"/>
              <a:t>3</a:t>
            </a:r>
            <a:r>
              <a:rPr lang="ru-RU" u="sng" dirty="0" smtClean="0"/>
              <a:t> НЕОБХОДИМЫХ УСЛОВИЯ:</a:t>
            </a:r>
            <a:endParaRPr lang="ru-RU" u="sng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87605" y="3257834"/>
            <a:ext cx="2825087" cy="1637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Получение собственного положительного опыта.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38297" y="3257834"/>
            <a:ext cx="2825087" cy="1637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Осознание собственных эмоций и чувств.</a:t>
            </a: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88989" y="3257834"/>
            <a:ext cx="2825087" cy="1637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Осознание того, что предположительно чувствует другой человек</a:t>
            </a:r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4236070" y="2784143"/>
            <a:ext cx="1288714" cy="473691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  <a:scene3d>
            <a:camera prst="perspectiveHeroicExtremeLeftFacing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450840" y="2784143"/>
            <a:ext cx="0" cy="34119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192370" y="2784143"/>
            <a:ext cx="1318430" cy="473691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  <a:scene3d>
            <a:camera prst="perspectiveHeroicExtremeLeftFacing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046025" y="5369256"/>
            <a:ext cx="9205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Эти условия одновременно являются и этапами развития </a:t>
            </a:r>
            <a:r>
              <a:rPr lang="ru-RU" dirty="0" err="1" smtClean="0"/>
              <a:t>эмпатии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https://www.odevaika.ru/upload/medialibrary/589/589fd4780b0511b5847c2c60c98e91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209" y="520604"/>
            <a:ext cx="3032646" cy="1516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95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9734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Ⅰ </a:t>
            </a:r>
            <a:r>
              <a:rPr lang="ru-RU" dirty="0" smtClean="0"/>
              <a:t>ЭТАП РАЗВИТИЯ ЭМПАТИИ: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770797"/>
            <a:ext cx="9601200" cy="107134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1-ЫЙ ГОД ЖИЗНИ РЕБЕНОК ВПИТЫВАЕТ, ЗАПОМИНАЕТ СВОИ ПЕРВЫЕ МИРООЩУЩЕНИЯ. ПОЭТОМУ ОЧЕНЬ ВЫЖНЫМ ЯВЛЯЕТСЯ ТО, КАК САМИ РОДИТЕЛИ СОПЕРЕЖИВАЮТ МАЛЫШУ.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72233" y="2488550"/>
            <a:ext cx="3751401" cy="19333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ВАЖНО: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Взрослым нужно открыто проявлять свои эмоции и называть их при этом. Открыто проявляя эмоции, взрослый показывает малышу, что не нужно бояться или скрывать свои эмоции, а нужно выражать их открыто.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71600" y="302980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РАЗБЕРЕМ СИТУАЦИЮ:</a:t>
            </a:r>
          </a:p>
          <a:p>
            <a:pPr algn="ctr"/>
            <a:r>
              <a:rPr lang="ru-RU" dirty="0"/>
              <a:t>На прогулке мама предупредила ребенка, чтобы он не бегал, но малыш не послушался и упал. Что скажет мама</a:t>
            </a:r>
            <a:r>
              <a:rPr lang="ru-RU" dirty="0" smtClean="0"/>
              <a:t>?</a:t>
            </a:r>
          </a:p>
          <a:p>
            <a:pPr algn="ctr"/>
            <a:endParaRPr lang="ru-RU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71600" y="4421875"/>
            <a:ext cx="2900149" cy="22382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Я же </a:t>
            </a:r>
            <a:r>
              <a:rPr lang="ru-RU" smtClean="0">
                <a:solidFill>
                  <a:srgbClr val="FF0000"/>
                </a:solidFill>
              </a:rPr>
              <a:t>тебя предупреждала! </a:t>
            </a:r>
            <a:r>
              <a:rPr lang="ru-RU" dirty="0">
                <a:solidFill>
                  <a:srgbClr val="FF0000"/>
                </a:solidFill>
              </a:rPr>
              <a:t>Что ты расплакался, как малыш?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76382" y="4421875"/>
            <a:ext cx="2900149" cy="22382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50"/>
                </a:solidFill>
              </a:rPr>
              <a:t>Да, я вижу, что тебе очень больно. Падать обычно больно.</a:t>
            </a:r>
          </a:p>
        </p:txBody>
      </p:sp>
      <p:pic>
        <p:nvPicPr>
          <p:cNvPr id="3074" name="Picture 2" descr="https://medaboutme.ru/upload/medialibrary/137/shutterstock_2047654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615" y="4610251"/>
            <a:ext cx="2880327" cy="1921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805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3356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Ⅱ ЭТАП РАЗВИТИЯ ЭМПАТИИ: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37731"/>
            <a:ext cx="9601200" cy="422966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НА 2 ГОДУ ЖИЗНИ МАЛЫШ ЗАМЕЧАЕТ ЯРКО ВЫРАЖЕННЫЕ ЧУЖИЕ ЭМОЦИИ И ПЕРЕЖИВАЕТ ИХ КАК СВОИ (МОЖЕТ ЗАПЛАКАТЬ\ЗАСМЕЯТЬСЯ, ЕСЛИ РЯДОМ ПЛАЧЕТ\СМЕЕТСЯ ДРУГОЙ РЕБЕНОК ИЛИ ВЗРОСЛЫЙ)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71600" y="298098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РАЗБЕРЕМ СИТУАЦИЮ:</a:t>
            </a:r>
          </a:p>
          <a:p>
            <a:pPr algn="ctr"/>
            <a:r>
              <a:rPr lang="ru-RU" dirty="0" smtClean="0"/>
              <a:t>Мама уходит, оставляя ребенка с няней или бабушкой. Малыш начинает плакать. Что скажет мама?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71600" y="4421875"/>
            <a:ext cx="2900149" cy="22382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FF0000"/>
                </a:solidFill>
              </a:rPr>
              <a:t>Не реви, ничего страшного не </a:t>
            </a:r>
            <a:r>
              <a:rPr lang="ru-RU" sz="1600" dirty="0" smtClean="0">
                <a:solidFill>
                  <a:srgbClr val="FF0000"/>
                </a:solidFill>
              </a:rPr>
              <a:t>происходит!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FF0000"/>
                </a:solidFill>
              </a:rPr>
              <a:t>Не веди себя так плохо!</a:t>
            </a:r>
          </a:p>
          <a:p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76382" y="4421875"/>
            <a:ext cx="2900149" cy="22382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B050"/>
                </a:solidFill>
              </a:rPr>
              <a:t>Тебе грустно, что я ухожу. Знаешь, мне тоже грустно уходить</a:t>
            </a:r>
            <a:r>
              <a:rPr lang="ru-RU" sz="1600" dirty="0" smtClean="0">
                <a:solidFill>
                  <a:srgbClr val="00B050"/>
                </a:solidFill>
              </a:rPr>
              <a:t>.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00B050"/>
                </a:solidFill>
              </a:rPr>
              <a:t>Но я должна сейчас пойти на работу (к врачу, на почту). Это очень важно. Я вернусь после обеда, и мы вместе погуляем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460475" y="2546020"/>
            <a:ext cx="2730039" cy="13582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ВАЖНО!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Говоря ребенку о его эмоциях, вы помогаете осознать и понять их.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news.sanfordhealth.org/wp-content/uploads/2017/08/two-girls-hugg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008" y="4204161"/>
            <a:ext cx="2892425" cy="2169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658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Ⅲ ЭТАП РАЗВИТИЯ ЭМПАТИИ: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03612"/>
            <a:ext cx="9601200" cy="83933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 3-4-М ГОДУ ЖИЗНИ, ВЫДЕЛЯЯ СЕБЯ ИЗ ОКРУЖАЮЩЕГО МИРА, РЕБЕНОК ПРИОБРЕТАЕТ «СПОСОБНОСТЬ ПОНИМАТЬ ДРУГИХ»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71600" y="2720180"/>
            <a:ext cx="48786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РАЗБЕРЕМ СИТУАЦИЮ</a:t>
            </a:r>
            <a:r>
              <a:rPr lang="ru-RU" dirty="0" smtClean="0"/>
              <a:t>:</a:t>
            </a:r>
          </a:p>
          <a:p>
            <a:pPr algn="ctr"/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прогулке вы видите, как </a:t>
            </a:r>
            <a:r>
              <a:rPr lang="ru-RU" dirty="0" smtClean="0"/>
              <a:t>упал и заплакал другой ребенок. Ваши действия: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71600" y="4343861"/>
            <a:ext cx="2900149" cy="22382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Посмотри, он плачет потому, что не слушался! Баловался и упал. Будешь баловаться, тоже будет больно, будешь плакать!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92976" y="4343861"/>
            <a:ext cx="2900149" cy="22382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B050"/>
                </a:solidFill>
              </a:rPr>
              <a:t>Посмотри, малыш плачет, потому, что ему больно. Как думаешь, мы можем ему помочь? Давай подойдем и пожалеем его?</a:t>
            </a: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21600" y="2197434"/>
            <a:ext cx="3590715" cy="214642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ВАЖНО!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Главное </a:t>
            </a:r>
            <a:r>
              <a:rPr lang="ru-RU" sz="1600" dirty="0">
                <a:solidFill>
                  <a:schemeClr val="tx1"/>
                </a:solidFill>
              </a:rPr>
              <a:t>чётко обозначать факты, называть эмоции и предлагать простые пути решения, такие, которые будут понятны малышу в силу его возраста.  </a:t>
            </a:r>
            <a:r>
              <a:rPr lang="ru-RU" sz="1600" b="1" dirty="0">
                <a:solidFill>
                  <a:schemeClr val="tx1"/>
                </a:solidFill>
              </a:rPr>
              <a:t>Н</a:t>
            </a:r>
            <a:r>
              <a:rPr lang="ru-RU" sz="1600" b="1" dirty="0" smtClean="0">
                <a:solidFill>
                  <a:schemeClr val="tx1"/>
                </a:solidFill>
              </a:rPr>
              <a:t>е </a:t>
            </a:r>
            <a:r>
              <a:rPr lang="ru-RU" sz="1600" b="1" dirty="0">
                <a:solidFill>
                  <a:schemeClr val="tx1"/>
                </a:solidFill>
              </a:rPr>
              <a:t>нужно на него </a:t>
            </a:r>
            <a:r>
              <a:rPr lang="ru-RU" sz="1600" b="1" dirty="0" smtClean="0">
                <a:solidFill>
                  <a:schemeClr val="tx1"/>
                </a:solidFill>
              </a:rPr>
              <a:t>давить, тем более говорить, что он плохой</a:t>
            </a:r>
          </a:p>
        </p:txBody>
      </p:sp>
      <p:pic>
        <p:nvPicPr>
          <p:cNvPr id="1026" name="Picture 2" descr="https://mk0parentingpodrb88g.kinstacdn.com/wp-content/uploads/2019/03/empath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124" y="4525948"/>
            <a:ext cx="3082676" cy="2056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138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410.ucoz.ru/_pu/2/409519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784" y="233741"/>
            <a:ext cx="4036332" cy="2690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1828" y="1558170"/>
            <a:ext cx="7175956" cy="249131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200" dirty="0" smtClean="0"/>
              <a:t>Пример:</a:t>
            </a:r>
          </a:p>
          <a:p>
            <a:pPr marL="0" indent="0">
              <a:buNone/>
            </a:pPr>
            <a:r>
              <a:rPr lang="ru-RU" sz="2200" dirty="0" smtClean="0"/>
              <a:t>Игорь </a:t>
            </a:r>
            <a:r>
              <a:rPr lang="ru-RU" sz="2200" dirty="0"/>
              <a:t>увидел, как на площадке у маленького мальчика сломалась машинка. </a:t>
            </a:r>
            <a:r>
              <a:rPr lang="ru-RU" sz="2200" dirty="0" smtClean="0"/>
              <a:t>Ему </a:t>
            </a:r>
            <a:r>
              <a:rPr lang="ru-RU" sz="2200" dirty="0"/>
              <a:t>стало жалко мальчика, и он решил подарить ему свою машинку. </a:t>
            </a:r>
            <a:r>
              <a:rPr lang="ru-RU" sz="2200" dirty="0" smtClean="0"/>
              <a:t>Но </a:t>
            </a:r>
            <a:r>
              <a:rPr lang="ru-RU" sz="2200" dirty="0"/>
              <a:t>бабушка рассердилась и сказала, что нельзя раздаривать игрушки, что родители покупают ему игрушки не для того, чтобы он их раздавал направо и налево. Игорь погрустнел… </a:t>
            </a:r>
            <a:endParaRPr lang="ru-RU" sz="2200" dirty="0" smtClean="0"/>
          </a:p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8" name="Picture 4" descr="http://mama-likes.ru/wp-content/uploads/2017/12/http-storage0-dms-mpinteractiv-ro-media-401-721-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23" y="3730171"/>
            <a:ext cx="1967895" cy="2951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1828" y="59252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КАК РОДИТЕЛИ МОГУТ СДЕРЖИВАТЬ РАЗВИТИЕ ЭМПАТИИ У РЕБЁНКА.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38401" y="4049486"/>
            <a:ext cx="90133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Бабушка прервала порыв Игоря. А ведь очень важно, что Игорь заметил, – другому плохо, сумел посочувствовать и даже подумал о том, как он может помочь. То есть можно сказать, что способность к сопереживанию у Игоря вполне развита. Но так как ему не удалось воплотить свои замыслы в жизнь, то с некоторой вероятностью он в дальнейшем не будет пытаться что-то сделать для другого.</a:t>
            </a:r>
          </a:p>
        </p:txBody>
      </p:sp>
    </p:spTree>
    <p:extLst>
      <p:ext uri="{BB962C8B-B14F-4D97-AF65-F5344CB8AC3E}">
        <p14:creationId xmlns:p14="http://schemas.microsoft.com/office/powerpoint/2010/main" val="95657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s://avatars.mds.yandex.net/get-zen_doc/1911932/pub_5cdaa474bd085200b36d642b_5cdbe375479ed200c58f30c9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3602717"/>
            <a:ext cx="2848882" cy="2848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28" y="2227943"/>
            <a:ext cx="6045200" cy="3581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 smtClean="0">
                <a:effectLst>
                  <a:outerShdw blurRad="50800" dist="50800" dir="5400000" algn="ctr" rotWithShape="0">
                    <a:srgbClr val="000000">
                      <a:alpha val="95000"/>
                    </a:srgbClr>
                  </a:outerShdw>
                </a:effectLst>
              </a:rPr>
              <a:t>      Способность </a:t>
            </a:r>
            <a:r>
              <a:rPr lang="ru-RU" sz="2800" b="1" i="1" dirty="0">
                <a:effectLst>
                  <a:outerShdw blurRad="50800" dist="50800" dir="5400000" algn="ctr" rotWithShape="0">
                    <a:srgbClr val="000000">
                      <a:alpha val="95000"/>
                    </a:srgbClr>
                  </a:outerShdw>
                </a:effectLst>
              </a:rPr>
              <a:t>сопереживать, понимать, чувствовать другого – сложный феномен. Большое количество обстоятельств жизни как способствуют, так и препятствуют развитию </a:t>
            </a:r>
            <a:r>
              <a:rPr lang="ru-RU" sz="2800" b="1" i="1" dirty="0" err="1">
                <a:effectLst>
                  <a:outerShdw blurRad="50800" dist="50800" dir="5400000" algn="ctr" rotWithShape="0">
                    <a:srgbClr val="000000">
                      <a:alpha val="95000"/>
                    </a:srgbClr>
                  </a:outerShdw>
                </a:effectLst>
              </a:rPr>
              <a:t>эмпатии</a:t>
            </a:r>
            <a:r>
              <a:rPr lang="ru-RU" sz="2800" b="1" i="1" dirty="0">
                <a:effectLst>
                  <a:outerShdw blurRad="50800" dist="50800" dir="5400000" algn="ctr" rotWithShape="0">
                    <a:srgbClr val="000000">
                      <a:alpha val="95000"/>
                    </a:srgbClr>
                  </a:outerShdw>
                </a:effectLst>
              </a:rPr>
              <a:t>.</a:t>
            </a:r>
            <a:endParaRPr lang="ru-RU" sz="2800" dirty="0">
              <a:effectLst>
                <a:outerShdw blurRad="50800" dist="50800" dir="5400000" algn="ctr" rotWithShape="0">
                  <a:srgbClr val="000000">
                    <a:alpha val="95000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pic>
        <p:nvPicPr>
          <p:cNvPr id="7170" name="Picture 2" descr="https://avatars.mds.yandex.net/get-zen_doc/1101166/pub_5ce0fe08ba8e4d00b2410753_5ce0ff5700ad2100b393a309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201686"/>
            <a:ext cx="3463927" cy="2309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avatars.mds.yandex.net/get-zen_doc/111343/pub_5a4d0853c89010ec0425448e_5a4d08a1799d9dfe006f3ee4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289" y="4342448"/>
            <a:ext cx="3255282" cy="2109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siyanie-severa.ru/files/Image/22(3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893" y="201686"/>
            <a:ext cx="2958307" cy="2134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744091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onstantia/Franklin Gothic Book">
      <a:maj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Урожай</Template>
  <TotalTime>193</TotalTime>
  <Words>608</Words>
  <Application>Microsoft Office PowerPoint</Application>
  <PresentationFormat>Широкоэкранный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Constantia</vt:lpstr>
      <vt:lpstr>Franklin Gothic Book</vt:lpstr>
      <vt:lpstr>Times New Roman</vt:lpstr>
      <vt:lpstr>Crop</vt:lpstr>
      <vt:lpstr>Формирование чувства эмпатии у детей от 0 до 3 лет</vt:lpstr>
      <vt:lpstr>Что такое эмпатия?</vt:lpstr>
      <vt:lpstr>КАК РАЗВИТЬ ЧУВСТВО ЭМПАТИИ?</vt:lpstr>
      <vt:lpstr> Ⅰ ЭТАП РАЗВИТИЯ ЭМПАТИИ:</vt:lpstr>
      <vt:lpstr>Ⅱ ЭТАП РАЗВИТИЯ ЭМПАТИИ:</vt:lpstr>
      <vt:lpstr>Ⅲ ЭТАП РАЗВИТИЯ ЭМПАТИИ: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чувства эмпатии у детей от 0 до 3 лет</dc:title>
  <dc:creator>Olya Popova</dc:creator>
  <cp:lastModifiedBy>Olya Popova</cp:lastModifiedBy>
  <cp:revision>17</cp:revision>
  <dcterms:created xsi:type="dcterms:W3CDTF">2020-10-20T10:28:57Z</dcterms:created>
  <dcterms:modified xsi:type="dcterms:W3CDTF">2020-10-25T15:08:20Z</dcterms:modified>
</cp:coreProperties>
</file>