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23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3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4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62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5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6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31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28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2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8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Формирующее оценивание на уроках ИЗО и черчения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781040"/>
          </a:xfrm>
        </p:spPr>
        <p:txBody>
          <a:bodyPr>
            <a:normAutofit lnSpcReduction="10000"/>
          </a:bodyPr>
          <a:lstStyle/>
          <a:p>
            <a:r>
              <a:rPr lang="ru-RU" sz="2400" dirty="0" err="1" smtClean="0"/>
              <a:t>Эм</a:t>
            </a:r>
            <a:r>
              <a:rPr lang="ru-RU" sz="2400" dirty="0" smtClean="0"/>
              <a:t> Л.Ф. учитель изобразительного искусства и черчения МБОУ «СШ №43»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Тема: «Экслибрис» 6 класс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642918"/>
          <a:ext cx="8643998" cy="5481186"/>
        </p:xfrm>
        <a:graphic>
          <a:graphicData uri="http://schemas.openxmlformats.org/drawingml/2006/table">
            <a:tbl>
              <a:tblPr/>
              <a:tblGrid>
                <a:gridCol w="1643074"/>
                <a:gridCol w="2143140"/>
                <a:gridCol w="2428892"/>
                <a:gridCol w="2428892"/>
              </a:tblGrid>
              <a:tr h="200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Оригинальность замысла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080" marR="37080" marT="51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1.Создан 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необычный образ персонажа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080" marR="37080" marT="51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1.Проявлено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желание найти необычный образ.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080" marR="37080" marT="51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1.Использованы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стереотипные шаблонные изображения персонажей.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080" marR="37080" marT="51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средств художественной выразительности графики </a:t>
                      </a:r>
                      <a:r>
                        <a:rPr lang="ru-RU" sz="14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линия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штрих, пятно)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средства художественной выразительности использованы в полной мере.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080" marR="37080" marT="51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все средства художественной выразительности использованы в полной мере.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515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художественной выразительности использованы частично.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515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Композиция  экслибриса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1.Присутствует центр композиции.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2.Все элементы рисунка уравновешены.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3.Надпись «Из книг» включена в композицию экслибриса.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1.Присутствует центр композиции.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2.Не все элементы рисунка уравновешены,  есть ошибки в размере и положении.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3.Надпись «Из книг» включена в композицию экслибриса 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 Нет центра композиции.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 Большинство элементов рисунка не уравновешены, ошибки в размере и положении.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3.Надпись «Из книг» не включена в композицию экслибриса.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5-6 баллов   «5»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3-4 балла    «4»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1-2 балла    «3»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40" marR="49440" marT="24720" marB="24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E7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5918" y="142852"/>
            <a:ext cx="7601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prstClr val="black"/>
                </a:solidFill>
                <a:ea typeface="+mj-ea"/>
                <a:cs typeface="+mj-cs"/>
              </a:rPr>
              <a:t> ИЗО</a:t>
            </a:r>
            <a:endParaRPr lang="ru-RU" dirty="0"/>
          </a:p>
        </p:txBody>
      </p:sp>
      <p:pic>
        <p:nvPicPr>
          <p:cNvPr id="6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14352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ИЗО Тема «Романтизм и реализм» 8 класс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85794"/>
          <a:ext cx="8572561" cy="5119817"/>
        </p:xfrm>
        <a:graphic>
          <a:graphicData uri="http://schemas.openxmlformats.org/drawingml/2006/table">
            <a:tbl>
              <a:tblPr/>
              <a:tblGrid>
                <a:gridCol w="1538132"/>
                <a:gridCol w="2248082"/>
                <a:gridCol w="2428892"/>
                <a:gridCol w="2357455"/>
              </a:tblGrid>
              <a:tr h="285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3 балла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 балла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 балл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Заполнить таблицу романтизм-реализм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1.Правильно указаны: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- временной период стиля,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- главная идея периода,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имена художников.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2.Записи аккуратные, четкие, без ошибок.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1.Правильно указаны: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- временной период стиля,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- главная идея периода,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- 1 ошибка в именах художников.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2.Записи аккуратные, четкие, без ошибок.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Таблица заполнена правильно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Не менее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50%.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0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творческое задание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Стр.231 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1.Зарисовка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реалистичная.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2. Зарисовка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выполнена простым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карандашом. </a:t>
                      </a:r>
                      <a:endParaRPr lang="ru-RU" sz="1400" kern="1200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. Передан объем и форма.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4. Использована штриховка.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. Зарисовка не реалистичная.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2. Зарисовка выполнена простым карандашом.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3. Передан объем и форма.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4. Не использована штриховка.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. Зарисовка не реалистичная.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2. Зарисовка выполнена простым карандашом.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3.Нарушения в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передаче объема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и формы.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4. Не использована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штриховка.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5-6 баллов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3-4 балла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1-2 балла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0 баллов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«5»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«4»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«3»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Arial"/>
                        </a:rPr>
                        <a:t>«2»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5563" marR="65563" marT="32782" marB="3278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14352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Источники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1800" dirty="0" smtClean="0">
                <a:cs typeface="Times New Roman" pitchFamily="18" charset="0"/>
              </a:rPr>
              <a:t>Точилина М.А.</a:t>
            </a:r>
            <a:r>
              <a:rPr lang="ru-RU" sz="1800" dirty="0" smtClean="0"/>
              <a:t>«Мониторинг УУД учителя предметника. </a:t>
            </a:r>
            <a:br>
              <a:rPr lang="ru-RU" sz="1800" dirty="0" smtClean="0"/>
            </a:br>
            <a:r>
              <a:rPr lang="ru-RU" sz="1800" dirty="0" smtClean="0"/>
              <a:t>Система оценивания </a:t>
            </a:r>
            <a:br>
              <a:rPr lang="ru-RU" sz="1800" dirty="0" smtClean="0"/>
            </a:br>
            <a:r>
              <a:rPr lang="ru-RU" sz="1800" dirty="0" smtClean="0"/>
              <a:t>планируемых результатов по изобразительному искусству в 5 классе в условиях внедрения ФГОС второго поколения».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468313" y="0"/>
            <a:ext cx="8001000" cy="1216025"/>
          </a:xfrm>
        </p:spPr>
        <p:txBody>
          <a:bodyPr/>
          <a:lstStyle/>
          <a:p>
            <a:pPr algn="ctr"/>
            <a:r>
              <a:rPr lang="ru-RU" b="1" smtClean="0"/>
              <a:t>Накопительная оценка</a:t>
            </a:r>
          </a:p>
        </p:txBody>
      </p:sp>
      <p:sp>
        <p:nvSpPr>
          <p:cNvPr id="26627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Оценка результатов основного общего образования по изобразительному искусству является накопительной</a:t>
            </a:r>
            <a:r>
              <a:rPr lang="ru-RU" sz="2000" dirty="0" smtClean="0"/>
              <a:t>, отражающей динамику учебных достижений и личностного развития каждого ученика. </a:t>
            </a:r>
          </a:p>
          <a:p>
            <a:r>
              <a:rPr lang="ru-RU" sz="2000" dirty="0" smtClean="0"/>
              <a:t>Оценка складывается из результатов учебной и художественно- творческой деятельности школьника на занятиях в течение учебного года с учетом не только качества выполнения задания, но и инициативности при участии в коллективной работе, </a:t>
            </a:r>
          </a:p>
          <a:p>
            <a:pPr>
              <a:buNone/>
            </a:pPr>
            <a:r>
              <a:rPr lang="ru-RU" sz="2000" dirty="0" smtClean="0"/>
              <a:t>      активности во время уроков и во внеурочной деятельности, оригинальности мышления и способов выражения в творческом продукте.</a:t>
            </a:r>
          </a:p>
        </p:txBody>
      </p:sp>
      <p:pic>
        <p:nvPicPr>
          <p:cNvPr id="26628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>
          <a:xfrm>
            <a:off x="468313" y="0"/>
            <a:ext cx="8001000" cy="1216025"/>
          </a:xfrm>
        </p:spPr>
        <p:txBody>
          <a:bodyPr/>
          <a:lstStyle/>
          <a:p>
            <a:pPr algn="ctr"/>
            <a:r>
              <a:rPr lang="ru-RU" b="1" smtClean="0"/>
              <a:t>Накопительная оценка</a:t>
            </a:r>
          </a:p>
        </p:txBody>
      </p:sp>
      <p:sp>
        <p:nvSpPr>
          <p:cNvPr id="27651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497887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Особое внимание уделяется комплексным заданиям</a:t>
            </a:r>
            <a:r>
              <a:rPr lang="ru-RU" sz="1800" dirty="0" smtClean="0"/>
              <a:t>, позволяющим одновременно определять уровень достижения различных планируемых результатов.</a:t>
            </a:r>
          </a:p>
          <a:p>
            <a:r>
              <a:rPr lang="ru-RU" sz="1800" dirty="0" smtClean="0"/>
              <a:t>В процессе выполнения </a:t>
            </a:r>
            <a:r>
              <a:rPr lang="ru-RU" sz="1800" b="1" i="1" dirty="0" smtClean="0"/>
              <a:t>заданий по созданию сюжетной композиции </a:t>
            </a:r>
            <a:r>
              <a:rPr lang="ru-RU" sz="1800" dirty="0" smtClean="0"/>
              <a:t>на плоскости или в объеме на одну из предложенных тем осуществляется проверка умений школьника целостно воплощать свой художественный замысел в творческой работе.</a:t>
            </a:r>
          </a:p>
          <a:p>
            <a:pPr>
              <a:buNone/>
            </a:pPr>
            <a:r>
              <a:rPr lang="ru-RU" sz="1800" b="1" dirty="0" smtClean="0"/>
              <a:t>В данном виде заданий применяется </a:t>
            </a:r>
            <a:r>
              <a:rPr lang="ru-RU" sz="1800" b="1" dirty="0" err="1" smtClean="0"/>
              <a:t>критериальное</a:t>
            </a:r>
            <a:r>
              <a:rPr lang="ru-RU" sz="1800" b="1" dirty="0" smtClean="0"/>
              <a:t> оценивание.</a:t>
            </a:r>
          </a:p>
          <a:p>
            <a:r>
              <a:rPr lang="ru-RU" sz="1800" dirty="0" smtClean="0"/>
              <a:t>Результаты выполнения комплексных заданий дают возможность педагогу определить уровень освоения теоретического материала и практических навыков, полученных на занятиях.</a:t>
            </a:r>
          </a:p>
          <a:p>
            <a:r>
              <a:rPr lang="ru-RU" sz="1800" dirty="0" smtClean="0"/>
              <a:t>Такой подход учитывает индивидуальные особенности учащихся и дает возможность дифференцированной оценки творческой работы каждого ученика.</a:t>
            </a:r>
          </a:p>
          <a:p>
            <a:r>
              <a:rPr lang="ru-RU" sz="1800" dirty="0" smtClean="0"/>
              <a:t>В результате педагог имеет возможность определять уровень достижения планируемых результатов каждым школьником и проводить по необходимости индивидуальную корректировку плана работы.</a:t>
            </a:r>
          </a:p>
          <a:p>
            <a:endParaRPr lang="ru-RU" sz="1800" dirty="0" smtClean="0"/>
          </a:p>
          <a:p>
            <a:endParaRPr lang="ru-RU" sz="2000" b="1" dirty="0" smtClean="0"/>
          </a:p>
        </p:txBody>
      </p:sp>
      <p:pic>
        <p:nvPicPr>
          <p:cNvPr id="27652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0"/>
            <a:ext cx="1571604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8713787" cy="1216025"/>
          </a:xfrm>
        </p:spPr>
        <p:txBody>
          <a:bodyPr/>
          <a:lstStyle/>
          <a:p>
            <a:pPr algn="ctr"/>
            <a:r>
              <a:rPr lang="ru-RU" sz="3200" b="1" dirty="0" smtClean="0"/>
              <a:t>Критерии оценки комплексной или итоговой работы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712968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941"/>
                <a:gridCol w="5998027"/>
              </a:tblGrid>
              <a:tr h="35062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Критерий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Содержание критерия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1) Адекватность выбранного художественного материала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2 балла </a:t>
                      </a:r>
                      <a:r>
                        <a:rPr lang="ru-RU" sz="1800" dirty="0" smtClean="0"/>
                        <a:t>– выбранный художественный материал соответствует замыслу, возможности данного материала использованы для воплощения замысла;</a:t>
                      </a:r>
                    </a:p>
                    <a:p>
                      <a:r>
                        <a:rPr lang="ru-RU" sz="1800" b="1" dirty="0" smtClean="0"/>
                        <a:t>1 балл </a:t>
                      </a:r>
                      <a:r>
                        <a:rPr lang="ru-RU" sz="1800" dirty="0" smtClean="0"/>
                        <a:t>– выбранный художественный материал соответствует замыслу;</a:t>
                      </a:r>
                    </a:p>
                    <a:p>
                      <a:r>
                        <a:rPr lang="ru-RU" sz="1800" b="1" dirty="0" smtClean="0"/>
                        <a:t>0 баллов </a:t>
                      </a:r>
                      <a:r>
                        <a:rPr lang="ru-RU" sz="1800" dirty="0" smtClean="0"/>
                        <a:t>– художественный материал не соответствует выбранной теме.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2) Оригинальность</a:t>
                      </a:r>
                      <a:r>
                        <a:rPr lang="ru-RU" sz="1800" baseline="0" dirty="0" smtClean="0"/>
                        <a:t> замысла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2 балла </a:t>
                      </a:r>
                      <a:r>
                        <a:rPr lang="ru-RU" sz="1800" dirty="0" smtClean="0"/>
                        <a:t>– композиция выразительна, необычный образ персонажа;</a:t>
                      </a:r>
                    </a:p>
                    <a:p>
                      <a:r>
                        <a:rPr lang="ru-RU" sz="1800" b="1" dirty="0" smtClean="0"/>
                        <a:t>1 балл </a:t>
                      </a:r>
                      <a:r>
                        <a:rPr lang="ru-RU" sz="1800" dirty="0" smtClean="0"/>
                        <a:t>– проявлено желание найти необычный образ, отход от стереотипа;</a:t>
                      </a:r>
                    </a:p>
                    <a:p>
                      <a:r>
                        <a:rPr lang="ru-RU" sz="1800" b="1" dirty="0" smtClean="0"/>
                        <a:t>0 баллов </a:t>
                      </a:r>
                      <a:r>
                        <a:rPr lang="ru-RU" sz="1800" dirty="0" smtClean="0"/>
                        <a:t>– использованы стереотипы, шаблонные</a:t>
                      </a:r>
                      <a:r>
                        <a:rPr lang="ru-RU" sz="1800" baseline="0" dirty="0" smtClean="0"/>
                        <a:t> изображения персонажей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0"/>
            <a:ext cx="1500166" cy="150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1216025"/>
          </a:xfrm>
        </p:spPr>
        <p:txBody>
          <a:bodyPr/>
          <a:lstStyle/>
          <a:p>
            <a:pPr algn="ctr"/>
            <a:r>
              <a:rPr lang="ru-RU" sz="3600" b="1" smtClean="0"/>
              <a:t>Критерии оценки комплексной или итоговой работы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568952" cy="5308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0067"/>
                <a:gridCol w="5898885"/>
              </a:tblGrid>
              <a:tr h="35062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Критерий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Содержание критерия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3) Эмоциональность (с</a:t>
                      </a:r>
                      <a:r>
                        <a:rPr lang="ru-RU" sz="1800" baseline="0" dirty="0" smtClean="0"/>
                        <a:t> помощью средств художественной выразительности: композиция, цвет, линия, ритм, фактура, формы)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2 балла </a:t>
                      </a:r>
                      <a:r>
                        <a:rPr lang="ru-RU" sz="1800" dirty="0" smtClean="0"/>
                        <a:t>– в работе передано эмоциональное состояние природы, человека, животного;</a:t>
                      </a:r>
                    </a:p>
                    <a:p>
                      <a:r>
                        <a:rPr lang="ru-RU" sz="1800" b="1" dirty="0" smtClean="0"/>
                        <a:t>1 балл </a:t>
                      </a:r>
                      <a:r>
                        <a:rPr lang="ru-RU" sz="1800" dirty="0" smtClean="0"/>
                        <a:t>–продемонстрировано стремление передать в работе эмоциональное состояние природы, человека, животного; </a:t>
                      </a:r>
                    </a:p>
                    <a:p>
                      <a:r>
                        <a:rPr lang="ru-RU" sz="1800" b="1" dirty="0" smtClean="0"/>
                        <a:t>0 баллов </a:t>
                      </a:r>
                      <a:r>
                        <a:rPr lang="ru-RU" sz="1800" dirty="0" smtClean="0"/>
                        <a:t>– сухая,</a:t>
                      </a:r>
                      <a:r>
                        <a:rPr lang="ru-RU" sz="1800" baseline="0" dirty="0" smtClean="0"/>
                        <a:t> неэмоциональная работа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4) Оптимальное использование средств художественной выразительности</a:t>
                      </a:r>
                      <a:r>
                        <a:rPr lang="ru-RU" sz="1800" baseline="0" dirty="0" smtClean="0"/>
                        <a:t> для создания образа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2 балла </a:t>
                      </a:r>
                      <a:r>
                        <a:rPr lang="ru-RU" sz="1800" dirty="0" smtClean="0"/>
                        <a:t>– показано владение средствами художественной выразительности, их</a:t>
                      </a:r>
                      <a:r>
                        <a:rPr lang="ru-RU" sz="1800" baseline="0" dirty="0" smtClean="0"/>
                        <a:t> сознательное использование для создания оригинальных, эмоциональных образов</a:t>
                      </a:r>
                      <a:r>
                        <a:rPr lang="ru-RU" sz="1800" dirty="0" smtClean="0"/>
                        <a:t>;</a:t>
                      </a:r>
                    </a:p>
                    <a:p>
                      <a:r>
                        <a:rPr lang="ru-RU" sz="1800" b="1" dirty="0" smtClean="0"/>
                        <a:t>1 балл </a:t>
                      </a:r>
                      <a:r>
                        <a:rPr lang="ru-RU" sz="1800" dirty="0" smtClean="0"/>
                        <a:t>– недостаточно полно использованы средства художественной выразительности для создания художественных</a:t>
                      </a:r>
                      <a:r>
                        <a:rPr lang="ru-RU" sz="1800" baseline="0" dirty="0" smtClean="0"/>
                        <a:t> образов</a:t>
                      </a:r>
                      <a:r>
                        <a:rPr lang="ru-RU" sz="1800" dirty="0" smtClean="0"/>
                        <a:t>;</a:t>
                      </a:r>
                    </a:p>
                    <a:p>
                      <a:r>
                        <a:rPr lang="ru-RU" sz="1800" b="1" dirty="0" smtClean="0"/>
                        <a:t>0 баллов </a:t>
                      </a:r>
                      <a:r>
                        <a:rPr lang="ru-RU" sz="1800" dirty="0" smtClean="0"/>
                        <a:t>– невыразительно использованы художественные материалы.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Максимальное количество баллов за всю работу - 8</a:t>
                      </a:r>
                      <a:endParaRPr lang="ru-RU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http://www.idist.ru/_nw/23/05981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1975" y="46259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mtClean="0"/>
              <a:t>Оценка результатов итоговой работы в баллах</a:t>
            </a:r>
          </a:p>
        </p:txBody>
      </p:sp>
      <p:sp>
        <p:nvSpPr>
          <p:cNvPr id="30724" name="Содержимое 4"/>
          <p:cNvSpPr>
            <a:spLocks noGrp="1"/>
          </p:cNvSpPr>
          <p:nvPr>
            <p:ph idx="1"/>
          </p:nvPr>
        </p:nvSpPr>
        <p:spPr>
          <a:xfrm>
            <a:off x="2771775" y="1844675"/>
            <a:ext cx="6156325" cy="4267200"/>
          </a:xfrm>
        </p:spPr>
        <p:txBody>
          <a:bodyPr/>
          <a:lstStyle/>
          <a:p>
            <a:r>
              <a:rPr lang="ru-RU" sz="2000" b="1" smtClean="0"/>
              <a:t>От 6 и более баллов </a:t>
            </a:r>
            <a:r>
              <a:rPr lang="ru-RU" sz="2000" smtClean="0"/>
              <a:t>– повышенный (творческий) уровень освоения изобразительного искусства.</a:t>
            </a:r>
          </a:p>
          <a:p>
            <a:r>
              <a:rPr lang="ru-RU" sz="2000" b="1" smtClean="0"/>
              <a:t>От 2 до 5 баллов </a:t>
            </a:r>
            <a:r>
              <a:rPr lang="ru-RU" sz="2000" smtClean="0"/>
              <a:t>– базовый уровень освоения изобразительного искусства, но не выделяющийся глубоким творческим оригинальным подходом к собственной художественной деятельности.</a:t>
            </a:r>
          </a:p>
          <a:p>
            <a:r>
              <a:rPr lang="ru-RU" sz="2000" b="1" smtClean="0"/>
              <a:t>От 0 до 1 балла </a:t>
            </a:r>
            <a:r>
              <a:rPr lang="ru-RU" sz="2000" smtClean="0"/>
              <a:t>– недостаточный уровень освоения изобразительного искусства, которые не достигли планируемых результатов.</a:t>
            </a:r>
          </a:p>
        </p:txBody>
      </p:sp>
      <p:pic>
        <p:nvPicPr>
          <p:cNvPr id="30725" name="Picture 2" descr="http://2.bp.blogspot.com/-2JhV9Suogm8/UWgnjfE16OI/AAAAAAAAAR4/5v_ftrN-lE4/s1600/art-suppl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420938"/>
            <a:ext cx="26955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786875" cy="6430837"/>
        </p:xfrm>
        <a:graphic>
          <a:graphicData uri="http://schemas.openxmlformats.org/drawingml/2006/table">
            <a:tbl>
              <a:tblPr/>
              <a:tblGrid>
                <a:gridCol w="1785950"/>
                <a:gridCol w="2214578"/>
                <a:gridCol w="2286016"/>
                <a:gridCol w="2500331"/>
              </a:tblGrid>
              <a:tr h="41697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Рубрикатор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перечень критериев оценивания знаний учащихся по изученной теме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Дискриптор</a:t>
                      </a:r>
                      <a:r>
                        <a:rPr lang="ru-RU" sz="16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-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ровни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достижения учащегося по каждому критерию (последовательно показывают все шаги  по достижению наилучшего результата) и оцениваются определенным количеством баллов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55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 балла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 балл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1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Критерии-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перечень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различных видов деятельности учащегося, которую он осуществляет в ходе работы и должен в совершенстве освоить в результате работы.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Оригинальность замысла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1.Композиция выразительна.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2.Создан  необычный образ персонажа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1.Композиция выразительна не в полной мере.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2.Проявлено желание найти необычный образ.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1.Композиция выразительна не в полной мере.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2.Использованы стереотипные шаблонные изображения персонажей.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Адекватность выбранного художественного материала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1.Выбранный художественный материал соответствует замыслу.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2.Использованы все </a:t>
                      </a:r>
                      <a:r>
                        <a:rPr lang="ru-RU" sz="1600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возможности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материала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воплощения замысла.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1.Выбранный художественный материал </a:t>
                      </a:r>
                      <a:r>
                        <a:rPr lang="ru-RU" sz="1600" kern="1200">
                          <a:latin typeface="Times New Roman"/>
                          <a:ea typeface="Times New Roman"/>
                          <a:cs typeface="Times New Roman"/>
                        </a:rPr>
                        <a:t>соответствует замыслу.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Использованы не все </a:t>
                      </a:r>
                      <a:r>
                        <a:rPr lang="ru-RU" sz="1600" kern="1200">
                          <a:latin typeface="Times New Roman"/>
                          <a:ea typeface="Times New Roman"/>
                          <a:cs typeface="Times New Roman"/>
                        </a:rPr>
                        <a:t>возможности</a:t>
                      </a: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материала для воплощения замысла.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1.Выбранный художественный материал не в полной мере </a:t>
                      </a:r>
                      <a:r>
                        <a:rPr lang="ru-RU" sz="1600" kern="1200" dirty="0">
                          <a:latin typeface="Times New Roman"/>
                          <a:ea typeface="Times New Roman"/>
                          <a:cs typeface="Times New Roman"/>
                        </a:rPr>
                        <a:t>соответствует замыслу.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Использованы не все </a:t>
                      </a:r>
                      <a:r>
                        <a:rPr lang="ru-RU" sz="1600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возможности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материала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воплощения замысла.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Эмоциональность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 помощью средств художественной выразительности: композиция, цвет, линия, ритм, фактура, формы)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1.Передано эмоциональное состояние природы, человека, животного.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1.Продемонстрировано стремление передать в эмоциональное состояние природы, человека, животного.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Работа эмоционально не выразительная.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14352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571480"/>
          <a:ext cx="8786875" cy="3044571"/>
        </p:xfrm>
        <a:graphic>
          <a:graphicData uri="http://schemas.openxmlformats.org/drawingml/2006/table">
            <a:tbl>
              <a:tblPr/>
              <a:tblGrid>
                <a:gridCol w="1785950"/>
                <a:gridCol w="2214578"/>
                <a:gridCol w="2286016"/>
                <a:gridCol w="2500331"/>
              </a:tblGrid>
              <a:tr h="625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Использование средств художественной выразительности для создания образа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Все средства художественной выразительности использованы в полной мере.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Не все средства художественной выразительности использованы в полной мере.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Средства художественной выразительности использованы частично.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7-9 баллов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4-6 баллов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1-3 баллов	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 уровень </a:t>
                      </a:r>
                      <a:r>
                        <a:rPr lang="ru-RU" sz="16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освоения темы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базовый уровень освоения темы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недостаточный уровень </a:t>
                      </a:r>
                      <a:r>
                        <a:rPr lang="ru-RU" sz="16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освоения темы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3993" marR="33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143520"/>
            <a:ext cx="1714480" cy="17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 черчение Тема: «Построение чертежа детали с сопряжениями»  8 класс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14357"/>
          <a:ext cx="8572560" cy="6759334"/>
        </p:xfrm>
        <a:graphic>
          <a:graphicData uri="http://schemas.openxmlformats.org/drawingml/2006/table">
            <a:tbl>
              <a:tblPr/>
              <a:tblGrid>
                <a:gridCol w="1214446"/>
                <a:gridCol w="2428892"/>
                <a:gridCol w="2428892"/>
                <a:gridCol w="2500330"/>
              </a:tblGrid>
              <a:tr h="177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3 балла</a:t>
                      </a: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2 балла</a:t>
                      </a: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1 балл</a:t>
                      </a: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Графика выполнения чертежа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1.Чертеж расположен на  листе  по правилам.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2.Соблюдается тип и толщина линий.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3.Правильно начерчены размерные и выносные линии.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4.Всеразмеры нанесены чертежным шрифтом №5.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1.Чертеж расположен в листе свободно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2.Соблюдается тип и толщина линий.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3.Размерные и выносные линии выполнены с ошибками.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4.Не все размеры нанесены чертежным шрифтом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1.Чертеж расположен в листе свободно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2.Не соблюдается тип и толщина линий.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3. Размерные и выносные линии выполнены с ошибками.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4.Грубые нарушения в нанесении чертежного шрифта.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Правильность выполнения построений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1.Форма детали соответствует размерам детали в М1:1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 Количество видов отражает форму детали.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3. Сопряжения построены с использованием центра и точек сопряжения.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1.Форма детали соответствует размерам детали в М1:1.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 Количество видов отражает форму детали.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 Сопряжения построены без построения точек сопряжения.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Форма детали соответствует размерам детали в М1:1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 Количество видов не отражает форму детали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3. Сопряжения построены без центра и точек сопряжения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Заполнение рамки основной надписью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1.Надписи выполнены чертежным шрифтом №5, с наклоном 75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2.Графырамки основной надписи заполнены в соответствии с требованиями стандарта рис.16 в учебнике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1.Надписи выполнены чертежным шрифтом с 1-2 ошибками.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2.Не все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графы рамки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заполнены в соответствии с требованиями стандарта рис.16 в учебнике.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1.Надписи выполнены чертежным шрифтом с более 2 ошибками.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2.Не все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графы рамки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заполнены в соответствии с требованиями стандарта рис.16 в учебнике.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7-9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баллов 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«5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»     4-6 баллов - «4»                    1-3баллов   «3»</a:t>
                      </a:r>
                      <a:endParaRPr lang="ru-RU" sz="14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95" marR="4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http://www.idist.ru/_nw/23/0598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5572148"/>
            <a:ext cx="1285852" cy="128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1355</Words>
  <Application>Microsoft Office PowerPoint</Application>
  <PresentationFormat>Экран (4:3)</PresentationFormat>
  <Paragraphs>178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Формирующее оценивание на уроках ИЗО и черчения</vt:lpstr>
      <vt:lpstr>Накопительная оценка</vt:lpstr>
      <vt:lpstr>Накопительная оценка</vt:lpstr>
      <vt:lpstr>Критерии оценки комплексной или итоговой работы</vt:lpstr>
      <vt:lpstr>Критерии оценки комплексной или итоговой работы</vt:lpstr>
      <vt:lpstr>Оценка результатов итоговой работы в баллах</vt:lpstr>
      <vt:lpstr>Презентация PowerPoint</vt:lpstr>
      <vt:lpstr>Презентация PowerPoint</vt:lpstr>
      <vt:lpstr> черчение Тема: «Построение чертежа детали с сопряжениями»  8 класс  </vt:lpstr>
      <vt:lpstr>Тема: «Экслибрис» 6 класс  </vt:lpstr>
      <vt:lpstr>ИЗО Тема «Романтизм и реализм» 8 класс  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Лариса</cp:lastModifiedBy>
  <cp:revision>13</cp:revision>
  <dcterms:created xsi:type="dcterms:W3CDTF">2019-05-19T16:46:43Z</dcterms:created>
  <dcterms:modified xsi:type="dcterms:W3CDTF">2020-11-24T15:24:40Z</dcterms:modified>
</cp:coreProperties>
</file>