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98CE-3FEF-4C4A-8037-1AB8DC8A67D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F03B-3EDC-4A10-90AB-FC4A59050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933435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98CE-3FEF-4C4A-8037-1AB8DC8A67D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F03B-3EDC-4A10-90AB-FC4A59050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181103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98CE-3FEF-4C4A-8037-1AB8DC8A67D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F03B-3EDC-4A10-90AB-FC4A59050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340795"/>
      </p:ext>
    </p:extLst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98CE-3FEF-4C4A-8037-1AB8DC8A67D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F03B-3EDC-4A10-90AB-FC4A5905085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6915546"/>
      </p:ext>
    </p:extLst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98CE-3FEF-4C4A-8037-1AB8DC8A67D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F03B-3EDC-4A10-90AB-FC4A59050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761489"/>
      </p:ext>
    </p:extLst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98CE-3FEF-4C4A-8037-1AB8DC8A67D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F03B-3EDC-4A10-90AB-FC4A59050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133146"/>
      </p:ext>
    </p:extLst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98CE-3FEF-4C4A-8037-1AB8DC8A67D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F03B-3EDC-4A10-90AB-FC4A59050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570886"/>
      </p:ext>
    </p:extLst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98CE-3FEF-4C4A-8037-1AB8DC8A67D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F03B-3EDC-4A10-90AB-FC4A59050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044586"/>
      </p:ext>
    </p:extLst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98CE-3FEF-4C4A-8037-1AB8DC8A67D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F03B-3EDC-4A10-90AB-FC4A59050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017974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98CE-3FEF-4C4A-8037-1AB8DC8A67D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F03B-3EDC-4A10-90AB-FC4A59050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223723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98CE-3FEF-4C4A-8037-1AB8DC8A67D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F03B-3EDC-4A10-90AB-FC4A59050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968885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98CE-3FEF-4C4A-8037-1AB8DC8A67D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F03B-3EDC-4A10-90AB-FC4A59050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143356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98CE-3FEF-4C4A-8037-1AB8DC8A67D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F03B-3EDC-4A10-90AB-FC4A59050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238727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98CE-3FEF-4C4A-8037-1AB8DC8A67D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F03B-3EDC-4A10-90AB-FC4A59050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66691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98CE-3FEF-4C4A-8037-1AB8DC8A67D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F03B-3EDC-4A10-90AB-FC4A59050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592497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98CE-3FEF-4C4A-8037-1AB8DC8A67D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F03B-3EDC-4A10-90AB-FC4A59050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135748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98CE-3FEF-4C4A-8037-1AB8DC8A67D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F03B-3EDC-4A10-90AB-FC4A59050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862733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7F98CE-3FEF-4C4A-8037-1AB8DC8A67D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50DF03B-3EDC-4A10-90AB-FC4A59050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265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ransition spd="slow">
    <p:randomBar dir="vert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Игра как ведущая деятельность в дошкольном возрасте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Общая характеристика и роль игры</a:t>
            </a:r>
          </a:p>
          <a:p>
            <a:r>
              <a:rPr lang="ru-RU" dirty="0" smtClean="0"/>
              <a:t>Влияние игрушки на психическое развитие ребенка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5522" y="129448"/>
            <a:ext cx="2587127" cy="2587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54638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8340" y="275422"/>
            <a:ext cx="6291256" cy="903383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solidFill>
                  <a:schemeClr val="tx2"/>
                </a:solidFill>
              </a:rPr>
              <a:t>Игровая деятельность. </a:t>
            </a:r>
            <a:r>
              <a:rPr lang="ru-RU" sz="2800" dirty="0" smtClean="0">
                <a:solidFill>
                  <a:schemeClr val="tx2"/>
                </a:solidFill>
              </a:rPr>
              <a:t/>
            </a:r>
            <a:br>
              <a:rPr lang="ru-RU" sz="2800" dirty="0" smtClean="0">
                <a:solidFill>
                  <a:schemeClr val="tx2"/>
                </a:solidFill>
              </a:rPr>
            </a:br>
            <a:r>
              <a:rPr lang="ru-RU" sz="2800" dirty="0" smtClean="0">
                <a:solidFill>
                  <a:schemeClr val="tx2"/>
                </a:solidFill>
              </a:rPr>
              <a:t>Взаимоотношения </a:t>
            </a:r>
            <a:r>
              <a:rPr lang="ru-RU" sz="2800" dirty="0">
                <a:solidFill>
                  <a:schemeClr val="tx2"/>
                </a:solidFill>
              </a:rPr>
              <a:t>детей в игре.</a:t>
            </a:r>
            <a:br>
              <a:rPr lang="ru-RU" sz="2800" dirty="0">
                <a:solidFill>
                  <a:schemeClr val="tx2"/>
                </a:solidFill>
              </a:rPr>
            </a:b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56771" y="963361"/>
            <a:ext cx="80533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cap="all" dirty="0">
                <a:solidFill>
                  <a:schemeClr val="bg1">
                    <a:lumMod val="50000"/>
                  </a:schemeClr>
                </a:solidFill>
              </a:rPr>
              <a:t>Общая характеристика игровой деятельности</a:t>
            </a:r>
            <a:endParaRPr lang="ru-RU" sz="2200" cap="al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56771" y="1816553"/>
            <a:ext cx="547538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  В </a:t>
            </a:r>
            <a:r>
              <a:rPr lang="ru-RU" dirty="0">
                <a:solidFill>
                  <a:schemeClr val="tx2"/>
                </a:solidFill>
              </a:rPr>
              <a:t>дошкольном возрасте игра становится ведущим видом деятельности, </a:t>
            </a:r>
            <a:r>
              <a:rPr lang="ru-RU" dirty="0" smtClean="0">
                <a:solidFill>
                  <a:schemeClr val="tx2"/>
                </a:solidFill>
              </a:rPr>
              <a:t>т.к. вызывает </a:t>
            </a:r>
            <a:r>
              <a:rPr lang="ru-RU" dirty="0">
                <a:solidFill>
                  <a:schemeClr val="tx2"/>
                </a:solidFill>
              </a:rPr>
              <a:t>качественные изменения в психике ребенка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  В </a:t>
            </a:r>
            <a:r>
              <a:rPr lang="ru-RU" dirty="0">
                <a:solidFill>
                  <a:schemeClr val="tx2"/>
                </a:solidFill>
              </a:rPr>
              <a:t>игровой деятельности дошкольник не только замещает предметы, но и берет на себя ту или иную роль и начинает действо­вать в соответствии с этой ролью. В игре ребенку впервые открываются отношения, существующие между людьми в процессе их трудовой деятельности, их права и обязан­ности.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  Развитие </a:t>
            </a:r>
            <a:r>
              <a:rPr lang="ru-RU" dirty="0">
                <a:solidFill>
                  <a:schemeClr val="tx2"/>
                </a:solidFill>
              </a:rPr>
              <a:t>сюжета и содержания ролевой игры отражает </a:t>
            </a:r>
            <a:r>
              <a:rPr lang="ru-RU" dirty="0" smtClean="0">
                <a:solidFill>
                  <a:schemeClr val="tx2"/>
                </a:solidFill>
              </a:rPr>
              <a:t>глубокое </a:t>
            </a:r>
            <a:r>
              <a:rPr lang="ru-RU" dirty="0">
                <a:solidFill>
                  <a:schemeClr val="tx2"/>
                </a:solidFill>
              </a:rPr>
              <a:t>проникновение ребенка в жизнь окружающих взрослых людей.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639" y="1970789"/>
            <a:ext cx="4684923" cy="3123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662398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544273" y="59978"/>
            <a:ext cx="6291256" cy="90338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dirty="0" smtClean="0">
                <a:solidFill>
                  <a:schemeClr val="tx2"/>
                </a:solidFill>
              </a:rPr>
              <a:t>Игровая деятельность. </a:t>
            </a:r>
            <a:br>
              <a:rPr lang="ru-RU" sz="2800" dirty="0" smtClean="0">
                <a:solidFill>
                  <a:schemeClr val="tx2"/>
                </a:solidFill>
              </a:rPr>
            </a:br>
            <a:r>
              <a:rPr lang="ru-RU" sz="2800" dirty="0" smtClean="0">
                <a:solidFill>
                  <a:schemeClr val="tx2"/>
                </a:solidFill>
              </a:rPr>
              <a:t>Взаимоотношения детей в игре.</a:t>
            </a:r>
            <a:br>
              <a:rPr lang="ru-RU" sz="2800" dirty="0" smtClean="0">
                <a:solidFill>
                  <a:schemeClr val="tx2"/>
                </a:solidFill>
              </a:rPr>
            </a:b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56771" y="963361"/>
            <a:ext cx="80533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cap="all" dirty="0" smtClean="0">
                <a:solidFill>
                  <a:schemeClr val="bg1">
                    <a:lumMod val="50000"/>
                  </a:schemeClr>
                </a:solidFill>
              </a:rPr>
              <a:t>Реальные взаимоотношения детей в ситуации игры</a:t>
            </a:r>
            <a:endParaRPr lang="ru-RU" sz="2200" cap="al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9314" y="1502688"/>
            <a:ext cx="612538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  В </a:t>
            </a:r>
            <a:r>
              <a:rPr lang="ru-RU" dirty="0">
                <a:solidFill>
                  <a:schemeClr val="tx2"/>
                </a:solidFill>
              </a:rPr>
              <a:t>игре существуют два вида </a:t>
            </a:r>
            <a:r>
              <a:rPr lang="ru-RU" dirty="0" smtClean="0">
                <a:solidFill>
                  <a:schemeClr val="tx2"/>
                </a:solidFill>
              </a:rPr>
              <a:t>взаимоотношений - игровые </a:t>
            </a:r>
            <a:r>
              <a:rPr lang="ru-RU" dirty="0">
                <a:solidFill>
                  <a:schemeClr val="tx2"/>
                </a:solidFill>
              </a:rPr>
              <a:t>и реальные. Игровые взаимоотношения отражают отношения по сюжету и роли. Реальные </a:t>
            </a:r>
            <a:r>
              <a:rPr lang="ru-RU" dirty="0" smtClean="0">
                <a:solidFill>
                  <a:schemeClr val="tx2"/>
                </a:solidFill>
              </a:rPr>
              <a:t>взаимоотношения - это </a:t>
            </a:r>
            <a:r>
              <a:rPr lang="ru-RU" dirty="0">
                <a:solidFill>
                  <a:schemeClr val="tx2"/>
                </a:solidFill>
              </a:rPr>
              <a:t>взаимоотношения детей партнеров, товарищей, выполняющих общее дело. 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  Игра </a:t>
            </a:r>
            <a:r>
              <a:rPr lang="ru-RU" dirty="0">
                <a:solidFill>
                  <a:schemeClr val="tx2"/>
                </a:solidFill>
              </a:rPr>
              <a:t>требует от ребенка таких качеств, как инициативность, общительность, способность координировать свои действия с действиями группы сверстников, чтобы устанавливать и поддерживать общение.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  С </a:t>
            </a:r>
            <a:r>
              <a:rPr lang="ru-RU" dirty="0">
                <a:solidFill>
                  <a:schemeClr val="tx2"/>
                </a:solidFill>
              </a:rPr>
              <a:t>развитием игровых умений и усложнением игровых замыслов дети начинают вступать в более длительное </a:t>
            </a:r>
            <a:r>
              <a:rPr lang="ru-RU" dirty="0" smtClean="0">
                <a:solidFill>
                  <a:schemeClr val="tx2"/>
                </a:solidFill>
              </a:rPr>
              <a:t>общение, </a:t>
            </a:r>
            <a:r>
              <a:rPr lang="ru-RU" dirty="0">
                <a:solidFill>
                  <a:schemeClr val="tx2"/>
                </a:solidFill>
              </a:rPr>
              <a:t>возникает необходимость договориться с другими детьми, вместе организовать игру, включающую несколько ролей</a:t>
            </a:r>
            <a:r>
              <a:rPr lang="ru-RU" dirty="0" smtClean="0">
                <a:solidFill>
                  <a:schemeClr val="tx2"/>
                </a:solidFill>
              </a:rPr>
              <a:t>. </a:t>
            </a:r>
            <a:r>
              <a:rPr lang="ru-RU" dirty="0">
                <a:solidFill>
                  <a:schemeClr val="tx2"/>
                </a:solidFill>
              </a:rPr>
              <a:t>В игре возникает обмен опытом</a:t>
            </a:r>
            <a:r>
              <a:rPr lang="ru-RU" dirty="0" smtClean="0">
                <a:solidFill>
                  <a:schemeClr val="tx2"/>
                </a:solidFill>
              </a:rPr>
              <a:t>. </a:t>
            </a:r>
            <a:r>
              <a:rPr lang="ru-RU" dirty="0">
                <a:solidFill>
                  <a:schemeClr val="tx2"/>
                </a:solidFill>
              </a:rPr>
              <a:t>Интерес к игре, желание участвовать в ней приводят к тому, что дети идут на взаимные уступки.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694" y="2005070"/>
            <a:ext cx="4819238" cy="3453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445976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7153" y="133776"/>
            <a:ext cx="8759035" cy="714524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tx2"/>
                </a:solidFill>
              </a:rPr>
              <a:t>Роль игры </a:t>
            </a:r>
            <a:r>
              <a:rPr lang="ru-RU" sz="2800" dirty="0" smtClean="0">
                <a:solidFill>
                  <a:schemeClr val="tx2"/>
                </a:solidFill>
              </a:rPr>
              <a:t>в процессе психического развития </a:t>
            </a:r>
            <a:r>
              <a:rPr lang="ru-RU" sz="2800" dirty="0">
                <a:solidFill>
                  <a:schemeClr val="tx2"/>
                </a:solidFill>
              </a:rPr>
              <a:t>ребенка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90670" y="848300"/>
            <a:ext cx="80533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cap="all" dirty="0" smtClean="0">
                <a:solidFill>
                  <a:schemeClr val="bg1">
                    <a:lumMod val="50000"/>
                  </a:schemeClr>
                </a:solidFill>
              </a:rPr>
              <a:t>Влияние игры на общее развитие ребенка</a:t>
            </a:r>
            <a:endParaRPr lang="ru-RU" sz="2200" cap="al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0670" y="1377108"/>
            <a:ext cx="759062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  Игровая </a:t>
            </a:r>
            <a:r>
              <a:rPr lang="ru-RU" dirty="0">
                <a:solidFill>
                  <a:schemeClr val="tx2"/>
                </a:solidFill>
              </a:rPr>
              <a:t>деятель­ность влияет на формирование произвольности психических процессов. </a:t>
            </a:r>
            <a:r>
              <a:rPr lang="ru-RU" dirty="0">
                <a:solidFill>
                  <a:schemeClr val="tx2"/>
                </a:solidFill>
              </a:rPr>
              <a:t>Так, в игре у детей начинает развиваться произвольное внимание и произвольная память.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  Игровая </a:t>
            </a:r>
            <a:r>
              <a:rPr lang="ru-RU" dirty="0">
                <a:solidFill>
                  <a:schemeClr val="tx2"/>
                </a:solidFill>
              </a:rPr>
              <a:t>ситуация и действия в ней оказывают постоянное влияние на развитие умственной деятельности ребенка, ребенок постепенно переходит к мышлению в плане пред­ставлений.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  Опыт </a:t>
            </a:r>
            <a:r>
              <a:rPr lang="ru-RU" dirty="0">
                <a:solidFill>
                  <a:schemeClr val="tx2"/>
                </a:solidFill>
              </a:rPr>
              <a:t>игровых и особенно реальных взаимоотно­шений ребенка в сюжетно-ролевой игре ложится в основу особого свойства мышления, позволяющего стать на точку зрения других людей, предвосхитить их будущее поведение и на основе этого строить свое собственное поведение.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  Ролевая </a:t>
            </a:r>
            <a:r>
              <a:rPr lang="ru-RU" dirty="0">
                <a:solidFill>
                  <a:schemeClr val="tx2"/>
                </a:solidFill>
              </a:rPr>
              <a:t>игра имеет определяющее значение для развития воображения. </a:t>
            </a:r>
            <a:r>
              <a:rPr lang="ru-RU" dirty="0">
                <a:solidFill>
                  <a:schemeClr val="tx2"/>
                </a:solidFill>
              </a:rPr>
              <a:t>В игровой деятельности ребенок учится замещать предметы другими предметами, брать на себя различные роли.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  Игра </a:t>
            </a:r>
            <a:r>
              <a:rPr lang="ru-RU" dirty="0">
                <a:solidFill>
                  <a:schemeClr val="tx2"/>
                </a:solidFill>
              </a:rPr>
              <a:t>способствует развитию чувств и волевой регуляции поведения.</a:t>
            </a:r>
          </a:p>
          <a:p>
            <a:r>
              <a:rPr lang="ru-RU" dirty="0">
                <a:solidFill>
                  <a:schemeClr val="tx2"/>
                </a:solidFill>
              </a:rPr>
              <a:t>Внутри игровой деятельности начинает складываться учебная деятельность, складывается желание и первоначальное умение учиться.</a:t>
            </a: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2"/>
          <a:stretch/>
        </p:blipFill>
        <p:spPr>
          <a:xfrm>
            <a:off x="8604173" y="1993711"/>
            <a:ext cx="3448796" cy="2593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405398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423086" y="243945"/>
            <a:ext cx="8759035" cy="714524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chemeClr val="tx2"/>
                </a:solidFill>
              </a:rPr>
              <a:t>Роль игры в процессе психического развития ребенка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90670" y="848300"/>
            <a:ext cx="80533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cap="all" dirty="0" smtClean="0">
                <a:solidFill>
                  <a:schemeClr val="bg1">
                    <a:lumMod val="50000"/>
                  </a:schemeClr>
                </a:solidFill>
              </a:rPr>
              <a:t>Влияние игры на развитие речевой функции </a:t>
            </a:r>
            <a:endParaRPr lang="ru-RU" sz="2200" cap="al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0670" y="1422407"/>
            <a:ext cx="651096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  Очень </a:t>
            </a:r>
            <a:r>
              <a:rPr lang="ru-RU" dirty="0">
                <a:solidFill>
                  <a:schemeClr val="tx2"/>
                </a:solidFill>
              </a:rPr>
              <a:t>большое влияние игра оказывает на развитие речи. </a:t>
            </a:r>
            <a:r>
              <a:rPr lang="ru-RU" dirty="0">
                <a:solidFill>
                  <a:schemeClr val="tx2"/>
                </a:solidFill>
              </a:rPr>
              <a:t>Игровая ситуация требует от каждого включенного в нее ребенка определенного уровня развития речевого общения. Если ребенок не в состоянии внятно высказывать свои пожелания относительно хода игры, если он не способен понимать словесные инструкции своих товарищей по игре, он будет в тягость сверстникам. Необходимость объяснить­ся со сверстниками стимулирует развитие связной речи.</a:t>
            </a:r>
          </a:p>
          <a:p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 Игра </a:t>
            </a:r>
            <a:r>
              <a:rPr lang="ru-RU" dirty="0">
                <a:solidFill>
                  <a:schemeClr val="tx2"/>
                </a:solidFill>
              </a:rPr>
              <a:t>как ведущая деятельность имеет особое значение для развития знаковой функции речи ребенка. </a:t>
            </a:r>
            <a:r>
              <a:rPr lang="ru-RU" dirty="0">
                <a:solidFill>
                  <a:schemeClr val="tx2"/>
                </a:solidFill>
              </a:rPr>
              <a:t>Ребенок постигает специфические знаки двоякого типа: индивидуальные условные знаки, имеющие мало общего по своей чувственной природе с обозначаемым предметом; иконические знаки, чувственные свойства которых визуально приближены к замещаемому предмету.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http://creative-skills.ru/wp-content/uploads/2017/01/gra-v-chepuh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638" y="1883542"/>
            <a:ext cx="4170997" cy="2768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92471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423086" y="276996"/>
            <a:ext cx="8759035" cy="714524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chemeClr val="tx2"/>
                </a:solidFill>
              </a:rPr>
              <a:t>Роль игры в процессе психического развития ребенка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3086" y="776076"/>
            <a:ext cx="80533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cap="all" dirty="0" smtClean="0">
                <a:solidFill>
                  <a:schemeClr val="bg1">
                    <a:lumMod val="50000"/>
                  </a:schemeClr>
                </a:solidFill>
              </a:rPr>
              <a:t>Рефлексия</a:t>
            </a:r>
            <a:endParaRPr lang="ru-RU" sz="2200" cap="al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33041" y="1388126"/>
            <a:ext cx="615842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  Рефлексия </a:t>
            </a:r>
            <a:r>
              <a:rPr lang="ru-RU" dirty="0">
                <a:solidFill>
                  <a:schemeClr val="tx2"/>
                </a:solidFill>
              </a:rPr>
              <a:t>— это способность человека анализировать свои собственные действия, поступки, мотивы и соотносить их с общече­ловеческими ценностями, а также с действиями, поступками, мотивами других людей. </a:t>
            </a:r>
            <a:r>
              <a:rPr lang="ru-RU" dirty="0">
                <a:solidFill>
                  <a:schemeClr val="tx2"/>
                </a:solidFill>
              </a:rPr>
              <a:t>Рефлексия способствует адекватному поведению человека в мире людей.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  Игра </a:t>
            </a:r>
            <a:r>
              <a:rPr lang="ru-RU" dirty="0">
                <a:solidFill>
                  <a:schemeClr val="tx2"/>
                </a:solidFill>
              </a:rPr>
              <a:t>ведет к развитию рефлексии, поскольку в игре возникает реальная возможность контролировать то, как выполняется действие, входящее в процесс общения.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  В </a:t>
            </a:r>
            <a:r>
              <a:rPr lang="ru-RU" dirty="0">
                <a:solidFill>
                  <a:schemeClr val="tx2"/>
                </a:solidFill>
              </a:rPr>
              <a:t>ролевой игре возника­ют предпосылки к рефлексии как чисто человеческой способности осмысливать свои собственные действия, потребности и пережива­ния с действиями, потребностями и переживаниями других людей.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857" y="2106644"/>
            <a:ext cx="4138605" cy="2208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5024521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5120" y="133774"/>
            <a:ext cx="7833618" cy="681473"/>
          </a:xfrm>
        </p:spPr>
        <p:txBody>
          <a:bodyPr>
            <a:normAutofit fontScale="90000"/>
          </a:bodyPr>
          <a:lstStyle/>
          <a:p>
            <a:r>
              <a:rPr lang="ru-RU" sz="2500" dirty="0">
                <a:solidFill>
                  <a:schemeClr val="tx2"/>
                </a:solidFill>
              </a:rPr>
              <a:t>Влияние игрушки на психическое развитие ребенка</a:t>
            </a:r>
            <a:endParaRPr lang="ru-RU" sz="25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7843" y="815247"/>
            <a:ext cx="80533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cap="all" dirty="0" smtClean="0">
                <a:solidFill>
                  <a:schemeClr val="bg1">
                    <a:lumMod val="50000"/>
                  </a:schemeClr>
                </a:solidFill>
              </a:rPr>
              <a:t>Игрушка как средство психического развития ребенка</a:t>
            </a:r>
            <a:endParaRPr lang="ru-RU" sz="2200" cap="al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5586" y="1496720"/>
            <a:ext cx="46160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  Игруш­ка </a:t>
            </a:r>
            <a:r>
              <a:rPr lang="ru-RU" dirty="0">
                <a:solidFill>
                  <a:schemeClr val="tx2"/>
                </a:solidFill>
              </a:rPr>
              <a:t>возникает в истории человечества как средство подготовки ребенка к жизни в современной ему системе общественных отношений. </a:t>
            </a:r>
            <a:r>
              <a:rPr lang="ru-RU" dirty="0" smtClean="0">
                <a:solidFill>
                  <a:schemeClr val="tx2"/>
                </a:solidFill>
              </a:rPr>
              <a:t>    </a:t>
            </a:r>
          </a:p>
          <a:p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 Игрушка </a:t>
            </a:r>
            <a:r>
              <a:rPr lang="ru-RU" dirty="0">
                <a:solidFill>
                  <a:schemeClr val="tx2"/>
                </a:solidFill>
              </a:rPr>
              <a:t>— предмет, служащий для забавы и развлечения, но одновременно являющийся средством психического развития ребенка.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929" y="1496720"/>
            <a:ext cx="5078291" cy="2877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2" t="6625" r="9506" b="4657"/>
          <a:stretch/>
        </p:blipFill>
        <p:spPr>
          <a:xfrm>
            <a:off x="957843" y="4082043"/>
            <a:ext cx="1839817" cy="2203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67" b="26216"/>
          <a:stretch/>
        </p:blipFill>
        <p:spPr>
          <a:xfrm>
            <a:off x="3267126" y="4374418"/>
            <a:ext cx="3462528" cy="1707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2519721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213764" y="288010"/>
            <a:ext cx="8670899" cy="68147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2500" smtClean="0">
                <a:solidFill>
                  <a:schemeClr val="tx2"/>
                </a:solidFill>
              </a:rPr>
              <a:t>Влияние игрушки на психическое развитие ребенка</a:t>
            </a:r>
            <a:endParaRPr lang="ru-RU" sz="25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2704" y="754039"/>
            <a:ext cx="121185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cap="all" dirty="0">
                <a:solidFill>
                  <a:schemeClr val="bg1">
                    <a:lumMod val="50000"/>
                  </a:schemeClr>
                </a:solidFill>
              </a:rPr>
              <a:t>Игрушки как средство воздействия на нравственную сторону </a:t>
            </a:r>
            <a:endParaRPr lang="ru-RU" sz="2200" cap="all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ru-RU" sz="2200" cap="all" dirty="0" smtClean="0">
                <a:solidFill>
                  <a:schemeClr val="bg1">
                    <a:lumMod val="50000"/>
                  </a:schemeClr>
                </a:solidFill>
              </a:rPr>
              <a:t>личности </a:t>
            </a:r>
            <a:r>
              <a:rPr lang="ru-RU" sz="2200" cap="all" dirty="0">
                <a:solidFill>
                  <a:schemeClr val="bg1">
                    <a:lumMod val="50000"/>
                  </a:schemeClr>
                </a:solidFill>
              </a:rPr>
              <a:t>ребенка</a:t>
            </a:r>
            <a:endParaRPr lang="ru-RU" sz="2200" cap="al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2704" y="1696597"/>
            <a:ext cx="625758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  Особое </a:t>
            </a:r>
            <a:r>
              <a:rPr lang="ru-RU" dirty="0">
                <a:solidFill>
                  <a:schemeClr val="tx2"/>
                </a:solidFill>
              </a:rPr>
              <a:t>место среди игрушек занимают куклы и изображения животных — мишки, зайцы, обезьяны, кошки и др. </a:t>
            </a:r>
            <a:r>
              <a:rPr lang="ru-RU" dirty="0">
                <a:solidFill>
                  <a:schemeClr val="tx2"/>
                </a:solidFill>
              </a:rPr>
              <a:t>Первоначально ребенок выполняет с куклой только те действия, которые ему показывает взрослый: качает куклу, возит ее и коляске, кладет в кроватку. Это прежде всего подражательные действия, а не изображение отношений взрослых. </a:t>
            </a:r>
            <a:r>
              <a:rPr lang="ru-RU" dirty="0">
                <a:solidFill>
                  <a:schemeClr val="tx2"/>
                </a:solidFill>
              </a:rPr>
              <a:t>В дальнейшем взрослый предлагает ребенку куклу или игрушечную зверюшку как объект для эмоционального общения. 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 Ребенок </a:t>
            </a:r>
            <a:r>
              <a:rPr lang="ru-RU" dirty="0">
                <a:solidFill>
                  <a:schemeClr val="tx2"/>
                </a:solidFill>
              </a:rPr>
              <a:t>учится покровительствовать, проявлять заботу, сопереживать игрушке во всех ее кукольных перипетиях, которые ребенок сам создает в своем воображении на основе собственного опыта. </a:t>
            </a:r>
            <a:r>
              <a:rPr lang="ru-RU" dirty="0">
                <a:solidFill>
                  <a:schemeClr val="tx2"/>
                </a:solidFill>
              </a:rPr>
              <a:t>Ребенок, играя с куклой или игрушечной зверюшкой, учится рефлексии, эмоцио­нальному отождествлению.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538" y="1523480"/>
            <a:ext cx="2746125" cy="4411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5629080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solidFill>
                  <a:schemeClr val="tx2"/>
                </a:solidFill>
              </a:rPr>
              <a:t>Спасибо за внимание!</a:t>
            </a:r>
            <a:endParaRPr lang="ru-RU" sz="4800" dirty="0">
              <a:solidFill>
                <a:schemeClr val="tx2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0" t="9592" r="10221" b="10829"/>
          <a:stretch/>
        </p:blipFill>
        <p:spPr>
          <a:xfrm>
            <a:off x="4164376" y="2214389"/>
            <a:ext cx="3536414" cy="3602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19244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76</TotalTime>
  <Words>807</Words>
  <Application>Microsoft Office PowerPoint</Application>
  <PresentationFormat>Широкоэкранный</PresentationFormat>
  <Paragraphs>40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Tw Cen MT</vt:lpstr>
      <vt:lpstr>Капля</vt:lpstr>
      <vt:lpstr>Игра как ведущая деятельность в дошкольном возрасте</vt:lpstr>
      <vt:lpstr>Игровая деятельность.  Взаимоотношения детей в игре. </vt:lpstr>
      <vt:lpstr>Презентация PowerPoint</vt:lpstr>
      <vt:lpstr>Роль игры в процессе психического развития ребенка</vt:lpstr>
      <vt:lpstr>Презентация PowerPoint</vt:lpstr>
      <vt:lpstr>Презентация PowerPoint</vt:lpstr>
      <vt:lpstr>Влияние игрушки на психическое развитие ребенка</vt:lpstr>
      <vt:lpstr>Презентация PowerPoint</vt:lpstr>
      <vt:lpstr>Спасибо за внимание!</vt:lpstr>
    </vt:vector>
  </TitlesOfParts>
  <Company>CtrlSoft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AA</dc:creator>
  <cp:lastModifiedBy>AA</cp:lastModifiedBy>
  <cp:revision>10</cp:revision>
  <dcterms:created xsi:type="dcterms:W3CDTF">2017-02-02T20:43:32Z</dcterms:created>
  <dcterms:modified xsi:type="dcterms:W3CDTF">2017-02-02T21:59:50Z</dcterms:modified>
</cp:coreProperties>
</file>