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6" r:id="rId12"/>
    <p:sldId id="265" r:id="rId13"/>
    <p:sldId id="268" r:id="rId14"/>
    <p:sldId id="271" r:id="rId15"/>
    <p:sldId id="270" r:id="rId16"/>
    <p:sldId id="269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57D1E-7B33-48D5-9DF4-DE863B592699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FE2C5-E890-427D-9DF3-2B8A57CCF0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132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1FE2C5-E890-427D-9DF3-2B8A57CCF05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092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9BB0406B-AF6C-40F9-953C-16095A2FC43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62646FB-6CFE-4E24-8962-7842408A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3896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0406B-AF6C-40F9-953C-16095A2FC43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46FB-6CFE-4E24-8962-7842408A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324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0406B-AF6C-40F9-953C-16095A2FC43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46FB-6CFE-4E24-8962-7842408A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311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0406B-AF6C-40F9-953C-16095A2FC43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46FB-6CFE-4E24-8962-7842408A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778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BB0406B-AF6C-40F9-953C-16095A2FC43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62646FB-6CFE-4E24-8962-7842408A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4894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0406B-AF6C-40F9-953C-16095A2FC43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46FB-6CFE-4E24-8962-7842408A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250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0406B-AF6C-40F9-953C-16095A2FC43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46FB-6CFE-4E24-8962-7842408A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970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0406B-AF6C-40F9-953C-16095A2FC43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46FB-6CFE-4E24-8962-7842408A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88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0406B-AF6C-40F9-953C-16095A2FC43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646FB-6CFE-4E24-8962-7842408A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62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0406B-AF6C-40F9-953C-16095A2FC43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2646FB-6CFE-4E24-8962-7842408AA6B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32451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BB0406B-AF6C-40F9-953C-16095A2FC43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2646FB-6CFE-4E24-8962-7842408AA6B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88304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BB0406B-AF6C-40F9-953C-16095A2FC433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62646FB-6CFE-4E24-8962-7842408AA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877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59F3D3-BF82-42D5-A78F-51BCB38FE5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latin typeface="Arial Narrow" panose="020B0606020202030204" pitchFamily="34" charset="0"/>
              </a:rPr>
              <a:t>Часть речи</a:t>
            </a:r>
            <a:br>
              <a:rPr lang="ru-RU" dirty="0">
                <a:latin typeface="Arial Narrow" panose="020B0606020202030204" pitchFamily="34" charset="0"/>
              </a:rPr>
            </a:br>
            <a:r>
              <a:rPr lang="ru-RU" dirty="0">
                <a:latin typeface="Arial Narrow" panose="020B0606020202030204" pitchFamily="34" charset="0"/>
              </a:rPr>
              <a:t>Имя существительное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769D5DD-99C0-4FDC-95EF-1A453B51FD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dirty="0"/>
              <a:t>ГБОУ школа № 537</a:t>
            </a:r>
          </a:p>
          <a:p>
            <a:pPr algn="r"/>
            <a:r>
              <a:rPr lang="ru-RU" dirty="0"/>
              <a:t>Иванова Ю.И.</a:t>
            </a:r>
          </a:p>
        </p:txBody>
      </p:sp>
    </p:spTree>
    <p:extLst>
      <p:ext uri="{BB962C8B-B14F-4D97-AF65-F5344CB8AC3E}">
        <p14:creationId xmlns:p14="http://schemas.microsoft.com/office/powerpoint/2010/main" val="4087301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8DBE2-C59C-404E-8D0E-B2A3BD5DB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333333"/>
                </a:solidFill>
                <a:latin typeface="Helvetica Neue"/>
              </a:rPr>
              <a:t>Что такое имя существительное?</a:t>
            </a:r>
            <a:br>
              <a:rPr lang="ru-RU" dirty="0">
                <a:solidFill>
                  <a:srgbClr val="333333"/>
                </a:solidFill>
                <a:latin typeface="Helvetica Neue"/>
              </a:rPr>
            </a:br>
            <a:r>
              <a:rPr lang="ru-RU" sz="2200" dirty="0">
                <a:solidFill>
                  <a:srgbClr val="333333"/>
                </a:solidFill>
                <a:latin typeface="Helvetica Neue"/>
              </a:rPr>
              <a:t>Человека окружает мир предметов.</a:t>
            </a:r>
            <a:br>
              <a:rPr lang="ru-RU" dirty="0">
                <a:solidFill>
                  <a:srgbClr val="333333"/>
                </a:solidFill>
                <a:latin typeface="Helvetica Neue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57BF57-3005-44AE-AB2C-DDF7764E3B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Слова, которые обозначают предметы и отвечают на вопросы кто? что? (кого? чего? кому? чему? и т. д. ) , называются </a:t>
            </a:r>
            <a:r>
              <a:rPr lang="ru-RU" b="1" i="1" dirty="0">
                <a:solidFill>
                  <a:srgbClr val="333333"/>
                </a:solidFill>
                <a:effectLst/>
                <a:latin typeface="Helvetica Neue"/>
              </a:rPr>
              <a:t>именами существительными.</a:t>
            </a:r>
            <a:endParaRPr lang="ru-RU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marL="0" indent="0" algn="l">
              <a:buNone/>
            </a:pPr>
            <a:endParaRPr lang="ru-RU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marL="0" indent="0" algn="l">
              <a:buNone/>
            </a:pP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Кто?</a:t>
            </a:r>
          </a:p>
          <a:p>
            <a:pPr algn="l"/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algn="l"/>
            <a:endParaRPr lang="ru-RU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algn="l"/>
            <a:endParaRPr lang="ru-RU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marL="0" indent="0" algn="l">
              <a:buNone/>
            </a:pPr>
            <a:endParaRPr lang="ru-RU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pPr marL="0" indent="0" algn="l">
              <a:buNone/>
            </a:pP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Что?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31183B0-8C2E-48AD-8A0E-E618EC6864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425" y="2874804"/>
            <a:ext cx="1609399" cy="107098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C5301CD-9D3F-4AB1-AA1E-2139C17AE4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519" y="2893508"/>
            <a:ext cx="1425864" cy="107098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41DBDAB-F78E-41A9-A976-34B491AD66F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670" y="2767582"/>
            <a:ext cx="1524003" cy="132283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739B06F-7965-4689-B3D2-6BDD1C77B5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142" y="4241444"/>
            <a:ext cx="1497937" cy="149793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5F9E415-CFBE-4796-92E7-49894EFDDD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629" y="4330082"/>
            <a:ext cx="2434742" cy="149793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E46AD7F-C1C4-4CA7-96F4-261C95AA693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65" y="4195065"/>
            <a:ext cx="1609399" cy="160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942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089203-C2FE-4270-9414-74BEC9F3A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8EA8C4-35E6-4B8B-92A8-0D127BA723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/>
              <a:t>Прочитай, выпиши слова, отвечающие на вопрос </a:t>
            </a:r>
            <a:r>
              <a:rPr lang="ru-RU" dirty="0">
                <a:solidFill>
                  <a:srgbClr val="FF0000"/>
                </a:solidFill>
              </a:rPr>
              <a:t>ЧТО?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sz="2400" dirty="0"/>
              <a:t>   Дом, стол, окно, кошка, ступеньки, ветер, учитель, ножницы, ворона, лук, торт, белка, сапоги, бегемот, картина.</a:t>
            </a:r>
          </a:p>
          <a:p>
            <a:endParaRPr lang="ru-RU" sz="2400" dirty="0"/>
          </a:p>
          <a:p>
            <a:endParaRPr lang="ru-RU" sz="2400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AF2D3E9-71A9-48C1-A6A0-7DF1BF1034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825" y="4658618"/>
            <a:ext cx="1358349" cy="120742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72A7FF5-2AB6-4DE0-A066-8FC1F45506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131" y="4508080"/>
            <a:ext cx="876114" cy="116786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FAF0C58-A217-421A-913E-4D81D756AD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643" y="4357184"/>
            <a:ext cx="1211225" cy="166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584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E49E6C0-C647-492C-B025-1F4B053BB2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905" y="131042"/>
            <a:ext cx="9912626" cy="6595916"/>
          </a:xfrm>
        </p:spPr>
      </p:pic>
    </p:spTree>
    <p:extLst>
      <p:ext uri="{BB962C8B-B14F-4D97-AF65-F5344CB8AC3E}">
        <p14:creationId xmlns:p14="http://schemas.microsoft.com/office/powerpoint/2010/main" val="2527625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0B97685-46B5-4B20-9C93-901BE1C1E0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51" y="398307"/>
            <a:ext cx="10707757" cy="6061385"/>
          </a:xfrm>
        </p:spPr>
      </p:pic>
    </p:spTree>
    <p:extLst>
      <p:ext uri="{BB962C8B-B14F-4D97-AF65-F5344CB8AC3E}">
        <p14:creationId xmlns:p14="http://schemas.microsoft.com/office/powerpoint/2010/main" val="4271419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AD4F2E-7A99-44A9-8367-C0899C82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333333"/>
                </a:solidFill>
                <a:latin typeface="Helvetica Neue"/>
              </a:rPr>
              <a:t>Найди и запиши с вопросами имена</a:t>
            </a:r>
            <a:r>
              <a:rPr lang="ru-RU" sz="3600" dirty="0">
                <a:solidFill>
                  <a:srgbClr val="333333"/>
                </a:solidFill>
                <a:latin typeface="Helvetica Neue"/>
              </a:rPr>
              <a:t> </a:t>
            </a:r>
            <a:r>
              <a:rPr lang="ru-RU" sz="3600" b="1" dirty="0">
                <a:solidFill>
                  <a:srgbClr val="333333"/>
                </a:solidFill>
                <a:latin typeface="Helvetica Neue"/>
              </a:rPr>
              <a:t>существительные:</a:t>
            </a:r>
            <a:br>
              <a:rPr lang="ru-RU" dirty="0">
                <a:solidFill>
                  <a:srgbClr val="333333"/>
                </a:solidFill>
                <a:latin typeface="Helvetica Neue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878D66-99A9-4B19-9A3A-1ECA339C9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200" b="1" i="0" dirty="0">
                <a:solidFill>
                  <a:srgbClr val="333333"/>
                </a:solidFill>
                <a:effectLst/>
                <a:latin typeface="Helvetica Neue"/>
              </a:rPr>
              <a:t>кто? ? что?</a:t>
            </a: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 algn="l">
              <a:buNone/>
            </a:pP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 algn="l">
              <a:buNone/>
            </a:pP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  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Helvetica Neue"/>
              </a:rPr>
              <a:t>Уч.ник</a:t>
            </a: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 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Helvetica Neue"/>
              </a:rPr>
              <a:t>п.нал</a:t>
            </a: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Helvetica Neue"/>
              </a:rPr>
              <a:t>б.жит</a:t>
            </a: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Helvetica Neue"/>
              </a:rPr>
              <a:t>кр.сивый</a:t>
            </a: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 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Helvetica Neue"/>
              </a:rPr>
              <a:t>п.льто</a:t>
            </a: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 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Helvetica Neue"/>
              </a:rPr>
              <a:t>р.бята</a:t>
            </a: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 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Helvetica Neue"/>
              </a:rPr>
              <a:t>м.л.ток</a:t>
            </a: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Helvetica Neue"/>
              </a:rPr>
              <a:t>сла.кий</a:t>
            </a: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 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Helvetica Neue"/>
              </a:rPr>
              <a:t>с.рока</a:t>
            </a: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Helvetica Neue"/>
              </a:rPr>
              <a:t>м.шина</a:t>
            </a: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Helvetica Neue"/>
              </a:rPr>
              <a:t>л.сной</a:t>
            </a: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 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Helvetica Neue"/>
              </a:rPr>
              <a:t>ч.тает</a:t>
            </a: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Helvetica Neue"/>
              </a:rPr>
              <a:t>за.ц</a:t>
            </a:r>
            <a: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1B6DFEB-16CD-4DFC-870C-9A2C7EA751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252" y="3972118"/>
            <a:ext cx="2062922" cy="206292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0B91B0-E67B-4FF4-9B2C-0FCE8DF07A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443" y="4350226"/>
            <a:ext cx="2414103" cy="148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407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4834A5-54C0-4C44-B2E0-DEF70FD2B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149" y="119270"/>
            <a:ext cx="10224052" cy="1219200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Проверим себя…Сделаем выводы…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C019C88-0C1D-4BF5-BE1C-01AD9EAE0B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85" y="1099930"/>
            <a:ext cx="9695476" cy="527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896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E17169E-8627-46AC-BAF5-98B6025808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974" y="457200"/>
            <a:ext cx="9170505" cy="5943600"/>
          </a:xfrm>
        </p:spPr>
      </p:pic>
    </p:spTree>
    <p:extLst>
      <p:ext uri="{BB962C8B-B14F-4D97-AF65-F5344CB8AC3E}">
        <p14:creationId xmlns:p14="http://schemas.microsoft.com/office/powerpoint/2010/main" val="3295787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E8B45D-FF08-4539-AA5D-FA5DCC4DD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0582" y="1802295"/>
            <a:ext cx="5850835" cy="2364823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Имя существительное как часть речи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931CBF6-985F-4A38-B72C-CBBDD8F1AE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46" y="1802295"/>
            <a:ext cx="1868282" cy="236482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8E5EC24-687F-4099-89FD-A27BB8B382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2871" y="1802295"/>
            <a:ext cx="1372329" cy="201419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03A97BF-17FB-4915-BEF8-135C7E7C5C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572" y="4347124"/>
            <a:ext cx="1868282" cy="186828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1EBF20D-8C35-49CD-A4D5-285E06B50EB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098" y="450574"/>
            <a:ext cx="1785319" cy="175536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05969B3-CB68-4435-A706-E241EF6EE7D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582" y="456784"/>
            <a:ext cx="1469576" cy="174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094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45E330-4F82-49AF-823A-FFF1E6554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Имя существительное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FB17D0-550B-47AD-92D8-61D05CA38D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b="0" i="0" dirty="0">
                <a:solidFill>
                  <a:schemeClr val="tx2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Вещи, люди и цветы, 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ru-RU" b="0" i="0" dirty="0">
                <a:solidFill>
                  <a:schemeClr val="tx2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Носороги и коты, 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ru-RU" b="0" i="0" dirty="0">
                <a:solidFill>
                  <a:schemeClr val="tx2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Джинсы, майки и штиблеты 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ru-RU" b="0" i="0" dirty="0">
                <a:solidFill>
                  <a:schemeClr val="tx2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Называются ПРЕДМЕТЫ. 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ru-RU" b="0" i="0" dirty="0">
                <a:solidFill>
                  <a:schemeClr val="tx2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Шубы, шапки и зонты, 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ru-RU" b="0" i="0" dirty="0">
                <a:solidFill>
                  <a:schemeClr val="tx2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Гвозди, гайки и винты, 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ru-RU" b="0" i="0" dirty="0">
                <a:solidFill>
                  <a:schemeClr val="tx2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Села, города , планеты - 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ru-RU" b="0" i="0" dirty="0">
                <a:solidFill>
                  <a:schemeClr val="tx2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Это тоже все ПРЕДМЕТЫ! 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ru-RU" b="0" i="0" dirty="0">
                <a:solidFill>
                  <a:schemeClr val="tx2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Ах, какие все слова восхитительные, 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ru-RU" b="0" i="0" dirty="0">
                <a:solidFill>
                  <a:schemeClr val="tx2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Называются они...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B949E23-FBBF-43B2-9135-023498F199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350914"/>
            <a:ext cx="4435782" cy="3254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857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568AD4-AF67-4FCE-9FDF-D9EB1667D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такое имя существительное?</a:t>
            </a:r>
            <a:br>
              <a:rPr lang="ru-RU" dirty="0"/>
            </a:br>
            <a:r>
              <a:rPr lang="ru-RU" sz="2000" dirty="0"/>
              <a:t>Раздели предметы на 2 группы: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B829FD5-11BF-4723-A830-36CD128D76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75" y="1893571"/>
            <a:ext cx="5871692" cy="4398035"/>
          </a:xfrm>
        </p:spPr>
      </p:pic>
    </p:spTree>
    <p:extLst>
      <p:ext uri="{BB962C8B-B14F-4D97-AF65-F5344CB8AC3E}">
        <p14:creationId xmlns:p14="http://schemas.microsoft.com/office/powerpoint/2010/main" val="3280216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4E3729-CEE9-4056-B868-6E6047F76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Почему имена существительные получили такое название?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ECC556-93A3-4CC0-8C83-FB4938BEC8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46716"/>
            <a:ext cx="10058400" cy="3931920"/>
          </a:xfrm>
        </p:spPr>
        <p:txBody>
          <a:bodyPr>
            <a:normAutofit/>
          </a:bodyPr>
          <a:lstStyle/>
          <a:p>
            <a:r>
              <a:rPr lang="ru-RU" sz="2800" b="0" i="0" dirty="0">
                <a:solidFill>
                  <a:srgbClr val="333333"/>
                </a:solidFill>
                <a:effectLst/>
                <a:latin typeface="Helvetica Neue"/>
              </a:rPr>
              <a:t>Называют, обозначают (именуют) предмет, который </a:t>
            </a:r>
            <a:r>
              <a:rPr lang="ru-RU" sz="2800" b="1" i="0" dirty="0">
                <a:solidFill>
                  <a:srgbClr val="333333"/>
                </a:solidFill>
                <a:effectLst/>
                <a:latin typeface="Helvetica Neue"/>
              </a:rPr>
              <a:t>существует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Helvetica Neue"/>
              </a:rPr>
              <a:t> в окружающем нас мире.</a:t>
            </a:r>
          </a:p>
          <a:p>
            <a:endParaRPr lang="ru-RU" sz="2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2EC42B4-4A69-4A10-8C07-BE128C2DEA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461333"/>
            <a:ext cx="2749825" cy="27498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E901AC7-4943-471A-B500-FF220C20A8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438" y="3207353"/>
            <a:ext cx="2937544" cy="29375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0E69A42-C698-4BE8-8BF2-B5CCA67837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056" y="3518837"/>
            <a:ext cx="1885950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371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6D9777-232C-435E-8EDA-CCB380C5B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i="0" dirty="0">
                <a:solidFill>
                  <a:srgbClr val="333333"/>
                </a:solidFill>
                <a:effectLst/>
                <a:latin typeface="Helvetica Neue"/>
              </a:rPr>
              <a:t>Лексическое значение имён существительных разнообразны.</a:t>
            </a:r>
            <a:br>
              <a:rPr lang="ru-RU" sz="3100" b="0" i="0" dirty="0">
                <a:solidFill>
                  <a:srgbClr val="333333"/>
                </a:solidFill>
                <a:effectLst/>
                <a:latin typeface="Helvetica Neue"/>
              </a:rPr>
            </a:br>
            <a:r>
              <a:rPr lang="ru-RU" sz="3100" b="0" i="0" dirty="0">
                <a:solidFill>
                  <a:srgbClr val="333333"/>
                </a:solidFill>
                <a:effectLst/>
                <a:latin typeface="Helvetica Neue"/>
              </a:rPr>
              <a:t>Имена существительные обозначают:</a:t>
            </a:r>
            <a:br>
              <a:rPr lang="ru-RU" b="0" i="0" dirty="0">
                <a:solidFill>
                  <a:srgbClr val="333333"/>
                </a:solidFill>
                <a:effectLst/>
                <a:latin typeface="Helvetica Neue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BF0EB5-EB1F-42D7-BA06-4C0238EA26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708" y="1855304"/>
            <a:ext cx="10553492" cy="4179736"/>
          </a:xfrm>
        </p:spPr>
        <p:txBody>
          <a:bodyPr/>
          <a:lstStyle/>
          <a:p>
            <a:r>
              <a:rPr lang="ru-RU" dirty="0"/>
              <a:t>-Людей и животных</a:t>
            </a:r>
          </a:p>
          <a:p>
            <a:r>
              <a:rPr lang="ru-RU" dirty="0"/>
              <a:t>-Географические названия (Москва)</a:t>
            </a:r>
          </a:p>
          <a:p>
            <a:r>
              <a:rPr lang="ru-RU" dirty="0"/>
              <a:t>-Явления природы (радуга, дождь)</a:t>
            </a:r>
          </a:p>
          <a:p>
            <a:r>
              <a:rPr lang="ru-RU" dirty="0"/>
              <a:t>-События (праздник)</a:t>
            </a:r>
          </a:p>
          <a:p>
            <a:r>
              <a:rPr lang="ru-RU" dirty="0"/>
              <a:t>-Состояния человека (веселье, грусть)</a:t>
            </a:r>
          </a:p>
          <a:p>
            <a:r>
              <a:rPr lang="ru-RU" dirty="0"/>
              <a:t>-Качество человека (смелость, доброта)</a:t>
            </a:r>
          </a:p>
          <a:p>
            <a:r>
              <a:rPr lang="ru-RU" dirty="0"/>
              <a:t>-Предмет действия (бег, ходьба)</a:t>
            </a:r>
          </a:p>
          <a:p>
            <a:r>
              <a:rPr lang="ru-RU" dirty="0"/>
              <a:t>-Предмет признака (красота, чернота)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513158-D718-4856-9101-286B4DB66E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1026" y="1736035"/>
            <a:ext cx="2293334" cy="152793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39F41AC-FD13-448F-AFF2-9139AFA0EA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7167" y="3788671"/>
            <a:ext cx="2143125" cy="21431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8174E7A-A824-4AFE-AC3F-E7CF8D6C86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990" y="1713018"/>
            <a:ext cx="1974781" cy="197478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04E51A1-A6EA-49F9-BAFB-F2A61033FD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927" y="4216314"/>
            <a:ext cx="2298148" cy="131322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E0FF830-1999-4C22-8EB8-12F234A2490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588" y="5144982"/>
            <a:ext cx="1235247" cy="123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465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62BB3D1-AAE8-402B-AE58-E76911A0D9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16" y="238539"/>
            <a:ext cx="11502888" cy="6281531"/>
          </a:xfrm>
        </p:spPr>
      </p:pic>
    </p:spTree>
    <p:extLst>
      <p:ext uri="{BB962C8B-B14F-4D97-AF65-F5344CB8AC3E}">
        <p14:creationId xmlns:p14="http://schemas.microsoft.com/office/powerpoint/2010/main" val="3522919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35E0FC30-5FFA-473B-9B1C-85A9888CEC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91" y="221974"/>
            <a:ext cx="11410121" cy="6414052"/>
          </a:xfrm>
        </p:spPr>
      </p:pic>
    </p:spTree>
    <p:extLst>
      <p:ext uri="{BB962C8B-B14F-4D97-AF65-F5344CB8AC3E}">
        <p14:creationId xmlns:p14="http://schemas.microsoft.com/office/powerpoint/2010/main" val="4040829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A441FC1-46A3-4A7A-AA8B-D1EA8A33BE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913" y="372717"/>
            <a:ext cx="9952382" cy="6112565"/>
          </a:xfrm>
        </p:spPr>
      </p:pic>
    </p:spTree>
    <p:extLst>
      <p:ext uri="{BB962C8B-B14F-4D97-AF65-F5344CB8AC3E}">
        <p14:creationId xmlns:p14="http://schemas.microsoft.com/office/powerpoint/2010/main" val="26001969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63</TotalTime>
  <Words>358</Words>
  <Application>Microsoft Office PowerPoint</Application>
  <PresentationFormat>Широкоэкранный</PresentationFormat>
  <Paragraphs>38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 Narrow</vt:lpstr>
      <vt:lpstr>Calibri</vt:lpstr>
      <vt:lpstr>Century Gothic</vt:lpstr>
      <vt:lpstr>Garamond</vt:lpstr>
      <vt:lpstr>Helvetica Neue</vt:lpstr>
      <vt:lpstr>Савон</vt:lpstr>
      <vt:lpstr>Часть речи Имя существительное</vt:lpstr>
      <vt:lpstr>Имя существительное как часть речи</vt:lpstr>
      <vt:lpstr>Имя существительное</vt:lpstr>
      <vt:lpstr>Что такое имя существительное? Раздели предметы на 2 группы:</vt:lpstr>
      <vt:lpstr>Почему имена существительные получили такое название?</vt:lpstr>
      <vt:lpstr>Лексическое значение имён существительных разнообразны. Имена существительные обозначают: </vt:lpstr>
      <vt:lpstr>Презентация PowerPoint</vt:lpstr>
      <vt:lpstr>Презентация PowerPoint</vt:lpstr>
      <vt:lpstr>Презентация PowerPoint</vt:lpstr>
      <vt:lpstr>Что такое имя существительное? Человека окружает мир предметов. </vt:lpstr>
      <vt:lpstr>Задание</vt:lpstr>
      <vt:lpstr>Презентация PowerPoint</vt:lpstr>
      <vt:lpstr>Презентация PowerPoint</vt:lpstr>
      <vt:lpstr>Найди и запиши с вопросами имена существительные: </vt:lpstr>
      <vt:lpstr>Проверим себя…Сделаем выводы…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Часть речи Имя существительное</dc:title>
  <dc:creator>Андрей Иванов</dc:creator>
  <cp:lastModifiedBy>Андрей Иванов</cp:lastModifiedBy>
  <cp:revision>9</cp:revision>
  <dcterms:created xsi:type="dcterms:W3CDTF">2020-11-19T18:16:44Z</dcterms:created>
  <dcterms:modified xsi:type="dcterms:W3CDTF">2020-11-24T19:48:15Z</dcterms:modified>
</cp:coreProperties>
</file>