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552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8.xlsx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E7A-475C-B78B-B6B2A365FFC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E7A-475C-B78B-B6B2A365FFC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Лист1!$D$2:$D$3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E7A-475C-B78B-B6B2A365FFC0}"/>
            </c:ext>
          </c:extLst>
        </c:ser>
        <c:dLbls/>
        <c:shape val="cylinder"/>
        <c:axId val="80380288"/>
        <c:axId val="80381824"/>
        <c:axId val="0"/>
      </c:bar3DChart>
      <c:catAx>
        <c:axId val="80380288"/>
        <c:scaling>
          <c:orientation val="minMax"/>
        </c:scaling>
        <c:axPos val="b"/>
        <c:numFmt formatCode="General" sourceLinked="1"/>
        <c:tickLblPos val="nextTo"/>
        <c:crossAx val="80381824"/>
        <c:crosses val="autoZero"/>
        <c:auto val="1"/>
        <c:lblAlgn val="ctr"/>
        <c:lblOffset val="100"/>
      </c:catAx>
      <c:valAx>
        <c:axId val="80381824"/>
        <c:scaling>
          <c:orientation val="minMax"/>
        </c:scaling>
        <c:axPos val="l"/>
        <c:majorGridlines/>
        <c:numFmt formatCode="General" sourceLinked="1"/>
        <c:tickLblPos val="nextTo"/>
        <c:crossAx val="8038028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view3D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explosion val="39"/>
          <c:dPt>
            <c:idx val="0"/>
            <c:explosion val="18"/>
            <c:extLst xmlns:c16r2="http://schemas.microsoft.com/office/drawing/2015/06/chart">
              <c:ext xmlns:c16="http://schemas.microsoft.com/office/drawing/2014/chart" uri="{C3380CC4-5D6E-409C-BE32-E72D297353CC}">
                <c16:uniqueId val="{00000001-61BB-4845-8A44-4507DC74841B}"/>
              </c:ext>
            </c:extLst>
          </c:dPt>
          <c:cat>
            <c:strRef>
              <c:f>Лист1!$A$2:$A$8</c:f>
              <c:strCache>
                <c:ptCount val="7"/>
                <c:pt idx="0">
                  <c:v>Аюр</c:v>
                </c:pt>
                <c:pt idx="1">
                  <c:v>Цырен</c:v>
                </c:pt>
                <c:pt idx="2">
                  <c:v>Зоригто</c:v>
                </c:pt>
                <c:pt idx="3">
                  <c:v>Дамдин</c:v>
                </c:pt>
                <c:pt idx="4">
                  <c:v>Аюша</c:v>
                </c:pt>
                <c:pt idx="5">
                  <c:v>Доржи</c:v>
                </c:pt>
                <c:pt idx="6">
                  <c:v>Другие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1BB-4845-8A44-4507DC74841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Аюр</c:v>
                </c:pt>
                <c:pt idx="1">
                  <c:v>Цырен</c:v>
                </c:pt>
                <c:pt idx="2">
                  <c:v>Зоригто</c:v>
                </c:pt>
                <c:pt idx="3">
                  <c:v>Дамдин</c:v>
                </c:pt>
                <c:pt idx="4">
                  <c:v>Аюша</c:v>
                </c:pt>
                <c:pt idx="5">
                  <c:v>Доржи</c:v>
                </c:pt>
                <c:pt idx="6">
                  <c:v>Другие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1BB-4845-8A44-4507DC74841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Аюр</c:v>
                </c:pt>
                <c:pt idx="1">
                  <c:v>Цырен</c:v>
                </c:pt>
                <c:pt idx="2">
                  <c:v>Зоригто</c:v>
                </c:pt>
                <c:pt idx="3">
                  <c:v>Дамдин</c:v>
                </c:pt>
                <c:pt idx="4">
                  <c:v>Аюша</c:v>
                </c:pt>
                <c:pt idx="5">
                  <c:v>Доржи</c:v>
                </c:pt>
                <c:pt idx="6">
                  <c:v>Другие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1BB-4845-8A44-4507DC74841B}"/>
            </c:ext>
          </c:extLst>
        </c:ser>
        <c:dLbls/>
      </c:pie3DChart>
    </c:plotArea>
    <c:legend>
      <c:legendPos val="r"/>
      <c:layout/>
    </c:legend>
    <c:plotVisOnly val="1"/>
    <c:dispBlanksAs val="zero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Девочки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Сэржэна</c:v>
                </c:pt>
                <c:pt idx="1">
                  <c:v>Алтана</c:v>
                </c:pt>
                <c:pt idx="2">
                  <c:v>Другие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D0A-416B-9C74-B7DB1E068028}"/>
            </c:ext>
          </c:extLst>
        </c:ser>
        <c:dLbls/>
      </c:pie3DChart>
    </c:plotArea>
    <c:legend>
      <c:legendPos val="r"/>
      <c:layout/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Оценка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49E-4EC4-B633-D0078CE7365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Оценка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49E-4EC4-B633-D0078CE7365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Оценка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49E-4EC4-B633-D0078CE7365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Оценка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49E-4EC4-B633-D0078CE7365D}"/>
            </c:ext>
          </c:extLst>
        </c:ser>
        <c:dLbls/>
        <c:axId val="91800320"/>
        <c:axId val="91801856"/>
      </c:barChart>
      <c:catAx>
        <c:axId val="91800320"/>
        <c:scaling>
          <c:orientation val="minMax"/>
        </c:scaling>
        <c:axPos val="l"/>
        <c:numFmt formatCode="General" sourceLinked="0"/>
        <c:tickLblPos val="nextTo"/>
        <c:crossAx val="91801856"/>
        <c:crosses val="autoZero"/>
        <c:auto val="1"/>
        <c:lblAlgn val="ctr"/>
        <c:lblOffset val="100"/>
      </c:catAx>
      <c:valAx>
        <c:axId val="91801856"/>
        <c:scaling>
          <c:orientation val="minMax"/>
        </c:scaling>
        <c:axPos val="b"/>
        <c:majorGridlines/>
        <c:numFmt formatCode="General" sourceLinked="1"/>
        <c:tickLblPos val="nextTo"/>
        <c:crossAx val="91800320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plotArea>
      <c:layout>
        <c:manualLayout>
          <c:layoutTarget val="inner"/>
          <c:xMode val="edge"/>
          <c:yMode val="edge"/>
          <c:x val="0.17866396908719745"/>
          <c:y val="0.16259936257967758"/>
          <c:w val="0.65397491980169153"/>
          <c:h val="0.734021059867516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Любимый предмет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Математика</c:v>
                </c:pt>
                <c:pt idx="1">
                  <c:v>Русский язык</c:v>
                </c:pt>
                <c:pt idx="2">
                  <c:v>Изо</c:v>
                </c:pt>
                <c:pt idx="3">
                  <c:v>Физкультура</c:v>
                </c:pt>
                <c:pt idx="4">
                  <c:v>Английский яз</c:v>
                </c:pt>
                <c:pt idx="5">
                  <c:v>Бурятский язык</c:v>
                </c:pt>
                <c:pt idx="6">
                  <c:v>Литература</c:v>
                </c:pt>
                <c:pt idx="7">
                  <c:v>Технология </c:v>
                </c:pt>
                <c:pt idx="8">
                  <c:v>Физика</c:v>
                </c:pt>
                <c:pt idx="9">
                  <c:v>Биология 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27</c:v>
                </c:pt>
                <c:pt idx="1">
                  <c:v>12</c:v>
                </c:pt>
                <c:pt idx="2">
                  <c:v>5</c:v>
                </c:pt>
                <c:pt idx="3">
                  <c:v>26</c:v>
                </c:pt>
                <c:pt idx="4">
                  <c:v>2</c:v>
                </c:pt>
                <c:pt idx="5">
                  <c:v>2</c:v>
                </c:pt>
                <c:pt idx="6">
                  <c:v>5</c:v>
                </c:pt>
                <c:pt idx="7">
                  <c:v>3</c:v>
                </c:pt>
                <c:pt idx="8">
                  <c:v>2</c:v>
                </c:pt>
                <c:pt idx="9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E30-48FD-8F9F-0E1785BABA5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Лист1!$A$2:$A$11</c:f>
              <c:strCache>
                <c:ptCount val="10"/>
                <c:pt idx="0">
                  <c:v>Математика</c:v>
                </c:pt>
                <c:pt idx="1">
                  <c:v>Русский язык</c:v>
                </c:pt>
                <c:pt idx="2">
                  <c:v>Изо</c:v>
                </c:pt>
                <c:pt idx="3">
                  <c:v>Физкультура</c:v>
                </c:pt>
                <c:pt idx="4">
                  <c:v>Английский яз</c:v>
                </c:pt>
                <c:pt idx="5">
                  <c:v>Бурятский язык</c:v>
                </c:pt>
                <c:pt idx="6">
                  <c:v>Литература</c:v>
                </c:pt>
                <c:pt idx="7">
                  <c:v>Технология </c:v>
                </c:pt>
                <c:pt idx="8">
                  <c:v>Физика</c:v>
                </c:pt>
                <c:pt idx="9">
                  <c:v>Биология 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E30-48FD-8F9F-0E1785BABA5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Лист1!$A$2:$A$11</c:f>
              <c:strCache>
                <c:ptCount val="10"/>
                <c:pt idx="0">
                  <c:v>Математика</c:v>
                </c:pt>
                <c:pt idx="1">
                  <c:v>Русский язык</c:v>
                </c:pt>
                <c:pt idx="2">
                  <c:v>Изо</c:v>
                </c:pt>
                <c:pt idx="3">
                  <c:v>Физкультура</c:v>
                </c:pt>
                <c:pt idx="4">
                  <c:v>Английский яз</c:v>
                </c:pt>
                <c:pt idx="5">
                  <c:v>Бурятский язык</c:v>
                </c:pt>
                <c:pt idx="6">
                  <c:v>Литература</c:v>
                </c:pt>
                <c:pt idx="7">
                  <c:v>Технология </c:v>
                </c:pt>
                <c:pt idx="8">
                  <c:v>Физика</c:v>
                </c:pt>
                <c:pt idx="9">
                  <c:v>Биология </c:v>
                </c:pt>
              </c:strCache>
            </c:strRef>
          </c:cat>
          <c:val>
            <c:numRef>
              <c:f>Лист1!$D$2:$D$11</c:f>
              <c:numCache>
                <c:formatCode>General</c:formatCode>
                <c:ptCount val="10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E30-48FD-8F9F-0E1785BABA53}"/>
            </c:ext>
          </c:extLst>
        </c:ser>
        <c:dLbls/>
        <c:firstSliceAng val="0"/>
      </c:pieChart>
    </c:plotArea>
    <c:legend>
      <c:legendPos val="r"/>
      <c:layout/>
    </c:legend>
    <c:plotVisOnly val="1"/>
    <c:dispBlanksAs val="zero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view3D>
      <c:perspective val="30"/>
    </c:view3D>
    <c:plotArea>
      <c:layout>
        <c:manualLayout>
          <c:layoutTarget val="inner"/>
          <c:xMode val="edge"/>
          <c:yMode val="edge"/>
          <c:x val="7.9654782735491411E-2"/>
          <c:y val="4.8025871766029245E-2"/>
          <c:w val="0.78446668124817731"/>
          <c:h val="0.8565310586176728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Борьба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 Кружки и секции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21E-4BFE-9521-C9BCB9D3DEB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Теннис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 Кружки и секции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21E-4BFE-9521-C9BCB9D3DEB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Волейбол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 Кружки и секции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21E-4BFE-9521-C9BCB9D3DEB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Футбол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 Кружки и секции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21E-4BFE-9521-C9BCB9D3DEB5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Шахматы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 Кружки и секции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21E-4BFE-9521-C9BCB9D3DEB5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Нигде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 Кружки и секции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21E-4BFE-9521-C9BCB9D3DEB5}"/>
            </c:ext>
          </c:extLst>
        </c:ser>
        <c:dLbls/>
        <c:shape val="box"/>
        <c:axId val="93494272"/>
        <c:axId val="93508352"/>
        <c:axId val="0"/>
      </c:bar3DChart>
      <c:catAx>
        <c:axId val="93494272"/>
        <c:scaling>
          <c:orientation val="minMax"/>
        </c:scaling>
        <c:axPos val="b"/>
        <c:numFmt formatCode="General" sourceLinked="1"/>
        <c:tickLblPos val="nextTo"/>
        <c:crossAx val="93508352"/>
        <c:crosses val="autoZero"/>
        <c:auto val="1"/>
        <c:lblAlgn val="ctr"/>
        <c:lblOffset val="100"/>
      </c:catAx>
      <c:valAx>
        <c:axId val="93508352"/>
        <c:scaling>
          <c:orientation val="minMax"/>
        </c:scaling>
        <c:axPos val="l"/>
        <c:majorGridlines/>
        <c:numFmt formatCode="General" sourceLinked="1"/>
        <c:tickLblPos val="nextTo"/>
        <c:crossAx val="93494272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plotArea>
      <c:layout>
        <c:manualLayout>
          <c:layoutTarget val="inner"/>
          <c:xMode val="edge"/>
          <c:yMode val="edge"/>
          <c:x val="0.11760996611390311"/>
          <c:y val="0.18532026211955291"/>
          <c:w val="0.4810116718778138"/>
          <c:h val="0.7661146164676437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Свободное время</c:v>
                </c:pt>
              </c:strCache>
            </c:strRef>
          </c:tx>
          <c:explosion val="25"/>
          <c:cat>
            <c:strRef>
              <c:f>Лист1!$A$2:$A$6</c:f>
              <c:strCache>
                <c:ptCount val="5"/>
                <c:pt idx="0">
                  <c:v>Гуляю</c:v>
                </c:pt>
                <c:pt idx="1">
                  <c:v>По-разному</c:v>
                </c:pt>
                <c:pt idx="2">
                  <c:v>Дома</c:v>
                </c:pt>
                <c:pt idx="3">
                  <c:v>За компьютером и телефоном</c:v>
                </c:pt>
                <c:pt idx="4">
                  <c:v>Сплю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</c:v>
                </c:pt>
                <c:pt idx="1">
                  <c:v>18</c:v>
                </c:pt>
                <c:pt idx="2">
                  <c:v>8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843-4A19-8888-94EE7877FBF6}"/>
            </c:ext>
          </c:extLst>
        </c:ser>
        <c:dLbls/>
        <c:firstSliceAng val="0"/>
      </c:pieChart>
    </c:plotArea>
    <c:legend>
      <c:legendPos val="r"/>
      <c:layout/>
    </c:legend>
    <c:plotVisOnly val="1"/>
    <c:dispBlanksAs val="zero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Страничка в сети</c:v>
                </c:pt>
              </c:strCache>
            </c:strRef>
          </c:tx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60F-4BDE-90D5-C7B0778C0669}"/>
            </c:ext>
          </c:extLst>
        </c:ser>
        <c:ser>
          <c:idx val="1"/>
          <c:order val="1"/>
          <c:tx>
            <c:strRef>
              <c:f>Лист1!$D$1</c:f>
              <c:strCache>
                <c:ptCount val="1"/>
                <c:pt idx="0">
                  <c:v>Вконтакте</c:v>
                </c:pt>
              </c:strCache>
            </c:strRef>
          </c:tx>
          <c:spPr>
            <a:ln w="25400">
              <a:noFill/>
            </a:ln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60F-4BDE-90D5-C7B0778C0669}"/>
            </c:ext>
          </c:extLst>
        </c:ser>
        <c:ser>
          <c:idx val="2"/>
          <c:order val="2"/>
          <c:tx>
            <c:strRef>
              <c:f>Лист1!$F$1</c:f>
              <c:strCache>
                <c:ptCount val="1"/>
                <c:pt idx="0">
                  <c:v>Инстаграмм</c:v>
                </c:pt>
              </c:strCache>
            </c:strRef>
          </c:tx>
          <c:spPr>
            <a:ln w="25400">
              <a:noFill/>
            </a:ln>
          </c:spPr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60F-4BDE-90D5-C7B0778C0669}"/>
            </c:ext>
          </c:extLst>
        </c:ser>
        <c:dLbls/>
        <c:axId val="93607040"/>
        <c:axId val="93608576"/>
      </c:barChart>
      <c:catAx>
        <c:axId val="93607040"/>
        <c:scaling>
          <c:orientation val="minMax"/>
        </c:scaling>
        <c:axPos val="l"/>
        <c:numFmt formatCode="General" sourceLinked="1"/>
        <c:tickLblPos val="nextTo"/>
        <c:crossAx val="93608576"/>
        <c:crosses val="autoZero"/>
        <c:auto val="1"/>
        <c:lblAlgn val="ctr"/>
        <c:lblOffset val="100"/>
      </c:catAx>
      <c:valAx>
        <c:axId val="93608576"/>
        <c:scaling>
          <c:orientation val="minMax"/>
        </c:scaling>
        <c:axPos val="b"/>
        <c:majorGridlines/>
        <c:numFmt formatCode="General" sourceLinked="1"/>
        <c:tickLblPos val="nextTo"/>
        <c:crossAx val="93607040"/>
        <c:crosses val="autoZero"/>
        <c:crossBetween val="between"/>
      </c:valAx>
    </c:plotArea>
    <c:legend>
      <c:legendPos val="r"/>
      <c:layout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9600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0804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99001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8155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1893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0997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1751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5884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743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702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9068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2706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9649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4388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129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213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0395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1781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29A8CDC-05D3-4F19-A34E-9D5163567044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95659E1-7930-42F3-9A4B-A3194455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80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857" r:id="rId16"/>
    <p:sldLayoutId id="2147483858" r:id="rId17"/>
    <p:sldLayoutId id="2147483859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45327"/>
            <a:ext cx="9144000" cy="3264636"/>
          </a:xfrm>
        </p:spPr>
        <p:txBody>
          <a:bodyPr>
            <a:normAutofit/>
          </a:bodyPr>
          <a:lstStyle/>
          <a:p>
            <a:r>
              <a:rPr lang="ru-RU" sz="5400" smtClean="0"/>
              <a:t>Какие мы? Сколько нас?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1376" y="423746"/>
            <a:ext cx="10705170" cy="588784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Районная научно-практическая конференция «Первые шаги в науку»</a:t>
            </a:r>
          </a:p>
          <a:p>
            <a:pPr algn="ctr"/>
            <a:r>
              <a:rPr lang="ru-RU" b="1" dirty="0" smtClean="0"/>
              <a:t>МБОУ«Хилганайская СОШ имени </a:t>
            </a:r>
            <a:r>
              <a:rPr lang="ru-RU" b="1" dirty="0"/>
              <a:t>Э-</a:t>
            </a:r>
            <a:r>
              <a:rPr lang="ru-RU" b="1" dirty="0" err="1"/>
              <a:t>Д.Ринчино</a:t>
            </a:r>
            <a:r>
              <a:rPr lang="ru-RU" b="1" dirty="0" smtClean="0"/>
              <a:t>»</a:t>
            </a:r>
            <a:endParaRPr lang="ru-RU" dirty="0" smtClean="0"/>
          </a:p>
          <a:p>
            <a:pPr algn="ctr"/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l"/>
            <a:r>
              <a:rPr lang="ru-RU" dirty="0" smtClean="0"/>
              <a:t>                                                                                                                 Автор проекта: </a:t>
            </a:r>
            <a:r>
              <a:rPr lang="ru-RU" dirty="0" err="1" smtClean="0"/>
              <a:t>Убошеев</a:t>
            </a:r>
            <a:r>
              <a:rPr lang="ru-RU" dirty="0" smtClean="0"/>
              <a:t> Лев, 6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</a:p>
          <a:p>
            <a:pPr algn="r"/>
            <a:r>
              <a:rPr lang="ru-RU" dirty="0" smtClean="0"/>
              <a:t>Научный руководитель: Раднаева С.Б., </a:t>
            </a:r>
          </a:p>
          <a:p>
            <a:pPr algn="r"/>
            <a:r>
              <a:rPr lang="ru-RU" dirty="0" smtClean="0"/>
              <a:t>учитель математики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3508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9295" y="441994"/>
            <a:ext cx="8001000" cy="973371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ea typeface="Times New Roman"/>
              </a:rPr>
              <a:t>Наша успеваемость во 2-й четверти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027489031"/>
              </p:ext>
            </p:extLst>
          </p:nvPr>
        </p:nvGraphicFramePr>
        <p:xfrm>
          <a:off x="1217195" y="2942692"/>
          <a:ext cx="5562600" cy="2449829"/>
        </p:xfrm>
        <a:graphic>
          <a:graphicData uri="http://schemas.openxmlformats.org/drawingml/2006/table">
            <a:tbl>
              <a:tblPr firstRow="1" firstCol="1" bandRow="1"/>
              <a:tblGrid>
                <a:gridCol w="20954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74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96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76751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Успеваемость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Абсолютная частота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Относительная частота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5513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«Отлично»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5513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«Хорошо»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0,37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1026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«Удовлетворительно»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0,62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1026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«Неудовлетворительно»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193" marR="611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xmlns="" val="1742699906"/>
              </p:ext>
            </p:extLst>
          </p:nvPr>
        </p:nvGraphicFramePr>
        <p:xfrm>
          <a:off x="7050504" y="1949116"/>
          <a:ext cx="4760495" cy="2872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39047">
            <a:off x="1550266" y="1170528"/>
            <a:ext cx="2151074" cy="1188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182853" y="5325160"/>
            <a:ext cx="4713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/>
                <a:ea typeface="Times New Roman"/>
              </a:rPr>
              <a:t>Вывод. Большинство учащихся учатся на </a:t>
            </a:r>
            <a:r>
              <a:rPr lang="ru-RU" i="1" dirty="0" smtClean="0">
                <a:latin typeface="Times New Roman"/>
                <a:ea typeface="Times New Roman"/>
              </a:rPr>
              <a:t>«удовлетворительно», </a:t>
            </a:r>
            <a:r>
              <a:rPr lang="ru-RU" i="1" dirty="0">
                <a:latin typeface="Times New Roman"/>
                <a:ea typeface="Times New Roman"/>
              </a:rPr>
              <a:t>хотя средний балл равен 4,1.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734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9631" y="775361"/>
            <a:ext cx="7460413" cy="119919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/>
                <a:ea typeface="Times New Roman"/>
              </a:rPr>
              <a:t>Ваш любимый школьный предмет 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12850611"/>
              </p:ext>
            </p:extLst>
          </p:nvPr>
        </p:nvGraphicFramePr>
        <p:xfrm>
          <a:off x="1392345" y="2558648"/>
          <a:ext cx="5101981" cy="3321216"/>
        </p:xfrm>
        <a:graphic>
          <a:graphicData uri="http://schemas.openxmlformats.org/drawingml/2006/table">
            <a:tbl>
              <a:tblPr firstRow="1" firstCol="1" bandRow="1"/>
              <a:tblGrid>
                <a:gridCol w="17363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828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28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53536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Абсолютная частота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Относительная частота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676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0,30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676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676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Изо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676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Физкультура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0,27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676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Английский язык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676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Бурятский язык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676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Литература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676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Технология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676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Физика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676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Биология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0,09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494326" y="2331429"/>
            <a:ext cx="5309487" cy="377565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solidFill>
                  <a:srgbClr val="FFFFFF"/>
                </a:solidFill>
                <a:ea typeface="Calibri"/>
                <a:cs typeface="Times New Roman"/>
              </a:rPr>
              <a:t> </a:t>
            </a:r>
            <a:endParaRPr lang="ru-RU" sz="2400" dirty="0" smtClean="0">
              <a:solidFill>
                <a:srgbClr val="FFFFFF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srgbClr val="FFFFFF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 smtClean="0">
              <a:solidFill>
                <a:srgbClr val="FFFFFF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 algn="just"/>
            <a:r>
              <a:rPr lang="ru-RU" sz="1800" i="1" dirty="0">
                <a:latin typeface="Times New Roman"/>
                <a:ea typeface="Times New Roman"/>
              </a:rPr>
              <a:t>Вывод. Статистика показывает, что любимыми предметами у большинства учащихся являются математика (27) и  физкультура (26)</a:t>
            </a:r>
            <a:r>
              <a:rPr lang="ru-RU" sz="1800" dirty="0"/>
              <a:t> 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3282145728"/>
              </p:ext>
            </p:extLst>
          </p:nvPr>
        </p:nvGraphicFramePr>
        <p:xfrm>
          <a:off x="6681787" y="2201779"/>
          <a:ext cx="4608005" cy="2344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21119">
            <a:off x="2050074" y="1106141"/>
            <a:ext cx="1237030" cy="1080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8439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3231" y="571601"/>
            <a:ext cx="6629401" cy="98565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ea typeface="Times New Roman"/>
              </a:rPr>
              <a:t>Занятость в кружках и секциях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996419388"/>
              </p:ext>
            </p:extLst>
          </p:nvPr>
        </p:nvGraphicFramePr>
        <p:xfrm>
          <a:off x="1463842" y="2907179"/>
          <a:ext cx="5153026" cy="2229024"/>
        </p:xfrm>
        <a:graphic>
          <a:graphicData uri="http://schemas.openxmlformats.org/drawingml/2006/table">
            <a:tbl>
              <a:tblPr firstRow="1" firstCol="1" bandRow="1"/>
              <a:tblGrid>
                <a:gridCol w="17536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996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96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57256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Кружки, секции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Абсолютная частота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Относительная частота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8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Борьба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8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Шахматы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8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Теннис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Футбол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8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Волейбол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8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Нигде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xmlns="" val="660592157"/>
              </p:ext>
            </p:extLst>
          </p:nvPr>
        </p:nvGraphicFramePr>
        <p:xfrm>
          <a:off x="6934200" y="2714445"/>
          <a:ext cx="4754479" cy="2762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630905" y="5658922"/>
            <a:ext cx="69943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Вывод. Многие ребята отдают предпочтение борьбе, шахматам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39268">
            <a:off x="1721009" y="1387010"/>
            <a:ext cx="1570469" cy="1011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11792">
            <a:off x="9329199" y="1135178"/>
            <a:ext cx="1575954" cy="1187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6086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8149" y="548044"/>
            <a:ext cx="6833938" cy="6979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ea typeface="Times New Roman"/>
              </a:rPr>
              <a:t>Как вы проводите свободное время?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30111788"/>
              </p:ext>
            </p:extLst>
          </p:nvPr>
        </p:nvGraphicFramePr>
        <p:xfrm>
          <a:off x="1609723" y="1887946"/>
          <a:ext cx="5181601" cy="2040288"/>
        </p:xfrm>
        <a:graphic>
          <a:graphicData uri="http://schemas.openxmlformats.org/drawingml/2006/table">
            <a:tbl>
              <a:tblPr firstRow="1" firstCol="1" bandRow="1"/>
              <a:tblGrid>
                <a:gridCol w="17634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09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090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10072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Свободное время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Абсолютная частота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Относительная частота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50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Гуляю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0,22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50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Сплю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50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По-разному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0,43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503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Дома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007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 компьютером и телефоном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59" marR="63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xmlns="" val="2773108791"/>
              </p:ext>
            </p:extLst>
          </p:nvPr>
        </p:nvGraphicFramePr>
        <p:xfrm>
          <a:off x="7272589" y="3227849"/>
          <a:ext cx="4581525" cy="2876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352548" y="4806589"/>
            <a:ext cx="5695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/>
                <a:ea typeface="Times New Roman"/>
              </a:rPr>
              <a:t>Вывод. Основная масса учащихся проводит свободное время по-разному</a:t>
            </a:r>
            <a:endParaRPr lang="ru-RU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83050">
            <a:off x="9361494" y="926119"/>
            <a:ext cx="1538287" cy="1923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8236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4758" y="685801"/>
            <a:ext cx="8337884" cy="8255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ea typeface="Times New Roman"/>
              </a:rPr>
              <a:t>Имеете ли вы страницу в социальных сетях? 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686000842"/>
              </p:ext>
            </p:extLst>
          </p:nvPr>
        </p:nvGraphicFramePr>
        <p:xfrm>
          <a:off x="1443789" y="3225092"/>
          <a:ext cx="5093870" cy="1029270"/>
        </p:xfrm>
        <a:graphic>
          <a:graphicData uri="http://schemas.openxmlformats.org/drawingml/2006/table">
            <a:tbl>
              <a:tblPr firstRow="1" firstCol="1" bandRow="1"/>
              <a:tblGrid>
                <a:gridCol w="16976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981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81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3090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Страница в сети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0" marR="567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0" marR="567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0" marR="567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3090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Вконтакте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0" marR="567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0" marR="567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0" marR="567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3090"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Инстаграмм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0" marR="567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0" marR="567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0" marR="567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xmlns="" val="1791517625"/>
              </p:ext>
            </p:extLst>
          </p:nvPr>
        </p:nvGraphicFramePr>
        <p:xfrm>
          <a:off x="6773779" y="1817117"/>
          <a:ext cx="5041232" cy="3801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207669" y="4560178"/>
            <a:ext cx="532999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Вывод. Статистика показывает, что большинство учащихся имеют страницу </a:t>
            </a:r>
            <a:r>
              <a:rPr lang="ru-RU" i="1" dirty="0" err="1">
                <a:latin typeface="Times New Roman"/>
                <a:ea typeface="Times New Roman"/>
                <a:cs typeface="Times New Roman"/>
              </a:rPr>
              <a:t>Вконтакте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4758" y="1817117"/>
            <a:ext cx="1960350" cy="1102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4018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Заключение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490535" y="938463"/>
            <a:ext cx="8506327" cy="4764505"/>
          </a:xfrm>
        </p:spPr>
        <p:txBody>
          <a:bodyPr>
            <a:normAutofit fontScale="55000" lnSpcReduction="20000"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Пол – мужской.</a:t>
            </a:r>
            <a:endParaRPr lang="ru-RU" sz="29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 smtClean="0">
                <a:latin typeface="Times New Roman"/>
                <a:ea typeface="Times New Roman"/>
                <a:cs typeface="Times New Roman"/>
              </a:rPr>
              <a:t>Имя - </a:t>
            </a:r>
            <a:r>
              <a:rPr lang="ru-RU" sz="2900" dirty="0" err="1">
                <a:latin typeface="Times New Roman"/>
                <a:ea typeface="Times New Roman"/>
                <a:cs typeface="Times New Roman"/>
              </a:rPr>
              <a:t>Аюр</a:t>
            </a:r>
            <a:r>
              <a:rPr lang="ru-RU" sz="29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9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Проживает с родителями.</a:t>
            </a:r>
            <a:endParaRPr lang="ru-RU" sz="29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Выполняет домашнее задание – 1,5 ч.</a:t>
            </a:r>
            <a:endParaRPr lang="ru-RU" sz="29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Пользуется интернетом при выполнении домашнего </a:t>
            </a:r>
            <a:r>
              <a:rPr lang="ru-RU" sz="2900" dirty="0" smtClean="0">
                <a:latin typeface="Times New Roman"/>
                <a:ea typeface="Times New Roman"/>
                <a:cs typeface="Times New Roman"/>
              </a:rPr>
              <a:t>задания  - </a:t>
            </a:r>
            <a:r>
              <a:rPr lang="ru-RU" sz="2900" dirty="0">
                <a:latin typeface="Times New Roman"/>
                <a:ea typeface="Times New Roman"/>
                <a:cs typeface="Times New Roman"/>
              </a:rPr>
              <a:t>иногда.</a:t>
            </a:r>
            <a:endParaRPr lang="ru-RU" sz="29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Рост – 155 см.</a:t>
            </a:r>
            <a:endParaRPr lang="ru-RU" sz="29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Средняя оценка – 4,1.</a:t>
            </a:r>
            <a:endParaRPr lang="ru-RU" sz="29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Любимый предмет – математика, физкультура.</a:t>
            </a:r>
            <a:endParaRPr lang="ru-RU" sz="29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Ведет здоровый образ жизни.</a:t>
            </a:r>
            <a:endParaRPr lang="ru-RU" sz="29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 smtClean="0">
                <a:latin typeface="Times New Roman"/>
                <a:ea typeface="Times New Roman"/>
                <a:cs typeface="Times New Roman"/>
              </a:rPr>
              <a:t> Увлекается борьбой и </a:t>
            </a:r>
            <a:r>
              <a:rPr lang="ru-RU" sz="2900" dirty="0" smtClean="0">
                <a:latin typeface="Times New Roman"/>
                <a:ea typeface="Times New Roman"/>
                <a:cs typeface="Times New Roman"/>
              </a:rPr>
              <a:t>шахматами</a:t>
            </a:r>
            <a:r>
              <a:rPr lang="ru-RU" sz="2900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29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  <a:cs typeface="Times New Roman"/>
              </a:rPr>
              <a:t> Свободное время проводит по-разному.</a:t>
            </a:r>
            <a:endParaRPr lang="ru-RU" sz="29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 smtClean="0">
                <a:latin typeface="Times New Roman"/>
                <a:ea typeface="Times New Roman"/>
                <a:cs typeface="Times New Roman"/>
              </a:rPr>
              <a:t> Страница </a:t>
            </a:r>
            <a:r>
              <a:rPr lang="ru-RU" sz="2900" dirty="0">
                <a:latin typeface="Times New Roman"/>
                <a:ea typeface="Times New Roman"/>
                <a:cs typeface="Times New Roman"/>
              </a:rPr>
              <a:t>в сети – </a:t>
            </a:r>
            <a:r>
              <a:rPr lang="ru-RU" sz="2900" dirty="0" err="1">
                <a:latin typeface="Times New Roman"/>
                <a:ea typeface="Times New Roman"/>
                <a:cs typeface="Times New Roman"/>
              </a:rPr>
              <a:t>Вконтакте</a:t>
            </a:r>
            <a:r>
              <a:rPr lang="ru-RU" sz="2900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9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874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2726" y="1111249"/>
            <a:ext cx="8886324" cy="457201"/>
          </a:xfrm>
        </p:spPr>
        <p:txBody>
          <a:bodyPr>
            <a:normAutofit fontScale="90000"/>
          </a:bodyPr>
          <a:lstStyle/>
          <a:p>
            <a:pPr marL="457200" lvl="0" indent="-228600" algn="ctr">
              <a:lnSpc>
                <a:spcPct val="150000"/>
              </a:lnSpc>
              <a:spcBef>
                <a:spcPts val="1000"/>
              </a:spcBef>
            </a:pPr>
            <a:r>
              <a:rPr lang="ru-RU" b="1" dirty="0">
                <a:solidFill>
                  <a:prstClr val="black"/>
                </a:solidFill>
                <a:ea typeface="Times New Roman"/>
                <a:cs typeface="Times New Roman"/>
              </a:rPr>
              <a:t>Список использованной литературы</a:t>
            </a:r>
            <a: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0987" y="1568450"/>
            <a:ext cx="9168063" cy="3705977"/>
          </a:xfrm>
        </p:spPr>
        <p:txBody>
          <a:bodyPr>
            <a:normAutofit/>
          </a:bodyPr>
          <a:lstStyle/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200" dirty="0" err="1">
                <a:latin typeface="Times New Roman"/>
                <a:ea typeface="Times New Roman"/>
                <a:cs typeface="Times New Roman"/>
              </a:rPr>
              <a:t>А.Г.Мерзляк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  <a:cs typeface="Times New Roman"/>
              </a:rPr>
              <a:t>В.Б.Полонский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  <a:cs typeface="Times New Roman"/>
              </a:rPr>
              <a:t>М.С.Якир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., Алгебра, 9 </a:t>
            </a:r>
            <a:r>
              <a:rPr lang="ru-RU" sz="2200" dirty="0" err="1">
                <a:latin typeface="Times New Roman"/>
                <a:ea typeface="Times New Roman"/>
                <a:cs typeface="Times New Roman"/>
              </a:rPr>
              <a:t>кл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., учебник для общеобразовательных организаций, М., </a:t>
            </a:r>
            <a:r>
              <a:rPr lang="ru-RU" sz="2200" dirty="0" err="1">
                <a:latin typeface="Times New Roman"/>
                <a:ea typeface="Times New Roman"/>
                <a:cs typeface="Times New Roman"/>
              </a:rPr>
              <a:t>Вентана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-Граф, 2018.</a:t>
            </a:r>
            <a:endParaRPr lang="ru-RU" sz="22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Математика,  методическая газета для учителей математики, №2 -2011.</a:t>
            </a:r>
            <a:endParaRPr lang="ru-RU" sz="22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200" dirty="0">
                <a:latin typeface="Times New Roman"/>
                <a:ea typeface="Times New Roman"/>
                <a:cs typeface="Times New Roman"/>
              </a:rPr>
              <a:t>Харченко Л.П., </a:t>
            </a:r>
            <a:r>
              <a:rPr lang="ru-RU" sz="2200" dirty="0" err="1">
                <a:latin typeface="Times New Roman"/>
                <a:ea typeface="Times New Roman"/>
                <a:cs typeface="Times New Roman"/>
              </a:rPr>
              <a:t>Досиженкова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 В.Г., Ионин В.Г. Статистика: Учебное пособие., М.: ИНФРА-М,2001.</a:t>
            </a:r>
            <a:endParaRPr lang="ru-RU" sz="2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216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812" y="629368"/>
            <a:ext cx="7050504" cy="5456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705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6578" y="339436"/>
            <a:ext cx="10018713" cy="175259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Введение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8072" y="1440872"/>
            <a:ext cx="9455727" cy="5049137"/>
          </a:xfrm>
        </p:spPr>
        <p:txBody>
          <a:bodyPr>
            <a:normAutofit/>
          </a:bodyPr>
          <a:lstStyle/>
          <a:p>
            <a:pPr algn="just"/>
            <a:r>
              <a:rPr lang="ru-RU" u="sng" dirty="0"/>
              <a:t>Актуальность работы</a:t>
            </a:r>
            <a:r>
              <a:rPr lang="ru-RU" dirty="0"/>
              <a:t> </a:t>
            </a:r>
            <a:r>
              <a:rPr lang="ru-RU" dirty="0" smtClean="0"/>
              <a:t>: основу </a:t>
            </a:r>
            <a:r>
              <a:rPr lang="ru-RU" dirty="0"/>
              <a:t>статистики должны знать все люди, так как эта наука обучает, как собирать и систематизировать статистические данные, а также анализировать и делать выводы. </a:t>
            </a:r>
            <a:endParaRPr lang="ru-RU" dirty="0" smtClean="0">
              <a:effectLst/>
            </a:endParaRPr>
          </a:p>
          <a:p>
            <a:pPr algn="just"/>
            <a:r>
              <a:rPr lang="ru-RU" u="sng" dirty="0" smtClean="0"/>
              <a:t>Проблема</a:t>
            </a:r>
            <a:r>
              <a:rPr lang="ru-RU" dirty="0"/>
              <a:t> </a:t>
            </a:r>
            <a:r>
              <a:rPr lang="ru-RU" dirty="0" smtClean="0"/>
              <a:t>: </a:t>
            </a:r>
            <a:r>
              <a:rPr lang="ru-RU" dirty="0"/>
              <a:t>для чего нужна статистика?</a:t>
            </a:r>
          </a:p>
          <a:p>
            <a:pPr algn="just"/>
            <a:r>
              <a:rPr lang="ru-RU" u="sng" dirty="0"/>
              <a:t>Новизна</a:t>
            </a:r>
            <a:r>
              <a:rPr lang="ru-RU" b="1" dirty="0"/>
              <a:t> </a:t>
            </a:r>
            <a:r>
              <a:rPr lang="ru-RU" dirty="0"/>
              <a:t>работы – узнать что-то новое </a:t>
            </a:r>
            <a:r>
              <a:rPr lang="ru-RU" dirty="0" smtClean="0"/>
              <a:t> </a:t>
            </a:r>
            <a:r>
              <a:rPr lang="ru-RU" dirty="0"/>
              <a:t>о </a:t>
            </a:r>
            <a:r>
              <a:rPr lang="ru-RU" dirty="0" smtClean="0"/>
              <a:t>школьной жизни учащихся</a:t>
            </a:r>
          </a:p>
          <a:p>
            <a:pPr algn="just"/>
            <a:r>
              <a:rPr lang="ru-RU" dirty="0" smtClean="0"/>
              <a:t> </a:t>
            </a:r>
            <a:r>
              <a:rPr lang="ru-RU" u="sng" dirty="0" smtClean="0"/>
              <a:t>Цель </a:t>
            </a:r>
            <a:r>
              <a:rPr lang="ru-RU" u="sng" dirty="0"/>
              <a:t>работы</a:t>
            </a:r>
            <a:r>
              <a:rPr lang="ru-RU" dirty="0"/>
              <a:t>: составить портрет среднестатистического ученика.</a:t>
            </a:r>
            <a:endParaRPr lang="ru-RU" dirty="0" smtClean="0">
              <a:effectLst/>
            </a:endParaRPr>
          </a:p>
          <a:p>
            <a:pPr algn="just"/>
            <a:r>
              <a:rPr lang="ru-RU" u="sng" dirty="0"/>
              <a:t>Задачи работы</a:t>
            </a:r>
            <a:r>
              <a:rPr lang="ru-RU" dirty="0"/>
              <a:t>: проанализировать физиологические параметры; качество знаний; приоритетные предметы; уровень общения.   </a:t>
            </a:r>
            <a:endParaRPr lang="ru-RU" dirty="0" smtClean="0">
              <a:effectLst/>
            </a:endParaRPr>
          </a:p>
          <a:p>
            <a:pPr algn="just"/>
            <a:r>
              <a:rPr lang="ru-RU" dirty="0"/>
              <a:t>  </a:t>
            </a:r>
            <a:r>
              <a:rPr lang="ru-RU" u="sng" dirty="0"/>
              <a:t>Методы исследования:</a:t>
            </a:r>
            <a:r>
              <a:rPr lang="ru-RU" dirty="0"/>
              <a:t>  статистическое наблюдение «опрос»</a:t>
            </a:r>
            <a:endParaRPr lang="ru-RU" dirty="0" smtClean="0">
              <a:effectLst/>
            </a:endParaRPr>
          </a:p>
          <a:p>
            <a:pPr marL="0" indent="0" algn="just">
              <a:buNone/>
            </a:pPr>
            <a:r>
              <a:rPr lang="ru-RU" dirty="0"/>
              <a:t> 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502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Этапы исследования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526598" y="1483302"/>
            <a:ext cx="4853420" cy="448670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5600" b="1" dirty="0"/>
              <a:t>Тест</a:t>
            </a:r>
            <a:endParaRPr lang="ru-RU" sz="5600" dirty="0"/>
          </a:p>
          <a:p>
            <a:pPr marL="0" lvl="0" indent="0">
              <a:buNone/>
            </a:pPr>
            <a:r>
              <a:rPr lang="ru-RU" sz="3700" b="1" dirty="0" smtClean="0"/>
              <a:t>1</a:t>
            </a:r>
            <a:r>
              <a:rPr lang="ru-RU" sz="4800" b="1" dirty="0" smtClean="0"/>
              <a:t>. С </a:t>
            </a:r>
            <a:r>
              <a:rPr lang="ru-RU" sz="4800" b="1" dirty="0"/>
              <a:t>кем  вы проживаете?</a:t>
            </a:r>
            <a:endParaRPr lang="ru-RU" sz="4800" dirty="0"/>
          </a:p>
          <a:p>
            <a:pPr lvl="0"/>
            <a:r>
              <a:rPr lang="ru-RU" sz="4800" dirty="0"/>
              <a:t>С родителями</a:t>
            </a:r>
          </a:p>
          <a:p>
            <a:pPr lvl="0"/>
            <a:r>
              <a:rPr lang="ru-RU" sz="4800" dirty="0"/>
              <a:t>С бабушкой и дедушкой</a:t>
            </a:r>
          </a:p>
          <a:p>
            <a:pPr lvl="0"/>
            <a:r>
              <a:rPr lang="ru-RU" sz="4800" dirty="0"/>
              <a:t>С другими родственниками</a:t>
            </a:r>
          </a:p>
          <a:p>
            <a:pPr marL="0" lvl="0" indent="0">
              <a:buNone/>
            </a:pPr>
            <a:r>
              <a:rPr lang="ru-RU" sz="4800" b="1" dirty="0" smtClean="0"/>
              <a:t>2. Сколько </a:t>
            </a:r>
            <a:r>
              <a:rPr lang="ru-RU" sz="4800" b="1" dirty="0"/>
              <a:t>времени вы затрачиваете на выполнение домашнего задания?</a:t>
            </a:r>
            <a:endParaRPr lang="ru-RU" sz="4800" dirty="0"/>
          </a:p>
          <a:p>
            <a:pPr lvl="0"/>
            <a:r>
              <a:rPr lang="ru-RU" sz="4800" dirty="0" smtClean="0"/>
              <a:t>15 </a:t>
            </a:r>
            <a:r>
              <a:rPr lang="ru-RU" sz="4800" dirty="0"/>
              <a:t>мин      2) 30 мин        3) 1ч       4) 1,5ч       5) 3ч           6) 4ч</a:t>
            </a:r>
          </a:p>
          <a:p>
            <a:pPr marL="0" lvl="0" indent="0">
              <a:buNone/>
            </a:pPr>
            <a:r>
              <a:rPr lang="ru-RU" sz="4800" b="1" dirty="0" smtClean="0"/>
              <a:t>3. Есть </a:t>
            </a:r>
            <a:r>
              <a:rPr lang="ru-RU" sz="4800" b="1" dirty="0"/>
              <a:t>ли у вас телефон?</a:t>
            </a:r>
            <a:endParaRPr lang="ru-RU" sz="4800" dirty="0"/>
          </a:p>
          <a:p>
            <a:pPr lvl="0"/>
            <a:r>
              <a:rPr lang="ru-RU" sz="4800" dirty="0"/>
              <a:t>Да                2) Нет</a:t>
            </a:r>
          </a:p>
          <a:p>
            <a:pPr marL="0" indent="0">
              <a:buNone/>
            </a:pPr>
            <a:r>
              <a:rPr lang="ru-RU" sz="4800" b="1" dirty="0" smtClean="0"/>
              <a:t>    Если </a:t>
            </a:r>
            <a:r>
              <a:rPr lang="ru-RU" sz="4800" b="1" dirty="0"/>
              <a:t>есть, то с выходом в интернет?</a:t>
            </a:r>
            <a:endParaRPr lang="ru-RU" sz="4800" dirty="0"/>
          </a:p>
          <a:p>
            <a:pPr lvl="0"/>
            <a:r>
              <a:rPr lang="ru-RU" sz="4800" dirty="0"/>
              <a:t>Да                 2) Нет</a:t>
            </a:r>
          </a:p>
          <a:p>
            <a:pPr marL="0" lvl="0" indent="0">
              <a:buNone/>
            </a:pPr>
            <a:r>
              <a:rPr lang="ru-RU" sz="4800" b="1" dirty="0" smtClean="0"/>
              <a:t>4. Пользуетесь  </a:t>
            </a:r>
            <a:r>
              <a:rPr lang="ru-RU" sz="4800" b="1" dirty="0"/>
              <a:t>ли вы интернетом при выполнении домашнего задания?</a:t>
            </a:r>
            <a:endParaRPr lang="ru-RU" sz="4800" dirty="0"/>
          </a:p>
          <a:p>
            <a:pPr lvl="0"/>
            <a:r>
              <a:rPr lang="ru-RU" sz="4800" dirty="0"/>
              <a:t>Ежедневно</a:t>
            </a:r>
          </a:p>
          <a:p>
            <a:pPr lvl="0"/>
            <a:r>
              <a:rPr lang="ru-RU" sz="4800" dirty="0"/>
              <a:t>Иногда</a:t>
            </a:r>
          </a:p>
          <a:p>
            <a:pPr lvl="0"/>
            <a:r>
              <a:rPr lang="ru-RU" sz="4800" dirty="0"/>
              <a:t>Нет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6380018" y="1483302"/>
            <a:ext cx="5410200" cy="493871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4200" b="1" dirty="0" smtClean="0"/>
              <a:t>5. Какие </a:t>
            </a:r>
            <a:r>
              <a:rPr lang="ru-RU" sz="4200" b="1" dirty="0"/>
              <a:t>кружки и секции вы посещаете</a:t>
            </a:r>
            <a:r>
              <a:rPr lang="ru-RU" sz="4200" b="1" dirty="0" smtClean="0"/>
              <a:t>?    Варианты ответов (можно несколько)</a:t>
            </a:r>
            <a:endParaRPr lang="ru-RU" sz="4200" dirty="0"/>
          </a:p>
          <a:p>
            <a:pPr marL="0" indent="0">
              <a:buNone/>
            </a:pPr>
            <a:r>
              <a:rPr lang="ru-RU" sz="4200" dirty="0" smtClean="0"/>
              <a:t>     а</a:t>
            </a:r>
            <a:r>
              <a:rPr lang="ru-RU" sz="4200" dirty="0"/>
              <a:t>) репетитор</a:t>
            </a:r>
          </a:p>
          <a:p>
            <a:pPr marL="0" indent="0">
              <a:buNone/>
            </a:pPr>
            <a:r>
              <a:rPr lang="ru-RU" sz="4200" dirty="0" smtClean="0"/>
              <a:t>     б</a:t>
            </a:r>
            <a:r>
              <a:rPr lang="ru-RU" sz="4200" dirty="0"/>
              <a:t>) теннис</a:t>
            </a:r>
          </a:p>
          <a:p>
            <a:pPr marL="0" indent="0">
              <a:buNone/>
            </a:pPr>
            <a:r>
              <a:rPr lang="ru-RU" sz="4200" dirty="0" smtClean="0"/>
              <a:t>     в</a:t>
            </a:r>
            <a:r>
              <a:rPr lang="ru-RU" sz="4200" dirty="0"/>
              <a:t>) шахматы</a:t>
            </a:r>
          </a:p>
          <a:p>
            <a:pPr marL="0" indent="0">
              <a:buNone/>
            </a:pPr>
            <a:r>
              <a:rPr lang="ru-RU" sz="4200" dirty="0" smtClean="0"/>
              <a:t>     г</a:t>
            </a:r>
            <a:r>
              <a:rPr lang="ru-RU" sz="4200" dirty="0"/>
              <a:t>) футбол</a:t>
            </a:r>
          </a:p>
          <a:p>
            <a:pPr marL="0" indent="0">
              <a:buNone/>
            </a:pPr>
            <a:r>
              <a:rPr lang="ru-RU" sz="4200" dirty="0" smtClean="0"/>
              <a:t>     д</a:t>
            </a:r>
            <a:r>
              <a:rPr lang="ru-RU" sz="4200" dirty="0"/>
              <a:t>) волейбол</a:t>
            </a:r>
          </a:p>
          <a:p>
            <a:pPr marL="0" indent="0">
              <a:buNone/>
            </a:pPr>
            <a:r>
              <a:rPr lang="ru-RU" sz="4200" dirty="0" smtClean="0"/>
              <a:t>     е</a:t>
            </a:r>
            <a:r>
              <a:rPr lang="ru-RU" sz="4200" dirty="0"/>
              <a:t>) борьба </a:t>
            </a:r>
          </a:p>
          <a:p>
            <a:pPr marL="0" indent="0">
              <a:buNone/>
            </a:pPr>
            <a:r>
              <a:rPr lang="ru-RU" sz="4200" dirty="0" smtClean="0"/>
              <a:t>     ж</a:t>
            </a:r>
            <a:r>
              <a:rPr lang="ru-RU" sz="4200" dirty="0"/>
              <a:t>) нигде</a:t>
            </a:r>
          </a:p>
          <a:p>
            <a:pPr marL="0" indent="0">
              <a:buNone/>
            </a:pPr>
            <a:r>
              <a:rPr lang="ru-RU" sz="4200" b="1" dirty="0"/>
              <a:t>  6.  Ваш любимый предмет  (можно несколько)</a:t>
            </a:r>
            <a:endParaRPr lang="ru-RU" sz="4200" dirty="0"/>
          </a:p>
          <a:p>
            <a:pPr marL="0" indent="0">
              <a:buNone/>
            </a:pPr>
            <a:r>
              <a:rPr lang="ru-RU" sz="4200" b="1" dirty="0" smtClean="0"/>
              <a:t>      _________________________________________________________________</a:t>
            </a:r>
            <a:endParaRPr lang="ru-RU" sz="4200" dirty="0"/>
          </a:p>
          <a:p>
            <a:pPr marL="0" indent="0">
              <a:buNone/>
            </a:pPr>
            <a:r>
              <a:rPr lang="ru-RU" sz="4200" b="1" dirty="0" smtClean="0"/>
              <a:t>      _________________________________________________________________</a:t>
            </a:r>
            <a:endParaRPr lang="ru-RU" sz="4200" dirty="0"/>
          </a:p>
          <a:p>
            <a:pPr marL="0" lvl="0" indent="0">
              <a:buNone/>
            </a:pPr>
            <a:r>
              <a:rPr lang="ru-RU" sz="4200" b="1" dirty="0" smtClean="0"/>
              <a:t>7. Как </a:t>
            </a:r>
            <a:r>
              <a:rPr lang="ru-RU" sz="4200" b="1" dirty="0"/>
              <a:t>вы проводите свободное время?</a:t>
            </a:r>
            <a:endParaRPr lang="ru-RU" sz="4200" dirty="0"/>
          </a:p>
          <a:p>
            <a:pPr marL="0" indent="0">
              <a:buNone/>
            </a:pPr>
            <a:r>
              <a:rPr lang="ru-RU" sz="4200" dirty="0" smtClean="0"/>
              <a:t>         а</a:t>
            </a:r>
            <a:r>
              <a:rPr lang="ru-RU" sz="4200" dirty="0"/>
              <a:t>) гуляю</a:t>
            </a:r>
          </a:p>
          <a:p>
            <a:pPr marL="0" indent="0">
              <a:buNone/>
            </a:pPr>
            <a:r>
              <a:rPr lang="ru-RU" sz="4200" dirty="0" smtClean="0"/>
              <a:t>         б</a:t>
            </a:r>
            <a:r>
              <a:rPr lang="ru-RU" sz="4200" dirty="0"/>
              <a:t>) дома</a:t>
            </a:r>
          </a:p>
          <a:p>
            <a:pPr marL="0" indent="0">
              <a:buNone/>
            </a:pPr>
            <a:r>
              <a:rPr lang="ru-RU" sz="4200" dirty="0" smtClean="0"/>
              <a:t>         </a:t>
            </a:r>
            <a:r>
              <a:rPr lang="ru-RU" sz="4200" dirty="0"/>
              <a:t>в) сплю</a:t>
            </a:r>
          </a:p>
          <a:p>
            <a:pPr marL="0" indent="0">
              <a:buNone/>
            </a:pPr>
            <a:r>
              <a:rPr lang="ru-RU" sz="4200" dirty="0" smtClean="0"/>
              <a:t>         г</a:t>
            </a:r>
            <a:r>
              <a:rPr lang="ru-RU" sz="4200" dirty="0"/>
              <a:t>) за телефоном или  компьютером</a:t>
            </a:r>
          </a:p>
          <a:p>
            <a:pPr marL="0" indent="0">
              <a:buNone/>
            </a:pPr>
            <a:r>
              <a:rPr lang="ru-RU" sz="4200" dirty="0" smtClean="0"/>
              <a:t>         д</a:t>
            </a:r>
            <a:r>
              <a:rPr lang="ru-RU" sz="4200" dirty="0"/>
              <a:t>) по-разному</a:t>
            </a:r>
          </a:p>
          <a:p>
            <a:pPr marL="0" indent="0">
              <a:buNone/>
            </a:pPr>
            <a:r>
              <a:rPr lang="ru-RU" sz="4200" b="1" dirty="0"/>
              <a:t>8.  Имеете ли вы страницу в </a:t>
            </a:r>
            <a:endParaRPr lang="ru-RU" sz="4200" dirty="0"/>
          </a:p>
          <a:p>
            <a:pPr marL="0" indent="0">
              <a:buNone/>
            </a:pPr>
            <a:r>
              <a:rPr lang="ru-RU" sz="4200" dirty="0" smtClean="0"/>
              <a:t>        а</a:t>
            </a:r>
            <a:r>
              <a:rPr lang="ru-RU" sz="4200" dirty="0"/>
              <a:t>) </a:t>
            </a:r>
            <a:r>
              <a:rPr lang="en-US" sz="4200" dirty="0" err="1"/>
              <a:t>Vk</a:t>
            </a:r>
            <a:r>
              <a:rPr lang="ru-RU" sz="4200" dirty="0"/>
              <a:t>.</a:t>
            </a:r>
            <a:r>
              <a:rPr lang="en-US" sz="4200" dirty="0"/>
              <a:t>com</a:t>
            </a:r>
            <a:endParaRPr lang="ru-RU" sz="4200" dirty="0"/>
          </a:p>
          <a:p>
            <a:pPr marL="0" indent="0">
              <a:buNone/>
            </a:pPr>
            <a:r>
              <a:rPr lang="ru-RU" sz="4200" dirty="0" smtClean="0"/>
              <a:t>        б</a:t>
            </a:r>
            <a:r>
              <a:rPr lang="en-US" sz="4200" dirty="0"/>
              <a:t>) Instagram</a:t>
            </a:r>
            <a:endParaRPr lang="ru-RU" sz="4200" dirty="0"/>
          </a:p>
          <a:p>
            <a:pPr marL="0" indent="0">
              <a:buNone/>
            </a:pPr>
            <a:r>
              <a:rPr lang="en-US" sz="4200" b="1" dirty="0"/>
              <a:t> </a:t>
            </a:r>
            <a:endParaRPr lang="ru-RU" sz="4200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31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  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4464" y="1088284"/>
            <a:ext cx="5185610" cy="947630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/>
              <a:t>Краткая характеристика учащихся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213327001"/>
              </p:ext>
            </p:extLst>
          </p:nvPr>
        </p:nvGraphicFramePr>
        <p:xfrm>
          <a:off x="3063208" y="2165684"/>
          <a:ext cx="6100845" cy="4328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53057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«</a:t>
            </a:r>
            <a:r>
              <a:rPr lang="ru-RU" sz="2800" u="sng" dirty="0"/>
              <a:t>Рейтинг имен</a:t>
            </a:r>
            <a:r>
              <a:rPr lang="ru-RU" sz="2800" u="sng" dirty="0" smtClean="0"/>
              <a:t>»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716371520"/>
              </p:ext>
            </p:extLst>
          </p:nvPr>
        </p:nvGraphicFramePr>
        <p:xfrm>
          <a:off x="1302205" y="1839118"/>
          <a:ext cx="4773741" cy="4056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xmlns="" val="245388488"/>
              </p:ext>
            </p:extLst>
          </p:nvPr>
        </p:nvGraphicFramePr>
        <p:xfrm>
          <a:off x="7095002" y="1982037"/>
          <a:ext cx="4322965" cy="3540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89749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0148" y="397961"/>
            <a:ext cx="9639300" cy="700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Основная часть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84311" y="1825625"/>
            <a:ext cx="5078413" cy="4351338"/>
          </a:xfrm>
        </p:spPr>
        <p:txBody>
          <a:bodyPr>
            <a:normAutofit/>
          </a:bodyPr>
          <a:lstStyle/>
          <a:p>
            <a:pPr marL="457200" algn="just">
              <a:lnSpc>
                <a:spcPct val="150000"/>
              </a:lnSpc>
              <a:spcAft>
                <a:spcPts val="0"/>
              </a:spcAft>
            </a:pPr>
            <a:endParaRPr lang="ru-RU" i="1" dirty="0" smtClean="0">
              <a:latin typeface="Times New Roman"/>
              <a:ea typeface="Times New Roman"/>
              <a:cs typeface="Times New Roman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endParaRPr lang="ru-RU" i="1" dirty="0">
              <a:latin typeface="Times New Roman"/>
              <a:ea typeface="Times New Roman"/>
              <a:cs typeface="Times New Roman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endParaRPr lang="ru-RU" i="1" dirty="0" smtClean="0">
              <a:latin typeface="Times New Roman"/>
              <a:ea typeface="Times New Roman"/>
              <a:cs typeface="Times New Roman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endParaRPr lang="ru-RU" sz="1800" i="1" dirty="0" smtClean="0">
              <a:latin typeface="Times New Roman"/>
              <a:ea typeface="Times New Roman"/>
              <a:cs typeface="Times New Roman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endParaRPr lang="ru-RU" sz="1800" i="1" dirty="0">
              <a:latin typeface="Times New Roman"/>
              <a:ea typeface="Times New Roman"/>
              <a:cs typeface="Times New Roman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endParaRPr lang="ru-RU" sz="1800" i="1" dirty="0" smtClean="0">
              <a:latin typeface="Times New Roman"/>
              <a:ea typeface="Times New Roman"/>
              <a:cs typeface="Times New Roman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sz="1800" i="1" dirty="0">
                <a:latin typeface="Times New Roman"/>
                <a:ea typeface="Times New Roman"/>
                <a:cs typeface="Times New Roman"/>
              </a:rPr>
              <a:t>Вывод. Большинство ребят проживает с родителями.</a:t>
            </a:r>
            <a:endParaRPr lang="ru-RU" sz="1800" i="1" dirty="0" smtClean="0">
              <a:latin typeface="Times New Roman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69918" y="2043755"/>
            <a:ext cx="3562350" cy="2834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4312" y="1888039"/>
            <a:ext cx="5421814" cy="2659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370220" y="1143000"/>
            <a:ext cx="8259679" cy="700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dirty="0" smtClean="0"/>
              <a:t>С кем вы проживаете?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94772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4575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	</a:t>
            </a:r>
            <a:r>
              <a:rPr lang="ru-RU" sz="2400" dirty="0"/>
              <a:t>Сколько времени вы затрачиваете на  выполнение домашнего задания?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5179" y="2590806"/>
            <a:ext cx="4468515" cy="2139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641505" y="3992467"/>
            <a:ext cx="4980864" cy="248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1505" y="1404700"/>
            <a:ext cx="4865686" cy="237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75855">
            <a:off x="153338" y="1625869"/>
            <a:ext cx="1565011" cy="1565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99" y="4987877"/>
            <a:ext cx="53063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Вывод. Большинство ребят начального звена на выполнение домашнего задания затрачивает 30 мин -1 ч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., среднего – 1-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ч., старшего – 1,5 ч.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315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ea typeface="Times New Roman"/>
              </a:rPr>
              <a:t>Телефон: наличие; доступ в интернет; использование интернета при выполнении домашнего задания </a:t>
            </a:r>
            <a:endParaRPr lang="ru-RU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320157" y="2679192"/>
            <a:ext cx="4873379" cy="263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485020" y="3789946"/>
            <a:ext cx="5221705" cy="2336533"/>
          </a:xfrm>
        </p:spPr>
        <p:txBody>
          <a:bodyPr/>
          <a:lstStyle/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ru-RU" sz="1800" i="1" dirty="0">
                <a:latin typeface="Times New Roman" pitchFamily="18" charset="0"/>
                <a:ea typeface="Times New Roman"/>
                <a:cs typeface="Times New Roman" pitchFamily="18" charset="0"/>
              </a:rPr>
              <a:t>Вывод. У всех ребят есть телефон с доступом в интернет. 78% иногда пользуется интернетом для выполнения домашнего задания.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30000">
            <a:off x="9273133" y="2296118"/>
            <a:ext cx="1316567" cy="1316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9439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3674" y="368558"/>
            <a:ext cx="7736305" cy="67389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/>
                <a:ea typeface="Times New Roman"/>
              </a:rPr>
              <a:t>Мы растем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301501664"/>
              </p:ext>
            </p:extLst>
          </p:nvPr>
        </p:nvGraphicFramePr>
        <p:xfrm>
          <a:off x="1486903" y="2818045"/>
          <a:ext cx="5181599" cy="2581513"/>
        </p:xfrm>
        <a:graphic>
          <a:graphicData uri="http://schemas.openxmlformats.org/drawingml/2006/table">
            <a:tbl>
              <a:tblPr firstRow="1" firstCol="1" bandRow="1"/>
              <a:tblGrid>
                <a:gridCol w="17003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952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59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23153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Рост (см)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Относительная частота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516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130-140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516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140-150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516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150-160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0,33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516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160-170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516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170-180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254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180-190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274" marR="61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4097" name="Picture 1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6269" y="1425558"/>
            <a:ext cx="4264205" cy="243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4270" y="894583"/>
            <a:ext cx="2054142" cy="149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346269" y="4607161"/>
            <a:ext cx="4693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/>
                <a:ea typeface="Times New Roman"/>
              </a:rPr>
              <a:t>Вывод. Большинство учащихся имеют рост 150-160 см.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4777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233</TotalTime>
  <Words>712</Words>
  <Application>Microsoft Office PowerPoint</Application>
  <PresentationFormat>Произвольный</PresentationFormat>
  <Paragraphs>232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Параллакс</vt:lpstr>
      <vt:lpstr>Какие мы? Сколько нас?</vt:lpstr>
      <vt:lpstr>Введение </vt:lpstr>
      <vt:lpstr>Этапы исследования</vt:lpstr>
      <vt:lpstr>        </vt:lpstr>
      <vt:lpstr>«Рейтинг имен»</vt:lpstr>
      <vt:lpstr>Основная часть</vt:lpstr>
      <vt:lpstr> Сколько времени вы затрачиваете на  выполнение домашнего задания?</vt:lpstr>
      <vt:lpstr>Телефон: наличие; доступ в интернет; использование интернета при выполнении домашнего задания </vt:lpstr>
      <vt:lpstr>Мы растем</vt:lpstr>
      <vt:lpstr>Наша успеваемость во 2-й четверти</vt:lpstr>
      <vt:lpstr>Ваш любимый школьный предмет </vt:lpstr>
      <vt:lpstr>Занятость в кружках и секциях</vt:lpstr>
      <vt:lpstr>Как вы проводите свободное время?</vt:lpstr>
      <vt:lpstr>Имеете ли вы страницу в социальных сетях? </vt:lpstr>
      <vt:lpstr>Заключение </vt:lpstr>
      <vt:lpstr>Список использованной литературы 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мы? Сколько нас?</dc:title>
  <dc:creator>раднаева светлана</dc:creator>
  <cp:lastModifiedBy>ADMIN</cp:lastModifiedBy>
  <cp:revision>21</cp:revision>
  <dcterms:created xsi:type="dcterms:W3CDTF">2020-02-02T14:04:00Z</dcterms:created>
  <dcterms:modified xsi:type="dcterms:W3CDTF">2020-02-29T03:28:43Z</dcterms:modified>
</cp:coreProperties>
</file>