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41.wmf"/><Relationship Id="rId7" Type="http://schemas.openxmlformats.org/officeDocument/2006/relationships/image" Target="../media/image34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42.wmf"/><Relationship Id="rId9" Type="http://schemas.openxmlformats.org/officeDocument/2006/relationships/image" Target="../media/image4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AF236A2-2FFA-4068-B4B2-82987FE8ED3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595F3E6-0C7E-460E-97A3-9620F3027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7.png"/><Relationship Id="rId5" Type="http://schemas.openxmlformats.org/officeDocument/2006/relationships/oleObject" Target="../embeddings/oleObject30.bin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4.png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Логические уравнения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28662" y="500042"/>
          <a:ext cx="3684697" cy="500066"/>
        </p:xfrm>
        <a:graphic>
          <a:graphicData uri="http://schemas.openxmlformats.org/presentationml/2006/ole">
            <p:oleObj spid="_x0000_s1026" name="Формула" r:id="rId3" imgW="1777680" imgH="2412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1428736"/>
          <a:ext cx="1922463" cy="500062"/>
        </p:xfrm>
        <a:graphic>
          <a:graphicData uri="http://schemas.openxmlformats.org/presentationml/2006/ole">
            <p:oleObj spid="_x0000_s1027" name="Формула" r:id="rId4" imgW="927000" imgH="241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143240" y="1571612"/>
          <a:ext cx="1843088" cy="500063"/>
        </p:xfrm>
        <a:graphic>
          <a:graphicData uri="http://schemas.openxmlformats.org/presentationml/2006/ole">
            <p:oleObj spid="_x0000_s1028" name="Формула" r:id="rId5" imgW="888840" imgH="2412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14282" y="2000240"/>
          <a:ext cx="1474787" cy="447675"/>
        </p:xfrm>
        <a:graphic>
          <a:graphicData uri="http://schemas.openxmlformats.org/presentationml/2006/ole">
            <p:oleObj spid="_x0000_s1029" name="Формула" r:id="rId6" imgW="711000" imgH="21564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90481" y="2643182"/>
          <a:ext cx="790575" cy="1317625"/>
        </p:xfrm>
        <a:graphic>
          <a:graphicData uri="http://schemas.openxmlformats.org/presentationml/2006/ole">
            <p:oleObj spid="_x0000_s1030" name="Формула" r:id="rId7" imgW="380880" imgH="63468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700312" y="2214554"/>
          <a:ext cx="1157288" cy="447675"/>
        </p:xfrm>
        <a:graphic>
          <a:graphicData uri="http://schemas.openxmlformats.org/presentationml/2006/ole">
            <p:oleObj spid="_x0000_s1031" name="Формула" r:id="rId8" imgW="558720" imgH="21564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4629138" y="2285992"/>
          <a:ext cx="815975" cy="368300"/>
        </p:xfrm>
        <a:graphic>
          <a:graphicData uri="http://schemas.openxmlformats.org/presentationml/2006/ole">
            <p:oleObj spid="_x0000_s1032" name="Формула" r:id="rId9" imgW="393480" imgH="17748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2128808" y="2728913"/>
          <a:ext cx="790575" cy="842963"/>
        </p:xfrm>
        <a:graphic>
          <a:graphicData uri="http://schemas.openxmlformats.org/presentationml/2006/ole">
            <p:oleObj spid="_x0000_s1033" name="Формула" r:id="rId10" imgW="380880" imgH="40608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2986064" y="2714629"/>
          <a:ext cx="738187" cy="842963"/>
        </p:xfrm>
        <a:graphic>
          <a:graphicData uri="http://schemas.openxmlformats.org/presentationml/2006/ole">
            <p:oleObj spid="_x0000_s1034" name="Формула" r:id="rId11" imgW="355320" imgH="406080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771882" y="2714620"/>
          <a:ext cx="790575" cy="842962"/>
        </p:xfrm>
        <a:graphic>
          <a:graphicData uri="http://schemas.openxmlformats.org/presentationml/2006/ole">
            <p:oleObj spid="_x0000_s1035" name="Формула" r:id="rId12" imgW="380880" imgH="406080" progId="Equation.3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47605" y="2571744"/>
            <a:ext cx="1071570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86262" y="2214554"/>
            <a:ext cx="1071570" cy="50006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2786050" y="4357694"/>
          <a:ext cx="3368675" cy="554038"/>
        </p:xfrm>
        <a:graphic>
          <a:graphicData uri="http://schemas.openxmlformats.org/presentationml/2006/ole">
            <p:oleObj spid="_x0000_s1036" name="Формула" r:id="rId13" imgW="1625400" imgH="2664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143108" y="1071546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способ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14612" y="3929066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II </a:t>
            </a:r>
            <a:r>
              <a:rPr lang="ru-RU" b="1" dirty="0" smtClean="0"/>
              <a:t>способ</a:t>
            </a:r>
            <a:endParaRPr lang="ru-RU" b="1" dirty="0"/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2786079" y="5018102"/>
          <a:ext cx="3368675" cy="554038"/>
        </p:xfrm>
        <a:graphic>
          <a:graphicData uri="http://schemas.openxmlformats.org/presentationml/2006/ole">
            <p:oleObj spid="_x0000_s1037" name="Формула" r:id="rId14" imgW="1625400" imgH="266400" progId="Equation.3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2816235" y="5622944"/>
          <a:ext cx="3184525" cy="449262"/>
        </p:xfrm>
        <a:graphic>
          <a:graphicData uri="http://schemas.openxmlformats.org/presentationml/2006/ole">
            <p:oleObj spid="_x0000_s1038" name="Формула" r:id="rId15" imgW="1536480" imgH="215640" progId="Equation.3">
              <p:embed/>
            </p:oleObj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143240" y="6143625"/>
          <a:ext cx="2316163" cy="449262"/>
        </p:xfrm>
        <a:graphic>
          <a:graphicData uri="http://schemas.openxmlformats.org/presentationml/2006/ole">
            <p:oleObj spid="_x0000_s1039" name="Формула" r:id="rId16" imgW="1117440" imgH="215640" progId="Equation.3">
              <p:embed/>
            </p:oleObj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6572264" y="4572008"/>
          <a:ext cx="817563" cy="1792287"/>
        </p:xfrm>
        <a:graphic>
          <a:graphicData uri="http://schemas.openxmlformats.org/presentationml/2006/ole">
            <p:oleObj spid="_x0000_s1040" name="Формула" r:id="rId17" imgW="393480" imgH="86328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6429388" y="4500570"/>
            <a:ext cx="1071570" cy="19288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Все решения уравнения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785794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</a:t>
            </a:r>
            <a:r>
              <a:rPr lang="en-US" b="1" dirty="0" smtClean="0"/>
              <a:t>I</a:t>
            </a:r>
            <a:r>
              <a:rPr lang="en-US" b="1" dirty="0" smtClean="0"/>
              <a:t>I </a:t>
            </a:r>
            <a:r>
              <a:rPr lang="ru-RU" b="1" dirty="0" smtClean="0"/>
              <a:t>способ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1571612"/>
          <a:ext cx="5572163" cy="3789045"/>
        </p:xfrm>
        <a:graphic>
          <a:graphicData uri="http://schemas.openxmlformats.org/drawingml/2006/table">
            <a:tbl>
              <a:tblPr/>
              <a:tblGrid>
                <a:gridCol w="824869"/>
                <a:gridCol w="824869"/>
                <a:gridCol w="824869"/>
                <a:gridCol w="824869"/>
                <a:gridCol w="996717"/>
                <a:gridCol w="127597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Ø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ЛОЖЬ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ИСТИНА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0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Все решения уравнения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855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Количество решений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00034" y="642918"/>
          <a:ext cx="2790825" cy="447675"/>
        </p:xfrm>
        <a:graphic>
          <a:graphicData uri="http://schemas.openxmlformats.org/presentationml/2006/ole">
            <p:oleObj spid="_x0000_s16386" name="Формула" r:id="rId3" imgW="1346040" imgH="215640" progId="Equation.3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00034" y="1357298"/>
          <a:ext cx="5345113" cy="1447800"/>
        </p:xfrm>
        <a:graphic>
          <a:graphicData uri="http://schemas.openxmlformats.org/presentationml/2006/ole">
            <p:oleObj spid="_x0000_s16387" name="Формула" r:id="rId4" imgW="2577960" imgH="698400" progId="Equation.3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254261" y="2857496"/>
          <a:ext cx="3817937" cy="2238375"/>
        </p:xfrm>
        <a:graphic>
          <a:graphicData uri="http://schemas.openxmlformats.org/presentationml/2006/ole">
            <p:oleObj spid="_x0000_s16388" name="Формула" r:id="rId5" imgW="1841400" imgH="1079280" progId="Equation.3">
              <p:embed/>
            </p:oleObj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571472" y="1857364"/>
            <a:ext cx="1428760" cy="928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71472" y="1857364"/>
            <a:ext cx="1285884" cy="928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845082" y="2857496"/>
          <a:ext cx="3870322" cy="2238375"/>
        </p:xfrm>
        <a:graphic>
          <a:graphicData uri="http://schemas.openxmlformats.org/presentationml/2006/ole">
            <p:oleObj spid="_x0000_s16389" name="Формула" r:id="rId6" imgW="2108160" imgH="107928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857620" y="485776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решения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4348" y="5572140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16 решений – 4 решения =  12 решений 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71934" y="5572140"/>
            <a:ext cx="1643074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20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Системы логических уравнений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285720" y="785794"/>
          <a:ext cx="6740525" cy="1000125"/>
        </p:xfrm>
        <a:graphic>
          <a:graphicData uri="http://schemas.openxmlformats.org/presentationml/2006/ole">
            <p:oleObj spid="_x0000_s17410" name="Формула" r:id="rId3" imgW="3251160" imgH="4824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2000240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Импликация А</a:t>
            </a:r>
            <a:r>
              <a:rPr lang="ru-RU" b="1" dirty="0" smtClean="0">
                <a:sym typeface="Symbol"/>
              </a:rPr>
              <a:t>В</a:t>
            </a:r>
            <a:r>
              <a:rPr lang="ru-RU" b="1" dirty="0" smtClean="0"/>
              <a:t> ложна только тогда, когда </a:t>
            </a:r>
            <a:r>
              <a:rPr lang="en-US" b="1" dirty="0" smtClean="0"/>
              <a:t>A=1 </a:t>
            </a:r>
            <a:r>
              <a:rPr lang="ru-RU" b="1" dirty="0" smtClean="0"/>
              <a:t>и</a:t>
            </a:r>
            <a:r>
              <a:rPr lang="en-US" b="1" dirty="0" smtClean="0"/>
              <a:t> B</a:t>
            </a:r>
            <a:r>
              <a:rPr lang="ru-RU" b="1" dirty="0" smtClean="0"/>
              <a:t>=0.</a:t>
            </a:r>
          </a:p>
          <a:p>
            <a:endParaRPr lang="ru-RU" b="1" dirty="0" smtClean="0"/>
          </a:p>
          <a:p>
            <a:r>
              <a:rPr lang="ru-RU" b="1" dirty="0" smtClean="0"/>
              <a:t>Тогда первое уравнение имеет 6 решений:</a:t>
            </a:r>
          </a:p>
          <a:p>
            <a:r>
              <a:rPr lang="ru-RU" b="1" dirty="0" smtClean="0"/>
              <a:t>00000	00001	00011	00111	01111	11111</a:t>
            </a:r>
          </a:p>
          <a:p>
            <a:pPr algn="just"/>
            <a:endParaRPr lang="ru-RU" b="1" dirty="0" smtClean="0"/>
          </a:p>
          <a:p>
            <a:r>
              <a:rPr lang="ru-RU" b="1" dirty="0" smtClean="0"/>
              <a:t>Второе уравнение имеет 5 решений:</a:t>
            </a:r>
          </a:p>
          <a:p>
            <a:r>
              <a:rPr lang="ru-RU" b="1" dirty="0" smtClean="0"/>
              <a:t>0000	0001	0011	0111	1111</a:t>
            </a:r>
          </a:p>
          <a:p>
            <a:endParaRPr lang="ru-RU" b="1" dirty="0" smtClean="0"/>
          </a:p>
          <a:p>
            <a:r>
              <a:rPr lang="ru-RU" b="1" dirty="0" smtClean="0"/>
              <a:t>Уравнения независимы, поэтому общее количество решений 5*6=30.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500570"/>
            <a:ext cx="1357322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092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Синтез логических выражений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571480"/>
          <a:ext cx="1828800" cy="21812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2428860" y="1000108"/>
          <a:ext cx="685800" cy="420688"/>
        </p:xfrm>
        <a:graphic>
          <a:graphicData uri="http://schemas.openxmlformats.org/presentationml/2006/ole">
            <p:oleObj spid="_x0000_s18433" name="Формула" r:id="rId3" imgW="330120" imgH="203040" progId="Equation.3">
              <p:embed/>
            </p:oleObj>
          </a:graphicData>
        </a:graphic>
      </p:graphicFrame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428860" y="1428736"/>
          <a:ext cx="685800" cy="420688"/>
        </p:xfrm>
        <a:graphic>
          <a:graphicData uri="http://schemas.openxmlformats.org/presentationml/2006/ole">
            <p:oleObj spid="_x0000_s18434" name="Формула" r:id="rId4" imgW="330120" imgH="20304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428875" y="2325688"/>
          <a:ext cx="685800" cy="341312"/>
        </p:xfrm>
        <a:graphic>
          <a:graphicData uri="http://schemas.openxmlformats.org/presentationml/2006/ole">
            <p:oleObj spid="_x0000_s18435" name="Формула" r:id="rId5" imgW="330120" imgH="16488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071934" y="1285860"/>
          <a:ext cx="4002088" cy="420687"/>
        </p:xfrm>
        <a:graphic>
          <a:graphicData uri="http://schemas.openxmlformats.org/presentationml/2006/ole">
            <p:oleObj spid="_x0000_s18436" name="Формула" r:id="rId6" imgW="1930320" imgH="203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643306" y="2000240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Дизъюнкция простых конъюнкций </a:t>
            </a:r>
            <a:r>
              <a:rPr lang="ru-RU" b="1" dirty="0" smtClean="0"/>
              <a:t>– дизъюнктивная нормальная форма (ДНФ).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500042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способ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3143248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II </a:t>
            </a:r>
            <a:r>
              <a:rPr lang="ru-RU" b="1" dirty="0" smtClean="0"/>
              <a:t>способ</a:t>
            </a:r>
            <a:endParaRPr lang="ru-RU" b="1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3643314"/>
          <a:ext cx="2000265" cy="2181225"/>
        </p:xfrm>
        <a:graphic>
          <a:graphicData uri="http://schemas.openxmlformats.org/drawingml/2006/table">
            <a:tbl>
              <a:tblPr/>
              <a:tblGrid>
                <a:gridCol w="666755"/>
                <a:gridCol w="666755"/>
                <a:gridCol w="666755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  <a:sym typeface="Symbol"/>
                        </a:rPr>
                        <a:t>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X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2571750" y="4960938"/>
          <a:ext cx="685800" cy="420687"/>
        </p:xfrm>
        <a:graphic>
          <a:graphicData uri="http://schemas.openxmlformats.org/presentationml/2006/ole">
            <p:oleObj spid="_x0000_s18437" name="Формула" r:id="rId7" imgW="330120" imgH="203040" progId="Equation.3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5083175" y="3857625"/>
          <a:ext cx="1263650" cy="420688"/>
        </p:xfrm>
        <a:graphic>
          <a:graphicData uri="http://schemas.openxmlformats.org/presentationml/2006/ole">
            <p:oleObj spid="_x0000_s18438" name="Формула" r:id="rId8" imgW="609480" imgH="20304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4559300" y="4546600"/>
          <a:ext cx="2290763" cy="473075"/>
        </p:xfrm>
        <a:graphic>
          <a:graphicData uri="http://schemas.openxmlformats.org/presentationml/2006/ole">
            <p:oleObj spid="_x0000_s18439" name="Формула" r:id="rId9" imgW="11048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83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Множества и логические выражения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07167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1. </a:t>
            </a:r>
            <a:endParaRPr lang="ru-RU" dirty="0" smtClean="0"/>
          </a:p>
          <a:p>
            <a:endParaRPr lang="ru-RU" b="1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882775" y="2397125"/>
          <a:ext cx="1211263" cy="341313"/>
        </p:xfrm>
        <a:graphic>
          <a:graphicData uri="http://schemas.openxmlformats.org/presentationml/2006/ole">
            <p:oleObj spid="_x0000_s31746" name="Формула" r:id="rId3" imgW="583920" imgH="164880" progId="Equation.3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643306" y="2428868"/>
          <a:ext cx="1211263" cy="341313"/>
        </p:xfrm>
        <a:graphic>
          <a:graphicData uri="http://schemas.openxmlformats.org/presentationml/2006/ole">
            <p:oleObj spid="_x0000_s31747" name="Формула" r:id="rId4" imgW="583920" imgH="164880" progId="Equation.3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3857620" y="2357430"/>
            <a:ext cx="857256" cy="571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857620" y="2357430"/>
            <a:ext cx="785818" cy="571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8596" y="3000373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r>
              <a:rPr lang="ru-RU" dirty="0" smtClean="0"/>
              <a:t> должны быть истинно для всех случаев, когда </a:t>
            </a:r>
            <a:r>
              <a:rPr lang="en-US" i="1" dirty="0" smtClean="0"/>
              <a:t>B</a:t>
            </a:r>
            <a:r>
              <a:rPr lang="ru-RU" i="1" dirty="0" smtClean="0"/>
              <a:t>=0 (</a:t>
            </a:r>
            <a:r>
              <a:rPr lang="ru-RU" dirty="0" smtClean="0"/>
              <a:t>для объектов не входящих во множество </a:t>
            </a:r>
            <a:r>
              <a:rPr lang="en-US" dirty="0" smtClean="0"/>
              <a:t>B</a:t>
            </a:r>
            <a:r>
              <a:rPr lang="ru-RU" dirty="0" smtClean="0"/>
              <a:t>).</a:t>
            </a:r>
          </a:p>
          <a:p>
            <a:r>
              <a:rPr lang="en-US" i="1" dirty="0" smtClean="0"/>
              <a:t>A</a:t>
            </a:r>
            <a:r>
              <a:rPr lang="ru-RU" dirty="0" smtClean="0"/>
              <a:t> </a:t>
            </a:r>
            <a:r>
              <a:rPr lang="ru-RU" dirty="0" smtClean="0"/>
              <a:t>может быть истинно для некоторых значений множества </a:t>
            </a:r>
            <a:r>
              <a:rPr lang="en-US" i="1" dirty="0" smtClean="0"/>
              <a:t>B</a:t>
            </a:r>
            <a:r>
              <a:rPr lang="ru-RU" i="1" dirty="0" smtClean="0"/>
              <a:t>.</a:t>
            </a:r>
            <a:endParaRPr lang="ru-RU" i="1" dirty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525838" y="3922713"/>
          <a:ext cx="1158875" cy="498475"/>
        </p:xfrm>
        <a:graphic>
          <a:graphicData uri="http://schemas.openxmlformats.org/presentationml/2006/ole">
            <p:oleObj spid="_x0000_s31748" name="Формула" r:id="rId5" imgW="558720" imgH="241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8596" y="442913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Минимальное множество удовлетворяющее условию.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3929066"/>
            <a:ext cx="1357322" cy="5000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57158" y="4857760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2. </a:t>
            </a:r>
            <a:endParaRPr lang="ru-RU" dirty="0" smtClean="0"/>
          </a:p>
          <a:p>
            <a:endParaRPr lang="ru-RU" b="1" dirty="0"/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2071670" y="4929198"/>
          <a:ext cx="4843462" cy="447675"/>
        </p:xfrm>
        <a:graphic>
          <a:graphicData uri="http://schemas.openxmlformats.org/presentationml/2006/ole">
            <p:oleObj spid="_x0000_s31749" name="Формула" r:id="rId6" imgW="2336760" imgH="215640" progId="Equation.3">
              <p:embed/>
            </p:oleObj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428596" y="5286388"/>
          <a:ext cx="1474787" cy="1397000"/>
        </p:xfrm>
        <a:graphic>
          <a:graphicData uri="http://schemas.openxmlformats.org/presentationml/2006/ole">
            <p:oleObj spid="_x0000_s31750" name="Формула" r:id="rId7" imgW="711000" imgH="672840" progId="Equation.3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071670" y="5500702"/>
          <a:ext cx="2316163" cy="500062"/>
        </p:xfrm>
        <a:graphic>
          <a:graphicData uri="http://schemas.openxmlformats.org/presentationml/2006/ole">
            <p:oleObj spid="_x0000_s31751" name="Формула" r:id="rId8" imgW="1117440" imgH="241200" progId="Equation.3">
              <p:embed/>
            </p:oleObj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2143108" y="6143644"/>
          <a:ext cx="3343275" cy="500063"/>
        </p:xfrm>
        <a:graphic>
          <a:graphicData uri="http://schemas.openxmlformats.org/presentationml/2006/ole">
            <p:oleObj spid="_x0000_s31752" name="Формула" r:id="rId9" imgW="1612800" imgH="241200" progId="Equation.3">
              <p:embed/>
            </p:oleObj>
          </a:graphicData>
        </a:graphic>
      </p:graphicFrame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5857884" y="5429264"/>
          <a:ext cx="2579688" cy="552450"/>
        </p:xfrm>
        <a:graphic>
          <a:graphicData uri="http://schemas.openxmlformats.org/presentationml/2006/ole">
            <p:oleObj spid="_x0000_s31753" name="Формула" r:id="rId10" imgW="1244520" imgH="266400" progId="Equation.3">
              <p:embed/>
            </p:oleObj>
          </a:graphicData>
        </a:graphic>
      </p:graphicFrame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00166" y="714356"/>
            <a:ext cx="589693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45996" y="6000768"/>
            <a:ext cx="344993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83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Множества и логические выражения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714356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3. </a:t>
            </a:r>
            <a:endParaRPr lang="ru-RU" dirty="0" smtClean="0"/>
          </a:p>
          <a:p>
            <a:endParaRPr lang="ru-RU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741613" y="785813"/>
          <a:ext cx="3502025" cy="447675"/>
        </p:xfrm>
        <a:graphic>
          <a:graphicData uri="http://schemas.openxmlformats.org/presentationml/2006/ole">
            <p:oleObj spid="_x0000_s32770" name="Формула" r:id="rId3" imgW="1688760" imgH="215640" progId="Equation.3">
              <p:embed/>
            </p:oleObj>
          </a:graphicData>
        </a:graphic>
      </p:graphicFrame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285720" y="1214422"/>
          <a:ext cx="1474788" cy="1395412"/>
        </p:xfrm>
        <a:graphic>
          <a:graphicData uri="http://schemas.openxmlformats.org/presentationml/2006/ole">
            <p:oleObj spid="_x0000_s32771" name="Формула" r:id="rId4" imgW="711000" imgH="672840" progId="Equation.3">
              <p:embed/>
            </p:oleObj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2786050" y="1428736"/>
          <a:ext cx="3370263" cy="500063"/>
        </p:xfrm>
        <a:graphic>
          <a:graphicData uri="http://schemas.openxmlformats.org/presentationml/2006/ole">
            <p:oleObj spid="_x0000_s32772" name="Формула" r:id="rId5" imgW="1625400" imgH="241200" progId="Equation.3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3071802" y="2071678"/>
          <a:ext cx="1868487" cy="474662"/>
        </p:xfrm>
        <a:graphic>
          <a:graphicData uri="http://schemas.openxmlformats.org/presentationml/2006/ole">
            <p:oleObj spid="_x0000_s32773" name="Формула" r:id="rId6" imgW="901440" imgH="2286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596" y="3214686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Выбираем наибольший отрезок – </a:t>
            </a:r>
            <a:r>
              <a:rPr lang="ru-RU" dirty="0" err="1" smtClean="0"/>
              <a:t>отрезок</a:t>
            </a:r>
            <a:r>
              <a:rPr lang="ru-RU" dirty="0" smtClean="0"/>
              <a:t> </a:t>
            </a:r>
            <a:r>
              <a:rPr lang="en-US" i="1" dirty="0" smtClean="0"/>
              <a:t>q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714752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4. </a:t>
            </a:r>
            <a:endParaRPr lang="ru-RU" dirty="0" smtClean="0"/>
          </a:p>
          <a:p>
            <a:endParaRPr lang="ru-RU" b="1" dirty="0"/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2214546" y="4000504"/>
          <a:ext cx="4843462" cy="447675"/>
        </p:xfrm>
        <a:graphic>
          <a:graphicData uri="http://schemas.openxmlformats.org/presentationml/2006/ole">
            <p:oleObj spid="_x0000_s32775" name="Формула" r:id="rId7" imgW="2336760" imgH="215640" progId="Equation.3">
              <p:embed/>
            </p:oleObj>
          </a:graphicData>
        </a:graphic>
      </p:graphicFrame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357158" y="4500570"/>
          <a:ext cx="1474788" cy="1397000"/>
        </p:xfrm>
        <a:graphic>
          <a:graphicData uri="http://schemas.openxmlformats.org/presentationml/2006/ole">
            <p:oleObj spid="_x0000_s32776" name="Формула" r:id="rId8" imgW="711000" imgH="672840" progId="Equation.3">
              <p:embed/>
            </p:oleObj>
          </a:graphicData>
        </a:graphic>
      </p:graphicFrame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2571736" y="4643446"/>
          <a:ext cx="2316163" cy="500062"/>
        </p:xfrm>
        <a:graphic>
          <a:graphicData uri="http://schemas.openxmlformats.org/presentationml/2006/ole">
            <p:oleObj spid="_x0000_s32777" name="Формула" r:id="rId9" imgW="1117440" imgH="241200" progId="Equation.3">
              <p:embed/>
            </p:oleObj>
          </a:graphicData>
        </a:graphic>
      </p:graphicFrame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2500298" y="5286388"/>
          <a:ext cx="2579688" cy="552450"/>
        </p:xfrm>
        <a:graphic>
          <a:graphicData uri="http://schemas.openxmlformats.org/presentationml/2006/ole">
            <p:oleObj spid="_x0000_s32778" name="Формула" r:id="rId10" imgW="1244520" imgH="266400" progId="Equation.3">
              <p:embed/>
            </p:oleObj>
          </a:graphicData>
        </a:graphic>
      </p:graphicFrame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2500306"/>
            <a:ext cx="3676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2940050" y="6053138"/>
          <a:ext cx="1843088" cy="447675"/>
        </p:xfrm>
        <a:graphic>
          <a:graphicData uri="http://schemas.openxmlformats.org/presentationml/2006/ole">
            <p:oleObj spid="_x0000_s32780" name="Формула" r:id="rId12" imgW="888840" imgH="2156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610</TotalTime>
  <Words>262</Words>
  <Application>Microsoft Office PowerPoint</Application>
  <PresentationFormat>Экран (4:3)</PresentationFormat>
  <Paragraphs>165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Городская</vt:lpstr>
      <vt:lpstr>Формула</vt:lpstr>
      <vt:lpstr>Microsoft Equation 3.0</vt:lpstr>
      <vt:lpstr>Логические уравнения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уравнения</dc:title>
  <dc:creator>Наталия</dc:creator>
  <cp:lastModifiedBy>Наталия</cp:lastModifiedBy>
  <cp:revision>19</cp:revision>
  <dcterms:created xsi:type="dcterms:W3CDTF">2020-11-23T16:27:27Z</dcterms:created>
  <dcterms:modified xsi:type="dcterms:W3CDTF">2020-11-24T02:39:58Z</dcterms:modified>
</cp:coreProperties>
</file>