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7"/>
  </p:notesMasterIdLst>
  <p:sldIdLst>
    <p:sldId id="256" r:id="rId2"/>
    <p:sldId id="260" r:id="rId3"/>
    <p:sldId id="261" r:id="rId4"/>
    <p:sldId id="262" r:id="rId5"/>
    <p:sldId id="263" r:id="rId6"/>
    <p:sldId id="259" r:id="rId7"/>
    <p:sldId id="257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9" r:id="rId33"/>
    <p:sldId id="288" r:id="rId34"/>
    <p:sldId id="291" r:id="rId35"/>
    <p:sldId id="290" r:id="rId36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620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08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91F41CB9-0C92-47F0-9456-35E6ED828E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359021A-77A8-4D38-A8A8-E3C4E6C84021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71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E0625CB-44C8-44BF-9BA0-C4E256415E2D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81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1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F117B3B-2137-4219-83CF-696CE25A8276}" type="slidenum">
              <a:rPr lang="ru-RU" smtClean="0"/>
              <a:pPr/>
              <a:t>32</a:t>
            </a:fld>
            <a:endParaRPr lang="ru-RU" smtClean="0"/>
          </a:p>
        </p:txBody>
      </p:sp>
      <p:sp>
        <p:nvSpPr>
          <p:cNvPr id="71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286BA-C7B8-400B-9974-D6A915D44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70336-38A1-455D-A5EB-F5AFD4C68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BCD7B-2C5A-46D6-A697-1643F3B79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EE940-6CB8-4616-BE4A-1318BC0ED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D8E70-2948-4255-8C8B-12D86A9A2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FA2DE-BA82-4803-9B5D-F139B3C30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0103A-8FC1-4912-9FC1-30B13F7DC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6F855-063F-4289-A33F-900800FE3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CE6A5-85DA-4D43-BA2D-537EDB99C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59937-97D9-4ED2-BECF-FF2706FD84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92862-819A-4446-BE01-7D9292627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6333F-098B-4181-B557-7E85A4150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3CA228E4-1440-43CA-AFC7-526B75A47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76;&#1084;&#1080;&#1085;\Desktop\&#1047;&#1072;&#1088;&#1103;&#1076;&#1082;&#1072;.mp3" TargetMode="Externa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7" Type="http://schemas.openxmlformats.org/officeDocument/2006/relationships/image" Target="../media/image42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gif"/><Relationship Id="rId5" Type="http://schemas.openxmlformats.org/officeDocument/2006/relationships/image" Target="../media/image40.gif"/><Relationship Id="rId4" Type="http://schemas.openxmlformats.org/officeDocument/2006/relationships/image" Target="../media/image3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12" Type="http://schemas.openxmlformats.org/officeDocument/2006/relationships/image" Target="../media/image2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wmf"/><Relationship Id="rId11" Type="http://schemas.openxmlformats.org/officeDocument/2006/relationships/image" Target="../media/image20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760392" y="2987749"/>
            <a:ext cx="3886399" cy="1296144"/>
          </a:xfrm>
        </p:spPr>
        <p:txBody>
          <a:bodyPr anchor="ctr"/>
          <a:lstStyle/>
          <a:p>
            <a:pPr marL="0" indent="0" algn="ctr" eaLnBrk="1">
              <a:spcAft>
                <a:spcPct val="0"/>
              </a:spcAft>
              <a:buFont typeface="Times New Roman" pitchFamily="16" charset="0"/>
              <a:buNone/>
            </a:pPr>
            <a:r>
              <a:rPr lang="ru-RU" sz="2000" b="1" i="1" dirty="0" smtClean="0">
                <a:solidFill>
                  <a:schemeClr val="tx1"/>
                </a:solidFill>
              </a:rPr>
              <a:t>Подготовила</a:t>
            </a:r>
          </a:p>
          <a:p>
            <a:pPr marL="0" indent="0" algn="ctr" eaLnBrk="1">
              <a:spcAft>
                <a:spcPct val="0"/>
              </a:spcAft>
              <a:buFont typeface="Times New Roman" pitchFamily="16" charset="0"/>
              <a:buNone/>
            </a:pPr>
            <a:r>
              <a:rPr lang="ru-RU" sz="2000" b="1" i="1" dirty="0" err="1" smtClean="0">
                <a:solidFill>
                  <a:schemeClr val="tx1"/>
                </a:solidFill>
              </a:rPr>
              <a:t>Шароватова</a:t>
            </a:r>
            <a:r>
              <a:rPr lang="ru-RU" sz="2000" b="1" i="1" dirty="0" smtClean="0">
                <a:solidFill>
                  <a:schemeClr val="tx1"/>
                </a:solidFill>
              </a:rPr>
              <a:t> Ольга Владимировна, учитель начальных классов</a:t>
            </a:r>
            <a:endParaRPr lang="ru-RU" sz="2000" b="1" i="1" dirty="0" smtClean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5816" y="1763613"/>
            <a:ext cx="9069387" cy="1260475"/>
          </a:xfrm>
        </p:spPr>
        <p:txBody>
          <a:bodyPr/>
          <a:lstStyle/>
          <a:p>
            <a:r>
              <a:rPr lang="ru-RU" sz="7200" b="1" i="1" dirty="0" smtClean="0">
                <a:solidFill>
                  <a:srgbClr val="00B050"/>
                </a:solidFill>
                <a:latin typeface="Constantia" pitchFamily="18" charset="0"/>
              </a:rPr>
              <a:t>На воде и в лесу</a:t>
            </a:r>
            <a:endParaRPr lang="ru-RU" sz="7200" b="1" i="1" dirty="0">
              <a:solidFill>
                <a:srgbClr val="00B05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300" b="1" spc="55" dirty="0" smtClean="0">
                <a:ln w="1143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лесной поляночке</a:t>
            </a:r>
            <a:endParaRPr lang="ru-RU" sz="7300" b="1" spc="55" dirty="0">
              <a:ln w="11430">
                <a:solidFill>
                  <a:schemeClr val="bg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5073" y="6221000"/>
            <a:ext cx="7056438" cy="165369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5" dirty="0" smtClean="0">
                <a:ln w="11430">
                  <a:solidFill>
                    <a:schemeClr val="bg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Физкультминутка</a:t>
            </a:r>
            <a:endParaRPr lang="ru-RU" sz="6000" b="1" spc="55" dirty="0">
              <a:ln w="11430">
                <a:solidFill>
                  <a:schemeClr val="bg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Заряд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432800" y="709220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315288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7824" y="0"/>
            <a:ext cx="3299195" cy="2698467"/>
          </a:xfrm>
          <a:prstGeom prst="rect">
            <a:avLst/>
          </a:prstGeom>
          <a:noFill/>
        </p:spPr>
      </p:pic>
      <p:pic>
        <p:nvPicPr>
          <p:cNvPr id="3" name="Рисунок 2" descr="C:\Documents and Settings\Admin.MICROSOF-138173\Мои документы\Мои рисунки\887616523.jpg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6275" y="3464849"/>
            <a:ext cx="1349333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Admin.MICROSOF-138173\Мои документы\Мои рисунки\887616523.jpg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1514" y="4331067"/>
            <a:ext cx="1349333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.MICROSOF-138173\Мои документы\Мои рисунки\887616523.jpg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4264" y="4094826"/>
            <a:ext cx="1349333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315288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6579" y="0"/>
            <a:ext cx="3299195" cy="2698467"/>
          </a:xfrm>
          <a:prstGeom prst="rect">
            <a:avLst/>
          </a:prstGeom>
          <a:noFill/>
        </p:spPr>
      </p:pic>
      <p:pic>
        <p:nvPicPr>
          <p:cNvPr id="3" name="Рисунок 2" descr="sporta-381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5030" y="3622343"/>
            <a:ext cx="2124657" cy="34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sporta-381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16492" y="3622343"/>
            <a:ext cx="2124657" cy="34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sporta-381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02976" y="3622343"/>
            <a:ext cx="2124657" cy="34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315288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5334" y="0"/>
            <a:ext cx="3299195" cy="2698467"/>
          </a:xfrm>
          <a:prstGeom prst="rect">
            <a:avLst/>
          </a:prstGeom>
          <a:noFill/>
        </p:spPr>
      </p:pic>
      <p:pic>
        <p:nvPicPr>
          <p:cNvPr id="3" name="Рисунок 2" descr="bdd73f0325c0b19bcfb894217b4ff294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1297" y="3386102"/>
            <a:ext cx="2052877" cy="373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bdd73f0325c0b19bcfb894217b4ff294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16492" y="3386102"/>
            <a:ext cx="2052877" cy="373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bdd73f0325c0b19bcfb894217b4ff294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7954" y="3701091"/>
            <a:ext cx="2052877" cy="373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315288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6536" y="0"/>
            <a:ext cx="3299195" cy="2698467"/>
          </a:xfrm>
          <a:prstGeom prst="rect">
            <a:avLst/>
          </a:prstGeom>
          <a:noFill/>
        </p:spPr>
      </p:pic>
      <p:pic>
        <p:nvPicPr>
          <p:cNvPr id="3" name="Рисунок 2" descr="48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17562" y="3858584"/>
            <a:ext cx="1485843" cy="3293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48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67780" y="3622342"/>
            <a:ext cx="1485843" cy="32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48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81731" y="4173572"/>
            <a:ext cx="1485843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7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315288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2802" y="0"/>
            <a:ext cx="3299195" cy="2698467"/>
          </a:xfrm>
          <a:prstGeom prst="rect">
            <a:avLst/>
          </a:prstGeom>
          <a:noFill/>
        </p:spPr>
      </p:pic>
      <p:pic>
        <p:nvPicPr>
          <p:cNvPr id="3" name="Рисунок 2" descr="49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5030" y="4094826"/>
            <a:ext cx="1771110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49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1513" y="4094826"/>
            <a:ext cx="1771110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49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39242" y="3937332"/>
            <a:ext cx="1771110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7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315288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1557" y="0"/>
            <a:ext cx="3299195" cy="2698467"/>
          </a:xfrm>
          <a:prstGeom prst="rect">
            <a:avLst/>
          </a:prstGeom>
          <a:noFill/>
        </p:spPr>
      </p:pic>
      <p:pic>
        <p:nvPicPr>
          <p:cNvPr id="3" name="Рисунок 2" descr="50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0269" y="3701090"/>
            <a:ext cx="1309081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50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02976" y="3858584"/>
            <a:ext cx="1309081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50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1296" y="4094825"/>
            <a:ext cx="1309081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7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315288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0313" y="0"/>
            <a:ext cx="3299195" cy="2698467"/>
          </a:xfrm>
          <a:prstGeom prst="rect">
            <a:avLst/>
          </a:prstGeom>
          <a:noFill/>
        </p:spPr>
      </p:pic>
      <p:pic>
        <p:nvPicPr>
          <p:cNvPr id="3" name="Рисунок 2" descr="yoga05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7737" y="3543596"/>
            <a:ext cx="2248889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yoga05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45465" y="3858584"/>
            <a:ext cx="2248889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yoga05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2541" y="4016079"/>
            <a:ext cx="2248889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7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315288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7824" y="0"/>
            <a:ext cx="3299195" cy="2698467"/>
          </a:xfrm>
          <a:prstGeom prst="rect">
            <a:avLst/>
          </a:prstGeom>
          <a:noFill/>
        </p:spPr>
      </p:pic>
      <p:pic>
        <p:nvPicPr>
          <p:cNvPr id="3" name="Рисунок 2" descr="C:\Documents and Settings\Admin.MICROSOF-138173\Мои документы\Мои рисунки\887616523.jpg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8807" y="3543596"/>
            <a:ext cx="1349333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Admin.MICROSOF-138173\Мои документы\Мои рисунки\887616523.jpg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89025" y="4094826"/>
            <a:ext cx="1349333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.MICROSOF-138173\Мои документы\Мои рисунки\887616523.jpg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11774" y="3464849"/>
            <a:ext cx="1349333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315288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0313" y="0"/>
            <a:ext cx="3299195" cy="2698467"/>
          </a:xfrm>
          <a:prstGeom prst="rect">
            <a:avLst/>
          </a:prstGeom>
          <a:noFill/>
        </p:spPr>
      </p:pic>
      <p:pic>
        <p:nvPicPr>
          <p:cNvPr id="3" name="Рисунок 2" descr="yoga06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2541" y="4173572"/>
            <a:ext cx="1790362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yoga06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74003" y="3937331"/>
            <a:ext cx="1790362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yoga06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7998" y="4173572"/>
            <a:ext cx="1790362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741908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Цели урока: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Blip>
                <a:blip r:embed="rId2"/>
              </a:buBlip>
            </a:pPr>
            <a:r>
              <a:rPr lang="ru-RU" b="1" i="1" dirty="0" smtClean="0"/>
              <a:t>Выяснить, какие опасности могут подстерегать нас в лесу и у водоёмов;</a:t>
            </a:r>
          </a:p>
          <a:p>
            <a:pPr algn="just">
              <a:buBlip>
                <a:blip r:embed="rId2"/>
              </a:buBlip>
            </a:pPr>
            <a:r>
              <a:rPr lang="ru-RU" b="1" i="1" dirty="0" smtClean="0"/>
              <a:t>закрепить понятия «съедобные» и «несъедобные» грибы и ягоды;</a:t>
            </a:r>
          </a:p>
          <a:p>
            <a:pPr algn="just">
              <a:buBlip>
                <a:blip r:embed="rId2"/>
              </a:buBlip>
            </a:pPr>
            <a:r>
              <a:rPr lang="ru-RU" b="1" i="1" dirty="0" smtClean="0"/>
              <a:t>научить детей правилам поведения, если рядом летают жалящие насекомые;</a:t>
            </a:r>
          </a:p>
          <a:p>
            <a:pPr algn="just">
              <a:buBlip>
                <a:blip r:embed="rId2"/>
              </a:buBlip>
            </a:pPr>
            <a:r>
              <a:rPr lang="ru-RU" b="1" i="1" dirty="0" smtClean="0"/>
              <a:t> научить детей правилам поведения на воде и в лесу.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315288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6536" y="0"/>
            <a:ext cx="3299195" cy="2698467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60052" y="4094826"/>
            <a:ext cx="5166320" cy="37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35126b8bc2135f19cc605ec22bf9c868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85378" y="4567309"/>
            <a:ext cx="2185885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7476" y="2047400"/>
            <a:ext cx="1587348" cy="4920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234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87983" y="3701091"/>
            <a:ext cx="2292642" cy="3652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1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315288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6579" y="0"/>
            <a:ext cx="3299195" cy="2698467"/>
          </a:xfrm>
          <a:prstGeom prst="rect">
            <a:avLst/>
          </a:prstGeom>
          <a:noFill/>
        </p:spPr>
      </p:pic>
      <p:pic>
        <p:nvPicPr>
          <p:cNvPr id="3" name="Рисунок 2" descr="48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7519" y="4016079"/>
            <a:ext cx="1485843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48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8981" y="3858583"/>
            <a:ext cx="1485843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48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6709" y="4094825"/>
            <a:ext cx="1485843" cy="317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315288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7824" y="0"/>
            <a:ext cx="3299195" cy="2698467"/>
          </a:xfrm>
          <a:prstGeom prst="rect">
            <a:avLst/>
          </a:prstGeom>
          <a:noFill/>
        </p:spPr>
      </p:pic>
      <p:pic>
        <p:nvPicPr>
          <p:cNvPr id="3" name="Рисунок 2" descr="bdd73f0325c0b19bcfb894217b4ff294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60052" y="3464849"/>
            <a:ext cx="2052877" cy="3888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bdd73f0325c0b19bcfb894217b4ff294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16492" y="3543596"/>
            <a:ext cx="2052877" cy="3888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bdd73f0325c0b19bcfb894217b4ff294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45465" y="3307355"/>
            <a:ext cx="2052877" cy="38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1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315288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5334" y="0"/>
            <a:ext cx="3299195" cy="2698467"/>
          </a:xfrm>
          <a:prstGeom prst="rect">
            <a:avLst/>
          </a:prstGeom>
          <a:noFill/>
        </p:spPr>
      </p:pic>
      <p:pic>
        <p:nvPicPr>
          <p:cNvPr id="3" name="Рисунок 2" descr="ab020ef25a12a86938430bdc369cdbb1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937736" y="2992366"/>
            <a:ext cx="2212137" cy="3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315288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7824" y="0"/>
            <a:ext cx="3299195" cy="2698467"/>
          </a:xfrm>
          <a:prstGeom prst="rect">
            <a:avLst/>
          </a:prstGeom>
          <a:noFill/>
        </p:spPr>
      </p:pic>
      <p:pic>
        <p:nvPicPr>
          <p:cNvPr id="1026" name="Picture 2" descr="C:\Documents and Settings\Галина\Мои документы\hiphop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0192" y="3347789"/>
            <a:ext cx="2328000" cy="3492000"/>
          </a:xfrm>
          <a:prstGeom prst="rect">
            <a:avLst/>
          </a:prstGeom>
          <a:noFill/>
        </p:spPr>
      </p:pic>
      <p:pic>
        <p:nvPicPr>
          <p:cNvPr id="1027" name="Picture 3" descr="C:\Documents and Settings\Галина\Мои документы\hiphop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816" y="3779837"/>
            <a:ext cx="2328000" cy="3492000"/>
          </a:xfrm>
          <a:prstGeom prst="rect">
            <a:avLst/>
          </a:prstGeom>
          <a:noFill/>
        </p:spPr>
      </p:pic>
      <p:pic>
        <p:nvPicPr>
          <p:cNvPr id="1028" name="Picture 4" descr="C:\Documents and Settings\Галина\Мои документы\hiphop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0552" y="3851845"/>
            <a:ext cx="2328000" cy="3492000"/>
          </a:xfrm>
          <a:prstGeom prst="rect">
            <a:avLst/>
          </a:prstGeom>
          <a:noFill/>
        </p:spPr>
      </p:pic>
    </p:spTree>
  </p:cSld>
  <p:clrMapOvr>
    <a:masterClrMapping/>
  </p:clrMapOvr>
  <p:transition advTm="17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315288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9068" y="0"/>
            <a:ext cx="3299195" cy="2698467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338807" y="3543596"/>
            <a:ext cx="7639277" cy="259865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300" b="1" spc="55" dirty="0" smtClean="0">
                <a:ln w="1143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</a:p>
          <a:p>
            <a:r>
              <a:rPr lang="ru-RU" sz="5300" b="1" spc="55" dirty="0" smtClean="0">
                <a:ln w="1143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Пусть весь день</a:t>
            </a:r>
          </a:p>
          <a:p>
            <a:r>
              <a:rPr lang="ru-RU" sz="5300" b="1" spc="55" dirty="0" smtClean="0">
                <a:ln w="1143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вас будет</a:t>
            </a:r>
          </a:p>
          <a:p>
            <a:r>
              <a:rPr lang="ru-RU" sz="5300" b="1" spc="55" dirty="0" smtClean="0">
                <a:ln w="1143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хорошее настроение!</a:t>
            </a:r>
          </a:p>
          <a:p>
            <a:endParaRPr lang="ru-RU" sz="5300" b="1" spc="55" dirty="0">
              <a:ln w="11430"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7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957932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Несъедобные грибы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C:\Documents and Settings\Галина\Local Settings\Temporary Internet Files\Content.IE5\9HSTNZPT\MC90019327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872" y="4499917"/>
            <a:ext cx="2236500" cy="2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3809" y="2051645"/>
            <a:ext cx="3816424" cy="2153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Какой же он хороший!</a:t>
            </a:r>
            <a:br>
              <a:rPr lang="ru-RU" dirty="0" smtClean="0"/>
            </a:br>
            <a:r>
              <a:rPr lang="ru-RU" dirty="0" smtClean="0"/>
              <a:t>И шапочка в горошек!</a:t>
            </a:r>
            <a:br>
              <a:rPr lang="ru-RU" dirty="0" smtClean="0"/>
            </a:br>
            <a:r>
              <a:rPr lang="ru-RU" dirty="0" smtClean="0"/>
              <a:t>Растёт повсюду он в лесу.</a:t>
            </a:r>
            <a:br>
              <a:rPr lang="ru-RU" dirty="0" smtClean="0"/>
            </a:br>
            <a:r>
              <a:rPr lang="ru-RU" dirty="0" smtClean="0"/>
              <a:t>Домой его не принесу!</a:t>
            </a:r>
            <a:br>
              <a:rPr lang="ru-RU" dirty="0" smtClean="0"/>
            </a:br>
            <a:r>
              <a:rPr lang="ru-RU" dirty="0" smtClean="0"/>
              <a:t>Ведь  на  расправу очень скор,</a:t>
            </a:r>
            <a:br>
              <a:rPr lang="ru-RU" dirty="0" smtClean="0"/>
            </a:br>
            <a:r>
              <a:rPr lang="ru-RU" dirty="0" smtClean="0"/>
              <a:t>Гриб ядовитый - ...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32400" y="1907629"/>
            <a:ext cx="3744416" cy="2668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Этот гриб совсем не красен, </a:t>
            </a:r>
            <a:br>
              <a:rPr lang="ru-RU" dirty="0" smtClean="0"/>
            </a:br>
            <a:r>
              <a:rPr lang="ru-RU" dirty="0" smtClean="0"/>
              <a:t>Но, поверьте, он опасен - </a:t>
            </a:r>
            <a:br>
              <a:rPr lang="ru-RU" dirty="0" smtClean="0"/>
            </a:br>
            <a:r>
              <a:rPr lang="ru-RU" dirty="0" smtClean="0"/>
              <a:t>Не похож на мухомор, </a:t>
            </a:r>
            <a:br>
              <a:rPr lang="ru-RU" dirty="0" smtClean="0"/>
            </a:br>
            <a:r>
              <a:rPr lang="ru-RU" dirty="0" smtClean="0"/>
              <a:t>Но на всех наводит мор. </a:t>
            </a:r>
            <a:br>
              <a:rPr lang="ru-RU" dirty="0" smtClean="0"/>
            </a:br>
            <a:r>
              <a:rPr lang="ru-RU" dirty="0" smtClean="0"/>
              <a:t>Мор наводит на зверей, </a:t>
            </a:r>
            <a:br>
              <a:rPr lang="ru-RU" dirty="0" smtClean="0"/>
            </a:br>
            <a:r>
              <a:rPr lang="ru-RU" dirty="0" smtClean="0"/>
              <a:t>Ядовит и для людей. </a:t>
            </a:r>
            <a:br>
              <a:rPr lang="ru-RU" dirty="0" smtClean="0"/>
            </a:br>
            <a:r>
              <a:rPr lang="ru-RU" dirty="0" smtClean="0"/>
              <a:t>В руки даже не бери, </a:t>
            </a:r>
            <a:br>
              <a:rPr lang="ru-RU" dirty="0" smtClean="0"/>
            </a:br>
            <a:r>
              <a:rPr lang="ru-RU" dirty="0" smtClean="0"/>
              <a:t>Полон яда он внутри. </a:t>
            </a:r>
            <a:br>
              <a:rPr lang="ru-RU" dirty="0" smtClean="0"/>
            </a:br>
            <a:r>
              <a:rPr lang="ru-RU" dirty="0" smtClean="0"/>
              <a:t>В светлой шапке, на дорожке </a:t>
            </a:r>
            <a:br>
              <a:rPr lang="ru-RU" dirty="0" smtClean="0"/>
            </a:br>
            <a:r>
              <a:rPr lang="ru-RU" dirty="0" smtClean="0"/>
              <a:t>Он стоит на тонкой ножке. </a:t>
            </a:r>
            <a:endParaRPr lang="ru-RU" dirty="0"/>
          </a:p>
        </p:txBody>
      </p:sp>
      <p:pic>
        <p:nvPicPr>
          <p:cNvPr id="2050" name="Picture 2" descr="C:\Documents and Settings\Галина\Мои документы\1307885306_1.jpg"/>
          <p:cNvPicPr>
            <a:picLocks noChangeAspect="1" noChangeArrowheads="1"/>
          </p:cNvPicPr>
          <p:nvPr/>
        </p:nvPicPr>
        <p:blipFill>
          <a:blip r:embed="rId3" cstate="print"/>
          <a:srcRect b="16359"/>
          <a:stretch>
            <a:fillRect/>
          </a:stretch>
        </p:blipFill>
        <p:spPr bwMode="auto">
          <a:xfrm>
            <a:off x="5832400" y="4787949"/>
            <a:ext cx="2926782" cy="24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4"/>
            <a:ext cx="7487815" cy="884336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Будьте  осторожны!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Не перепутайте!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3808" y="1907629"/>
            <a:ext cx="4452938" cy="1152128"/>
          </a:xfrm>
        </p:spPr>
        <p:txBody>
          <a:bodyPr/>
          <a:lstStyle/>
          <a:p>
            <a:pPr algn="ctr"/>
            <a:r>
              <a:rPr lang="ru-RU" sz="3600" dirty="0" smtClean="0"/>
              <a:t>Ядовитая ягода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волчье лыко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68304" y="1907629"/>
            <a:ext cx="4456113" cy="1280914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Полезная ягода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клюква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Documents and Settings\Галина\Мои документы\картинки\4f_NhQMgNVw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792" y="3707829"/>
            <a:ext cx="4094126" cy="31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Documents and Settings\Галина\Мои документы\картинки\05_020646_cur22 клюкв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l="10677"/>
          <a:stretch>
            <a:fillRect/>
          </a:stretch>
        </p:blipFill>
        <p:spPr bwMode="auto">
          <a:xfrm>
            <a:off x="4752280" y="3779837"/>
            <a:ext cx="4151853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3808" y="1835621"/>
            <a:ext cx="4452938" cy="1137568"/>
          </a:xfrm>
        </p:spPr>
        <p:txBody>
          <a:bodyPr/>
          <a:lstStyle/>
          <a:p>
            <a:pPr algn="ctr"/>
            <a:r>
              <a:rPr lang="ru-RU" sz="3600" dirty="0" smtClean="0"/>
              <a:t>Ядовитая ягода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вороний глаз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12320" y="1763613"/>
            <a:ext cx="4456113" cy="1281584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Полезная ягода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черника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Documents and Settings\Галина\Мои документы\картинки\вороний глаз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840" y="3707829"/>
            <a:ext cx="4129403" cy="28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Documents and Settings\Галина\Мои документы\картинки\untitled(2) черник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4408" y="3419797"/>
            <a:ext cx="3024000" cy="30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9" y="301625"/>
            <a:ext cx="7489402" cy="1260475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Эти насекомые опасны!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647824" y="6886575"/>
            <a:ext cx="8208912" cy="519113"/>
          </a:xfrm>
        </p:spPr>
        <p:txBody>
          <a:bodyPr/>
          <a:lstStyle/>
          <a:p>
            <a:pPr>
              <a:defRPr/>
            </a:pPr>
            <a:r>
              <a:rPr lang="ru-RU" sz="3600" b="1" i="1" dirty="0" smtClean="0">
                <a:solidFill>
                  <a:srgbClr val="00B050"/>
                </a:solidFill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</a:rPr>
              <a:t>Каких насекомых называют  жалящими?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C:\Documents and Settings\Галина\Local Settings\Temporary Internet Files\Content.IE5\KC90VI5S\MC900438036[1]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2160" y="1619597"/>
            <a:ext cx="274320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Галина\Local Settings\Temporary Internet Files\Content.IE5\KC90VI5S\MC900088448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5936" y="4571925"/>
            <a:ext cx="1728192" cy="2016000"/>
          </a:xfrm>
          <a:prstGeom prst="rect">
            <a:avLst/>
          </a:prstGeom>
          <a:noFill/>
        </p:spPr>
      </p:pic>
      <p:pic>
        <p:nvPicPr>
          <p:cNvPr id="1026" name="Picture 2" descr="C:\Documents and Settings\Галина\Мои документы\картинки\348355b_1364526319клещ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2440" y="3347789"/>
            <a:ext cx="3171825" cy="2381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Галина\Мои документы\untitled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28144" y="4715941"/>
            <a:ext cx="2705100" cy="1695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Галина\Мои документы\untitled(3)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 rot="2736379">
            <a:off x="1079872" y="2123653"/>
            <a:ext cx="2143125" cy="2143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831" y="301626"/>
            <a:ext cx="7272809" cy="669900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Актуализация знаний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6"/>
            <a:ext cx="4457700" cy="3307506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	Я из дома на порог</a:t>
            </a:r>
          </a:p>
          <a:p>
            <a:pPr>
              <a:buNone/>
            </a:pPr>
            <a:r>
              <a:rPr lang="ru-RU" sz="1800" dirty="0" smtClean="0"/>
              <a:t>   	Лишь один шагнул шажок,</a:t>
            </a:r>
          </a:p>
          <a:p>
            <a:pPr>
              <a:buNone/>
            </a:pPr>
            <a:r>
              <a:rPr lang="ru-RU" sz="1800" dirty="0" smtClean="0"/>
              <a:t>   	Дверь закрылась за спиной,</a:t>
            </a:r>
          </a:p>
          <a:p>
            <a:pPr>
              <a:buNone/>
            </a:pPr>
            <a:r>
              <a:rPr lang="ru-RU" sz="1800" dirty="0" smtClean="0"/>
              <a:t>   	Нет пути передо мной.</a:t>
            </a:r>
          </a:p>
          <a:p>
            <a:pPr>
              <a:buNone/>
            </a:pPr>
            <a:r>
              <a:rPr lang="ru-RU" sz="1800" dirty="0" smtClean="0"/>
              <a:t>   	Я и дома- и не дома,</a:t>
            </a:r>
          </a:p>
          <a:p>
            <a:pPr>
              <a:buNone/>
            </a:pPr>
            <a:r>
              <a:rPr lang="ru-RU" sz="1800" dirty="0" smtClean="0"/>
              <a:t>   	Между небом и землёй.</a:t>
            </a:r>
          </a:p>
          <a:p>
            <a:pPr>
              <a:buNone/>
            </a:pPr>
            <a:r>
              <a:rPr lang="ru-RU" sz="1800" dirty="0" smtClean="0"/>
              <a:t>   	Отгадайте - </a:t>
            </a:r>
            <a:r>
              <a:rPr lang="ru-RU" sz="1800" dirty="0" err="1" smtClean="0"/>
              <a:t>ка</a:t>
            </a:r>
            <a:r>
              <a:rPr lang="ru-RU" sz="1800" dirty="0" smtClean="0"/>
              <a:t>, друзья,</a:t>
            </a:r>
          </a:p>
          <a:p>
            <a:pPr>
              <a:buNone/>
            </a:pPr>
            <a:r>
              <a:rPr lang="ru-RU" sz="1800" dirty="0" smtClean="0"/>
              <a:t>   	Где же я?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6"/>
            <a:ext cx="4459287" cy="1435298"/>
          </a:xfrm>
        </p:spPr>
        <p:txBody>
          <a:bodyPr/>
          <a:lstStyle/>
          <a:p>
            <a:pPr algn="ctr">
              <a:buNone/>
            </a:pPr>
            <a:endParaRPr lang="ru-RU" sz="1800" dirty="0" smtClean="0"/>
          </a:p>
          <a:p>
            <a:pPr algn="ctr">
              <a:buNone/>
            </a:pPr>
            <a:r>
              <a:rPr lang="ru-RU" sz="1800" dirty="0" smtClean="0"/>
              <a:t>Межи деревянные,</a:t>
            </a:r>
          </a:p>
          <a:p>
            <a:pPr algn="ctr">
              <a:buNone/>
            </a:pPr>
            <a:r>
              <a:rPr lang="ru-RU" sz="1800" dirty="0" smtClean="0"/>
              <a:t>А поля стеклянные.</a:t>
            </a:r>
            <a:endParaRPr lang="ru-RU" sz="1800" dirty="0"/>
          </a:p>
        </p:txBody>
      </p:sp>
      <p:pic>
        <p:nvPicPr>
          <p:cNvPr id="5" name="Рисунок 4" descr="C:\Documents and Settings\Галина\Local Settings\Temporary Internet Files\Content.IE5\1QLPO5JA\MC900089987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3848" y="5219997"/>
            <a:ext cx="2736304" cy="2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Галина\Local Settings\Temporary Internet Files\Content.IE5\1QLPO5JA\MC900098097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4448" y="3635821"/>
            <a:ext cx="2232248" cy="2772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Назовите опасные ситуации на воде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Documents and Settings\Галина\Мои документы\картинки\tobol (3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6254" y="1979637"/>
            <a:ext cx="3520990" cy="23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Галина\Мои документы\картинки\images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784" y="4499917"/>
            <a:ext cx="3996701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Documents and Settings\Галина\Мои документы\картинки\images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792" y="1835621"/>
            <a:ext cx="2466975" cy="1847850"/>
          </a:xfrm>
          <a:prstGeom prst="rect">
            <a:avLst/>
          </a:prstGeom>
          <a:noFill/>
        </p:spPr>
      </p:pic>
      <p:pic>
        <p:nvPicPr>
          <p:cNvPr id="2053" name="Picture 5" descr="C:\Documents and Settings\Галина\Мои документы\картинки\images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96296" y="4643933"/>
            <a:ext cx="3582690" cy="248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808" y="323453"/>
            <a:ext cx="7273378" cy="864096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Чтобы не было беды </a:t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>у воды</a:t>
            </a:r>
            <a:r>
              <a:rPr lang="ru-RU" sz="2400" b="1" i="1" dirty="0" smtClean="0">
                <a:solidFill>
                  <a:srgbClr val="0070C0"/>
                </a:solidFill>
              </a:rPr>
              <a:t/>
            </a:r>
            <a:br>
              <a:rPr lang="ru-RU" sz="2400" b="1" i="1" dirty="0" smtClean="0">
                <a:solidFill>
                  <a:srgbClr val="0070C0"/>
                </a:solidFill>
              </a:rPr>
            </a:b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1768476"/>
            <a:ext cx="9069387" cy="3739554"/>
          </a:xfrm>
        </p:spPr>
        <p:txBody>
          <a:bodyPr/>
          <a:lstStyle/>
          <a:p>
            <a:pPr algn="ctr"/>
            <a:endParaRPr lang="ru-RU" sz="2000" b="1" i="1" dirty="0" smtClean="0"/>
          </a:p>
          <a:p>
            <a:pPr algn="just">
              <a:buFont typeface="Wingdings" pitchFamily="2" charset="2"/>
              <a:buChar char="q"/>
            </a:pPr>
            <a:r>
              <a:rPr lang="ru-RU" sz="2400" b="1" i="1" dirty="0" smtClean="0"/>
              <a:t>Не подплывай к моторным и вёсельным лодкам.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i="1" dirty="0" smtClean="0"/>
              <a:t>Не толкай товарищей с берега или к воде.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i="1" dirty="0" smtClean="0"/>
              <a:t>Не доводи себя до переохлаждения и переутомления.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i="1" dirty="0" smtClean="0"/>
              <a:t>При появлении озноба  или сильной усталости выйди из воды, отдохни и согрейся.</a:t>
            </a:r>
          </a:p>
          <a:p>
            <a:pPr algn="just"/>
            <a:endParaRPr lang="ru-RU" sz="2000" b="1" i="1" dirty="0"/>
          </a:p>
        </p:txBody>
      </p:sp>
      <p:pic>
        <p:nvPicPr>
          <p:cNvPr id="3074" name="Picture 2" descr="C:\Documents and Settings\Галина\Мои документы\untitl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8024" y="4787949"/>
            <a:ext cx="4518767" cy="23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431800" y="1763613"/>
            <a:ext cx="9070975" cy="1250950"/>
          </a:xfrm>
        </p:spPr>
        <p:txBody>
          <a:bodyPr tIns="38808"/>
          <a:lstStyle/>
          <a:p>
            <a:pPr eaLnBrk="1"/>
            <a:r>
              <a:rPr lang="ru-RU" b="1" i="1" dirty="0" smtClean="0">
                <a:solidFill>
                  <a:srgbClr val="00B050"/>
                </a:solidFill>
              </a:rPr>
              <a:t>Закрепление изученного. 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Итог урока.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9" y="2915741"/>
            <a:ext cx="8353498" cy="3797797"/>
          </a:xfrm>
        </p:spPr>
        <p:txBody>
          <a:bodyPr anchor="ctr"/>
          <a:lstStyle/>
          <a:p>
            <a:pPr algn="just"/>
            <a:r>
              <a:rPr lang="ru-RU" sz="2800" dirty="0" smtClean="0"/>
              <a:t>Какие продукты лучше всего взять с собой во время непродолжительной прогулки в лесу?</a:t>
            </a:r>
          </a:p>
          <a:p>
            <a:pPr algn="just"/>
            <a:r>
              <a:rPr lang="ru-RU" sz="2800" dirty="0" smtClean="0"/>
              <a:t>Какие медикаменты надо взять с собой?</a:t>
            </a:r>
          </a:p>
          <a:p>
            <a:pPr algn="just"/>
            <a:r>
              <a:rPr lang="ru-RU" sz="2800" dirty="0" smtClean="0"/>
              <a:t>Как лучше одеться</a:t>
            </a:r>
          </a:p>
          <a:p>
            <a:pPr algn="just"/>
            <a:r>
              <a:rPr lang="ru-RU" sz="2800" dirty="0" smtClean="0"/>
              <a:t>Как предотвратить укус жалящего насекомого? </a:t>
            </a:r>
          </a:p>
          <a:p>
            <a:pPr algn="just"/>
            <a:r>
              <a:rPr lang="ru-RU" sz="2800" dirty="0" smtClean="0"/>
              <a:t>Перечислите правила поведения на водоёме.   </a:t>
            </a:r>
            <a:endParaRPr lang="ru-RU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784" y="107429"/>
            <a:ext cx="9069387" cy="49879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</a:p>
          <a:p>
            <a:pPr>
              <a:buNone/>
            </a:pPr>
            <a:r>
              <a:rPr lang="ru-RU" b="1" spc="50" dirty="0" smtClean="0">
                <a:ln w="1143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Терпенью, мудрости учи, </a:t>
            </a:r>
            <a:br>
              <a:rPr lang="ru-RU" b="1" spc="50" dirty="0" smtClean="0">
                <a:ln w="1143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Наполни тело красотой,</a:t>
            </a:r>
            <a:br>
              <a:rPr lang="ru-RU" b="1" spc="50" dirty="0" smtClean="0">
                <a:ln w="1143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милый лес, не знали мы,</a:t>
            </a:r>
            <a:br>
              <a:rPr lang="ru-RU" b="1" spc="50" dirty="0" smtClean="0">
                <a:ln w="1143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хорошо с тобой!</a:t>
            </a:r>
            <a:endParaRPr lang="ru-RU" b="1" spc="50" dirty="0">
              <a:ln w="11430">
                <a:solidFill>
                  <a:schemeClr val="bg1"/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813916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Домашнее задание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>
          <a:xfrm>
            <a:off x="1583928" y="2627709"/>
            <a:ext cx="8064896" cy="1872208"/>
          </a:xfrm>
        </p:spPr>
        <p:txBody>
          <a:bodyPr/>
          <a:lstStyle/>
          <a:p>
            <a:r>
              <a:rPr lang="ru-RU" sz="4000" b="1" dirty="0" smtClean="0"/>
              <a:t>Домашнее задание</a:t>
            </a:r>
            <a:r>
              <a:rPr lang="ru-RU" sz="4000" dirty="0" smtClean="0"/>
              <a:t>: </a:t>
            </a:r>
          </a:p>
          <a:p>
            <a:r>
              <a:rPr lang="ru-RU" sz="4000" dirty="0" smtClean="0"/>
              <a:t>учебник с.26-29 прочитать, рабочая тетрадь  с.17№1, с.18 №3                                 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741908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00B050"/>
                </a:solidFill>
              </a:rPr>
              <a:t>Список используемой литературы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>
          <a:xfrm>
            <a:off x="791840" y="1907629"/>
            <a:ext cx="8136904" cy="4968552"/>
          </a:xfrm>
        </p:spPr>
        <p:txBody>
          <a:bodyPr/>
          <a:lstStyle/>
          <a:p>
            <a:pPr algn="just">
              <a:buFont typeface="Wingdings" pitchFamily="2" charset="2"/>
              <a:buChar char="q"/>
              <a:defRPr/>
            </a:pPr>
            <a:endParaRPr lang="ru-RU" dirty="0" smtClean="0"/>
          </a:p>
          <a:p>
            <a:pPr algn="just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ru-RU" sz="2000" dirty="0" smtClean="0"/>
              <a:t>Окружающий мир.2 </a:t>
            </a:r>
            <a:r>
              <a:rPr lang="ru-RU" sz="2000" dirty="0" err="1" smtClean="0"/>
              <a:t>класс.Учеб.для</a:t>
            </a:r>
            <a:r>
              <a:rPr lang="ru-RU" sz="2000" dirty="0" smtClean="0"/>
              <a:t> </a:t>
            </a:r>
            <a:r>
              <a:rPr lang="ru-RU" sz="2000" dirty="0" err="1" smtClean="0"/>
              <a:t>общеобразоват</a:t>
            </a:r>
            <a:r>
              <a:rPr lang="ru-RU" sz="2000" dirty="0" smtClean="0"/>
              <a:t>. учреждений. Ч.2  А.А.Плешаков.- 3изд.- М.: Просвещение 2012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ru-RU" sz="2000" dirty="0" smtClean="0"/>
              <a:t> Плешаков А.А. Окружающий мир. Рабочая тетрадь 2 класс. Часть 2</a:t>
            </a:r>
          </a:p>
          <a:p>
            <a:pPr algn="just">
              <a:lnSpc>
                <a:spcPct val="150000"/>
              </a:lnSpc>
              <a:defRPr/>
            </a:pPr>
            <a:r>
              <a:rPr lang="ru-RU" sz="2000" dirty="0" smtClean="0"/>
              <a:t>Москва « Просвещение» 2012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ru-RU" sz="2000" dirty="0" smtClean="0"/>
              <a:t>Контрольно – измерительные материалы. Окружающий мир:2 класс/Сост. </a:t>
            </a:r>
            <a:r>
              <a:rPr lang="ru-RU" sz="2000" dirty="0" err="1" smtClean="0"/>
              <a:t>И.Ф.Яценко.-М.:ВАКО</a:t>
            </a:r>
            <a:r>
              <a:rPr lang="ru-RU" sz="2000" dirty="0" smtClean="0"/>
              <a:t>, 2012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ru-RU" sz="2000" dirty="0" smtClean="0"/>
              <a:t> Плешаков А.А. Атлас – определитель «От земли до неба» 2класс. М.: Просвещение 2012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ru-RU" sz="2000" dirty="0" smtClean="0"/>
              <a:t>Т.Н.Максимова  поурочные разработки по курсу «Окружающий мир» 2класс М.:ВАКО 2012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  <a:defRPr/>
            </a:pPr>
            <a:endParaRPr lang="ru-RU" sz="2000" dirty="0" smtClean="0"/>
          </a:p>
          <a:p>
            <a:pPr algn="just"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6"/>
            <a:ext cx="4457700" cy="2227386"/>
          </a:xfrm>
        </p:spPr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sz="1800" dirty="0" smtClean="0"/>
              <a:t>Кто по проводам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1800" dirty="0" smtClean="0"/>
              <a:t>В дом приходит к нам?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1800" dirty="0" smtClean="0"/>
              <a:t>По ночам, когда темно,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1800" dirty="0" smtClean="0"/>
              <a:t>Освещает дом оно.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6"/>
            <a:ext cx="4459287" cy="2083369"/>
          </a:xfrm>
        </p:spPr>
        <p:txBody>
          <a:bodyPr/>
          <a:lstStyle/>
          <a:p>
            <a:pPr>
              <a:lnSpc>
                <a:spcPct val="100000"/>
              </a:lnSpc>
              <a:buNone/>
            </a:pPr>
            <a:endParaRPr lang="ru-RU" sz="1800" dirty="0" smtClean="0"/>
          </a:p>
          <a:p>
            <a:pPr algn="ctr">
              <a:lnSpc>
                <a:spcPct val="100000"/>
              </a:lnSpc>
              <a:buNone/>
            </a:pPr>
            <a:r>
              <a:rPr lang="ru-RU" sz="1800" dirty="0" smtClean="0"/>
              <a:t>Что, скажи, за ящик это?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1800" dirty="0" smtClean="0"/>
              <a:t>В нём продукты даже летом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1800" dirty="0" smtClean="0"/>
              <a:t>В белом инее лежат…</a:t>
            </a:r>
            <a:endParaRPr lang="ru-RU" sz="1800" dirty="0"/>
          </a:p>
        </p:txBody>
      </p:sp>
      <p:pic>
        <p:nvPicPr>
          <p:cNvPr id="5" name="Рисунок 4" descr="C:\Documents and Settings\Галина\Local Settings\Temporary Internet Files\Content.IE5\9HSTNZPT\MC900360912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920" y="3995860"/>
            <a:ext cx="2304256" cy="23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Галина\Local Settings\Temporary Internet Files\Content.IE5\9HSTNZPT\MC900359777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4368" y="4067869"/>
            <a:ext cx="17526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72160" y="1691605"/>
            <a:ext cx="2591270" cy="4987925"/>
          </a:xfrm>
        </p:spPr>
        <p:txBody>
          <a:bodyPr/>
          <a:lstStyle/>
          <a:p>
            <a:pPr algn="ctr">
              <a:buNone/>
            </a:pPr>
            <a:r>
              <a:rPr lang="ru-RU" sz="1800" dirty="0" smtClean="0"/>
              <a:t>Ей набили мясом рот,</a:t>
            </a:r>
          </a:p>
          <a:p>
            <a:pPr algn="ctr">
              <a:buNone/>
            </a:pPr>
            <a:r>
              <a:rPr lang="ru-RU" sz="1800" dirty="0" smtClean="0"/>
              <a:t>И она его жуёт,</a:t>
            </a:r>
          </a:p>
          <a:p>
            <a:pPr algn="ctr">
              <a:buNone/>
            </a:pPr>
            <a:r>
              <a:rPr lang="ru-RU" sz="1800" dirty="0" smtClean="0"/>
              <a:t>Жуёт, жуёт и глотает-</a:t>
            </a:r>
          </a:p>
          <a:p>
            <a:pPr algn="ctr">
              <a:buNone/>
            </a:pPr>
            <a:r>
              <a:rPr lang="ru-RU" sz="1800" dirty="0" smtClean="0"/>
              <a:t>В тарелку отправляет.</a:t>
            </a:r>
          </a:p>
          <a:p>
            <a:endParaRPr lang="ru-RU" dirty="0" smtClean="0"/>
          </a:p>
          <a:p>
            <a:pPr>
              <a:buNone/>
            </a:pPr>
            <a:endParaRPr lang="ru-RU" sz="1800" dirty="0" smtClean="0"/>
          </a:p>
          <a:p>
            <a:pPr algn="ctr">
              <a:buNone/>
            </a:pPr>
            <a:r>
              <a:rPr lang="ru-RU" sz="1800" dirty="0" smtClean="0"/>
              <a:t>После стирки у простынки</a:t>
            </a:r>
          </a:p>
          <a:p>
            <a:pPr algn="ctr">
              <a:buNone/>
            </a:pPr>
            <a:r>
              <a:rPr lang="ru-RU" sz="1800" dirty="0" smtClean="0"/>
              <a:t>Он разгладит все морщинки.</a:t>
            </a:r>
          </a:p>
          <a:p>
            <a:pPr algn="ctr">
              <a:buNone/>
            </a:pPr>
            <a:r>
              <a:rPr lang="ru-RU" sz="1800" dirty="0" smtClean="0"/>
              <a:t>Только ты его не тронь,</a:t>
            </a:r>
          </a:p>
          <a:p>
            <a:pPr algn="ctr">
              <a:buNone/>
            </a:pPr>
            <a:r>
              <a:rPr lang="ru-RU" sz="1800" dirty="0" smtClean="0"/>
              <a:t>Он горячий, как огонь.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sz="half" idx="1"/>
          </p:nvPr>
        </p:nvSpPr>
        <p:spPr>
          <a:xfrm>
            <a:off x="215776" y="1763613"/>
            <a:ext cx="3384376" cy="1579314"/>
          </a:xfrm>
        </p:spPr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sz="1800" dirty="0" smtClean="0"/>
              <a:t>А загудит его мотор-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1800" dirty="0" smtClean="0"/>
              <a:t>Глотает он и пыль и сор.</a:t>
            </a:r>
          </a:p>
          <a:p>
            <a:endParaRPr lang="ru-RU" dirty="0"/>
          </a:p>
        </p:txBody>
      </p:sp>
      <p:pic>
        <p:nvPicPr>
          <p:cNvPr id="6" name="Рисунок 5" descr="C:\Documents and Settings\Галина\Local Settings\Temporary Internet Files\Content.IE5\1QLPO5JA\MC90029047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808" y="3203773"/>
            <a:ext cx="2552700" cy="29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Галина\Local Settings\Temporary Internet Files\Content.IE5\1QLPO5JA\MC900335646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8464" y="1691605"/>
            <a:ext cx="352425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Program Files\Microsoft Office\MEDIA\CAGCAT10\j0234266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6496" y="4787949"/>
            <a:ext cx="2314575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304008" y="6934200"/>
            <a:ext cx="6048375" cy="625475"/>
          </a:xfrm>
        </p:spPr>
        <p:txBody>
          <a:bodyPr/>
          <a:lstStyle/>
          <a:p>
            <a:pPr algn="ctr"/>
            <a:r>
              <a:rPr lang="ru-RU" sz="4400" i="1" dirty="0" smtClean="0">
                <a:solidFill>
                  <a:schemeClr val="accent1">
                    <a:lumMod val="50000"/>
                  </a:schemeClr>
                </a:solidFill>
              </a:rPr>
              <a:t>Прогулка в лес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9" y="306388"/>
            <a:ext cx="7489402" cy="809153"/>
          </a:xfrm>
        </p:spPr>
        <p:txBody>
          <a:bodyPr tIns="38808"/>
          <a:lstStyle/>
          <a:p>
            <a:pPr eaLnBrk="1"/>
            <a:r>
              <a:rPr lang="ru-RU" sz="3200" b="1" i="1" dirty="0" smtClean="0">
                <a:solidFill>
                  <a:srgbClr val="00B050"/>
                </a:solidFill>
              </a:rPr>
              <a:t>Продукты , которые мы возьмем </a:t>
            </a:r>
            <a:br>
              <a:rPr lang="ru-RU" sz="3200" b="1" i="1" dirty="0" smtClean="0">
                <a:solidFill>
                  <a:srgbClr val="00B050"/>
                </a:solidFill>
              </a:rPr>
            </a:br>
            <a:r>
              <a:rPr lang="ru-RU" sz="3200" b="1" i="1" dirty="0" smtClean="0">
                <a:solidFill>
                  <a:srgbClr val="00B050"/>
                </a:solidFill>
              </a:rPr>
              <a:t>с собой…</a:t>
            </a:r>
          </a:p>
        </p:txBody>
      </p:sp>
      <p:pic>
        <p:nvPicPr>
          <p:cNvPr id="4" name="Рисунок 3" descr="C:\Documents and Settings\Галина\Local Settings\Temporary Internet Files\Content.IE5\KC90VI5S\MC900441838[1]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832" y="1691604"/>
            <a:ext cx="2232248" cy="17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Галина\Local Settings\Temporary Internet Files\Content.IE5\5IEK3DEG\MC900232579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0192" y="1835621"/>
            <a:ext cx="23717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Галина\Local Settings\Temporary Internet Files\Content.IE5\5IEK3DEG\MC900331282[1].wm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824" y="3635821"/>
            <a:ext cx="1800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Галина\Local Settings\Temporary Internet Files\Content.IE5\9HSTNZPT\MC900434830[1]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60192" y="3563813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Галина\Local Settings\Temporary Internet Files\Content.IE5\9HSTNZPT\MC900232552[1].wmf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16576" y="2051645"/>
            <a:ext cx="21621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Галина\Local Settings\Temporary Internet Files\Content.IE5\5IEK3DEG\MC900436907[1].pn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76016" y="5219997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Галина\Local Settings\Temporary Internet Files\Content.IE5\KC90VI5S\MC900232682[1].wmf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00352" y="4643933"/>
            <a:ext cx="16764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Галина\Local Settings\Temporary Internet Files\Content.IE5\5IEK3DEG\MC900351417[1].wmf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88584" y="3563813"/>
            <a:ext cx="14859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Documents and Settings\Admin.MICROSOF-138173\Local Settings\Temporary Internet Files\Content.IE5\VCBZYG2Z\MC900325308[1].wmf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992640" y="5219997"/>
            <a:ext cx="1356970" cy="1815084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9" y="301626"/>
            <a:ext cx="7417394" cy="813916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Походная аптечка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C:\Documents and Settings\Галина\Local Settings\Temporary Internet Files\Content.IE5\1QLPO5JA\MC900281273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832" y="1763613"/>
            <a:ext cx="3024336" cy="21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Галина\Local Settings\Temporary Internet Files\Content.IE5\KC90VI5S\MC900217204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8224" y="3275781"/>
            <a:ext cx="2999889" cy="1944000"/>
          </a:xfrm>
          <a:prstGeom prst="rect">
            <a:avLst/>
          </a:prstGeom>
          <a:noFill/>
        </p:spPr>
      </p:pic>
      <p:pic>
        <p:nvPicPr>
          <p:cNvPr id="5" name="Рисунок 4" descr="C:\Documents and Settings\Галина\Local Settings\Temporary Internet Files\Content.IE5\9HSTNZPT\MC900325726[1]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60592" y="2051645"/>
            <a:ext cx="18192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Галина\Local Settings\Temporary Internet Files\Content.IE5\9HSTNZPT\MC900290953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3928" y="4643932"/>
            <a:ext cx="2088232" cy="20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.MICROSOF-138173\Local Settings\Temporary Internet Files\Content.IE5\VCBZYG2Z\MC900398067[1].wm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80472" y="5436021"/>
            <a:ext cx="1145282" cy="162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9" y="301626"/>
            <a:ext cx="7561410" cy="597892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Готовы ли ребята к прогулке?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C:\Documents and Settings\Галина\Local Settings\Temporary Internet Files\Content.IE5\9HSTNZPT\MC900231051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816" y="1835621"/>
            <a:ext cx="835292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427</Words>
  <Application>Microsoft Office PowerPoint</Application>
  <PresentationFormat>Произвольный</PresentationFormat>
  <Paragraphs>94</Paragraphs>
  <Slides>35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На воде и в лесу</vt:lpstr>
      <vt:lpstr>Цели урока:</vt:lpstr>
      <vt:lpstr>Актуализация знаний</vt:lpstr>
      <vt:lpstr>Слайд 4</vt:lpstr>
      <vt:lpstr>Слайд 5</vt:lpstr>
      <vt:lpstr>Прогулка в лес</vt:lpstr>
      <vt:lpstr>Продукты , которые мы возьмем  с собой…</vt:lpstr>
      <vt:lpstr>Походная аптечка</vt:lpstr>
      <vt:lpstr>Готовы ли ребята к прогулке?</vt:lpstr>
      <vt:lpstr>На лесной поляночке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Несъедобные грибы</vt:lpstr>
      <vt:lpstr>Будьте  осторожны! Не перепутайте!</vt:lpstr>
      <vt:lpstr>Слайд 28</vt:lpstr>
      <vt:lpstr>Эти насекомые опасны!</vt:lpstr>
      <vt:lpstr>Назовите опасные ситуации на воде</vt:lpstr>
      <vt:lpstr>Чтобы не было беды  у воды </vt:lpstr>
      <vt:lpstr>Закрепление изученного.  Итог урока.</vt:lpstr>
      <vt:lpstr>Слайд 33</vt:lpstr>
      <vt:lpstr>Домашнее задание</vt:lpstr>
      <vt:lpstr>Список используемой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38</cp:revision>
  <cp:lastPrinted>1601-01-01T00:00:00Z</cp:lastPrinted>
  <dcterms:created xsi:type="dcterms:W3CDTF">2010-10-01T06:10:44Z</dcterms:created>
  <dcterms:modified xsi:type="dcterms:W3CDTF">2020-11-24T14:57:26Z</dcterms:modified>
</cp:coreProperties>
</file>