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6" r:id="rId10"/>
    <p:sldId id="265" r:id="rId11"/>
    <p:sldId id="263" r:id="rId12"/>
    <p:sldId id="264" r:id="rId13"/>
    <p:sldId id="267" r:id="rId14"/>
    <p:sldId id="268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4000" dirty="0"/>
              <a:t>Уровень самоопределения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201-42B3-88D2-983DDFD1588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201-42B3-88D2-983DDFD1588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201-42B3-88D2-983DDFD15889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4D936BE8-7BEB-45A5-ABD8-EF97BFFA5E29}" type="PERCENTAGE">
                      <a:rPr lang="en-US" sz="2800"/>
                      <a:pPr/>
                      <a:t>[ПРОЦЕНТ]</a:t>
                    </a:fld>
                    <a:endParaRPr lang="ru-RU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201-42B3-88D2-983DDFD1588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AE9BFFDB-D234-4DD9-8AC2-791A9E927F34}" type="PERCENTAGE">
                      <a:rPr lang="en-US" sz="2800"/>
                      <a:pPr/>
                      <a:t>[ПРОЦЕНТ]</a:t>
                    </a:fld>
                    <a:endParaRPr lang="ru-RU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8201-42B3-88D2-983DDFD15889}"/>
                </c:ext>
              </c:extLst>
            </c:dLbl>
            <c:dLbl>
              <c:idx val="2"/>
              <c:layout>
                <c:manualLayout>
                  <c:x val="0.1306298425255269"/>
                  <c:y val="0.14046907143363829"/>
                </c:manualLayout>
              </c:layout>
              <c:tx>
                <c:rich>
                  <a:bodyPr/>
                  <a:lstStyle/>
                  <a:p>
                    <a:fld id="{88C208AB-F089-4CD6-A0AB-B7F3BB2697B4}" type="PERCENTAGE">
                      <a:rPr lang="en-US" sz="2800"/>
                      <a:pPr/>
                      <a:t>[ПРОЦЕНТ]</a:t>
                    </a:fld>
                    <a:endParaRPr lang="ru-RU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8201-42B3-88D2-983DDFD15889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63</c:v>
                </c:pt>
                <c:pt idx="2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201-42B3-88D2-983DDFD1588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73872529794648567"/>
          <c:y val="0.36635702631765626"/>
          <c:w val="0.21022087355179814"/>
          <c:h val="0.26425785905925991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4000" dirty="0"/>
              <a:t>Сопоставление</a:t>
            </a:r>
            <a:r>
              <a:rPr lang="ru-RU" sz="4000" baseline="0" dirty="0"/>
              <a:t> результатов анкетирования</a:t>
            </a:r>
            <a:endParaRPr lang="ru-RU" sz="4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Повторное анкетирование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0.67</c:v>
                </c:pt>
                <c:pt idx="2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18-4A99-A8D5-330460D6A60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Первичное анкетирование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0.32</c:v>
                </c:pt>
                <c:pt idx="1">
                  <c:v>0.63</c:v>
                </c:pt>
                <c:pt idx="2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18-4A99-A8D5-330460D6A60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76394040"/>
        <c:axId val="276387152"/>
      </c:barChart>
      <c:catAx>
        <c:axId val="2763940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6387152"/>
        <c:crosses val="autoZero"/>
        <c:auto val="1"/>
        <c:lblAlgn val="ctr"/>
        <c:lblOffset val="100"/>
        <c:noMultiLvlLbl val="0"/>
      </c:catAx>
      <c:valAx>
        <c:axId val="27638715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6394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7826070340748405E-2"/>
          <c:y val="0.91323905392019378"/>
          <c:w val="0.91608018088144616"/>
          <c:h val="6.4770054100149313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1C0D3-4659-409D-8054-9F2B741F584E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28E5C-AA00-4F66-8BC1-CEDA20E60D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978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28E5C-AA00-4F66-8BC1-CEDA20E60D2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737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99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20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4554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171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0344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886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6894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887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50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964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2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959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92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571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465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FDB7D-3753-45F7-850B-3C97A218ADEB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94C9ECD-F861-4BB8-A750-4AD6FF029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115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305F84-0405-4319-A67A-8DBA93CFD4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8861" y="-257225"/>
            <a:ext cx="7766936" cy="2857921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Оценка учащимися образовательных результатов в средней школе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AE8A1AB-1C82-4B2F-9A79-C22FD820D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2119" y="2750908"/>
            <a:ext cx="8023520" cy="35192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 </a:t>
            </a:r>
          </a:p>
          <a:p>
            <a:pPr algn="r">
              <a:spcBef>
                <a:spcPts val="600"/>
              </a:spcBef>
            </a:pPr>
            <a:r>
              <a:rPr lang="ru-RU" sz="1900" dirty="0">
                <a:solidFill>
                  <a:schemeClr val="tx1"/>
                </a:solidFill>
              </a:rPr>
              <a:t>Выполнила:</a:t>
            </a:r>
          </a:p>
          <a:p>
            <a:pPr algn="r">
              <a:spcBef>
                <a:spcPts val="600"/>
              </a:spcBef>
            </a:pPr>
            <a:r>
              <a:rPr lang="ru-RU" sz="1900" dirty="0">
                <a:solidFill>
                  <a:schemeClr val="tx1"/>
                </a:solidFill>
              </a:rPr>
              <a:t>магистрант 2 курса РГПУ им. А.И. Герцена, </a:t>
            </a:r>
          </a:p>
          <a:p>
            <a:pPr algn="r">
              <a:spcBef>
                <a:spcPts val="600"/>
              </a:spcBef>
            </a:pPr>
            <a:r>
              <a:rPr lang="ru-RU" sz="1900" dirty="0">
                <a:solidFill>
                  <a:schemeClr val="tx1"/>
                </a:solidFill>
              </a:rPr>
              <a:t>учитель ГБОУ СОШ № 608</a:t>
            </a:r>
          </a:p>
          <a:p>
            <a:pPr algn="r">
              <a:spcBef>
                <a:spcPts val="600"/>
              </a:spcBef>
            </a:pPr>
            <a:r>
              <a:rPr lang="ru-RU" sz="1900" dirty="0">
                <a:solidFill>
                  <a:schemeClr val="tx1"/>
                </a:solidFill>
              </a:rPr>
              <a:t>Богданова Татьяна Викторовна</a:t>
            </a:r>
          </a:p>
          <a:p>
            <a:pPr algn="r"/>
            <a:r>
              <a:rPr lang="ru-RU" sz="1900" dirty="0">
                <a:solidFill>
                  <a:schemeClr val="tx1"/>
                </a:solidFill>
              </a:rPr>
              <a:t> </a:t>
            </a:r>
          </a:p>
          <a:p>
            <a:pPr algn="r">
              <a:spcBef>
                <a:spcPts val="600"/>
              </a:spcBef>
            </a:pPr>
            <a:r>
              <a:rPr lang="ru-RU" sz="1900" dirty="0">
                <a:solidFill>
                  <a:schemeClr val="tx1"/>
                </a:solidFill>
              </a:rPr>
              <a:t>Научный руководитель:</a:t>
            </a:r>
          </a:p>
          <a:p>
            <a:pPr algn="r">
              <a:spcBef>
                <a:spcPts val="600"/>
              </a:spcBef>
            </a:pPr>
            <a:r>
              <a:rPr lang="ru-RU" sz="1900" dirty="0">
                <a:solidFill>
                  <a:schemeClr val="tx1"/>
                </a:solidFill>
              </a:rPr>
              <a:t>кандидат педагогических наук, </a:t>
            </a:r>
            <a:br>
              <a:rPr lang="ru-RU" sz="1900" dirty="0">
                <a:solidFill>
                  <a:schemeClr val="tx1"/>
                </a:solidFill>
              </a:rPr>
            </a:br>
            <a:r>
              <a:rPr lang="ru-RU" sz="1900" dirty="0">
                <a:solidFill>
                  <a:schemeClr val="tx1"/>
                </a:solidFill>
              </a:rPr>
              <a:t>доцент кафедры теории и истории педагогики</a:t>
            </a:r>
          </a:p>
          <a:p>
            <a:pPr algn="r">
              <a:spcBef>
                <a:spcPts val="600"/>
              </a:spcBef>
            </a:pPr>
            <a:r>
              <a:rPr lang="ru-RU" sz="1900" dirty="0">
                <a:solidFill>
                  <a:schemeClr val="tx1"/>
                </a:solidFill>
              </a:rPr>
              <a:t> РГПУ им. А.И Герцена</a:t>
            </a:r>
          </a:p>
          <a:p>
            <a:pPr algn="r">
              <a:spcBef>
                <a:spcPts val="600"/>
              </a:spcBef>
            </a:pPr>
            <a:r>
              <a:rPr lang="ru-RU" sz="1900" dirty="0">
                <a:solidFill>
                  <a:schemeClr val="tx1"/>
                </a:solidFill>
              </a:rPr>
              <a:t>Синицына Анна Игоревна</a:t>
            </a:r>
            <a:endParaRPr lang="en-US" sz="1900"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-US" sz="1900" dirty="0">
                <a:solidFill>
                  <a:schemeClr val="tx1"/>
                </a:solidFill>
              </a:rPr>
              <a:t>2019 </a:t>
            </a:r>
            <a:endParaRPr lang="ru-RU" sz="19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3266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D30B25-21DE-45B5-817B-395E87546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/>
              <a:t>Алгоритм описания методик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B4A7B3-73DE-46C0-BFDB-15B73FBD5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/>
              <a:t>Название методики;</a:t>
            </a:r>
          </a:p>
          <a:p>
            <a:pPr lvl="0"/>
            <a:r>
              <a:rPr lang="ru-RU" sz="2800" dirty="0"/>
              <a:t>Форма;</a:t>
            </a:r>
          </a:p>
          <a:p>
            <a:pPr lvl="0"/>
            <a:r>
              <a:rPr lang="ru-RU" sz="2800" dirty="0"/>
              <a:t>Цель проведения;</a:t>
            </a:r>
          </a:p>
          <a:p>
            <a:pPr lvl="0"/>
            <a:r>
              <a:rPr lang="ru-RU" sz="2800" dirty="0"/>
              <a:t>Объект изучения;</a:t>
            </a:r>
          </a:p>
          <a:p>
            <a:pPr lvl="0"/>
            <a:r>
              <a:rPr lang="ru-RU" sz="2800" dirty="0"/>
              <a:t>Принципы </a:t>
            </a:r>
            <a:r>
              <a:rPr lang="ru-RU" sz="2800"/>
              <a:t>организации реализации методики</a:t>
            </a:r>
            <a:r>
              <a:rPr lang="ru-RU" sz="2800" dirty="0"/>
              <a:t>;</a:t>
            </a:r>
          </a:p>
          <a:p>
            <a:pPr lvl="0"/>
            <a:r>
              <a:rPr lang="ru-RU" sz="2800" dirty="0"/>
              <a:t>Результаты исследования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377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291B09-F9EF-4D40-A328-DBAF64C06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B6D266B0-0B3D-4C24-8A20-F9B3834A3C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69941"/>
              </p:ext>
            </p:extLst>
          </p:nvPr>
        </p:nvGraphicFramePr>
        <p:xfrm>
          <a:off x="324936" y="344905"/>
          <a:ext cx="11498096" cy="6168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25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D5E70C7E-98B4-4D5B-9EAB-D9F9D0F95D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7749626"/>
              </p:ext>
            </p:extLst>
          </p:nvPr>
        </p:nvGraphicFramePr>
        <p:xfrm>
          <a:off x="276282" y="197736"/>
          <a:ext cx="11338203" cy="64502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79608">
                  <a:extLst>
                    <a:ext uri="{9D8B030D-6E8A-4147-A177-3AD203B41FA5}">
                      <a16:colId xmlns:a16="http://schemas.microsoft.com/office/drawing/2014/main" val="3003966597"/>
                    </a:ext>
                  </a:extLst>
                </a:gridCol>
                <a:gridCol w="2547590">
                  <a:extLst>
                    <a:ext uri="{9D8B030D-6E8A-4147-A177-3AD203B41FA5}">
                      <a16:colId xmlns:a16="http://schemas.microsoft.com/office/drawing/2014/main" val="3955927199"/>
                    </a:ext>
                  </a:extLst>
                </a:gridCol>
                <a:gridCol w="3011005">
                  <a:extLst>
                    <a:ext uri="{9D8B030D-6E8A-4147-A177-3AD203B41FA5}">
                      <a16:colId xmlns:a16="http://schemas.microsoft.com/office/drawing/2014/main" val="3982669918"/>
                    </a:ext>
                  </a:extLst>
                </a:gridCol>
              </a:tblGrid>
              <a:tr h="906064"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Первичное анкетирование, 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Повторное анкетирование, %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9954734"/>
                  </a:ext>
                </a:extLst>
              </a:tr>
              <a:tr h="817030"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Определились с дальнейшим образовательным маршрутом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68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87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1164713"/>
                  </a:ext>
                </a:extLst>
              </a:tr>
              <a:tr h="817030"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Определились с выбором экзаменов по окончании 9 класса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74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80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6791808"/>
                  </a:ext>
                </a:extLst>
              </a:tr>
              <a:tr h="1245502"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Знают в какой сфере хотят осуществлять свою профессиональную деятельность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68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79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9174399"/>
                  </a:ext>
                </a:extLst>
              </a:tr>
              <a:tr h="1248717"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Знают в какой сфере  не хотят осуществлять свою профессиональную деятельность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74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80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1200347"/>
                  </a:ext>
                </a:extLst>
              </a:tr>
              <a:tr h="1245502">
                <a:tc>
                  <a:txBody>
                    <a:bodyPr/>
                    <a:lstStyle/>
                    <a:p>
                      <a:pPr marL="118110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Предпринимают определенные шаги по подготовке себя к будущей профессии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  21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5906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8299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249018-08A5-4A95-BFA5-16259A96E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376" y="156238"/>
            <a:ext cx="8596668" cy="10790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/>
              <a:t>Вопросы для интервью: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FFDFD1-1383-48AD-8CAE-476377C0B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376" y="1235242"/>
            <a:ext cx="8931888" cy="5306099"/>
          </a:xfrm>
        </p:spPr>
        <p:txBody>
          <a:bodyPr>
            <a:normAutofit fontScale="70000" lnSpcReduction="20000"/>
          </a:bodyPr>
          <a:lstStyle/>
          <a:p>
            <a:r>
              <a:rPr lang="ru-RU" sz="4000" dirty="0"/>
              <a:t>1) Как ты оцениваешь свои образовательные результаты (успехи в учебе, в дополнительном образовании, в спорте, в творчестве и т.п.) в этом учебном году?</a:t>
            </a:r>
          </a:p>
          <a:p>
            <a:r>
              <a:rPr lang="ru-RU" sz="4000" dirty="0"/>
              <a:t>2) Что особенно хорошо получалось, что этому способствовало, по твоему мнению?</a:t>
            </a:r>
          </a:p>
          <a:p>
            <a:r>
              <a:rPr lang="ru-RU" sz="4000" dirty="0"/>
              <a:t>3) Что не удалось и как ты думаешь почему?</a:t>
            </a:r>
          </a:p>
          <a:p>
            <a:r>
              <a:rPr lang="ru-RU" sz="4000" dirty="0"/>
              <a:t>4) Какая из перечисленных форм деятельности была для тебя наиболее интересна, комфортна, продуктивна? Оказали ли они влияние на твои результаты?</a:t>
            </a:r>
          </a:p>
          <a:p>
            <a:r>
              <a:rPr lang="ru-RU" sz="4000" dirty="0"/>
              <a:t>5) Какая помощь тебе необходима, с твоей точки зрения, для реализации твоих планов?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543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523CE7-E89D-4D3F-8BA8-F1C4FA762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38736"/>
            <a:ext cx="8596668" cy="1021096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75CDC3-A335-410A-B5C6-294833663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8168"/>
            <a:ext cx="8596668" cy="4973053"/>
          </a:xfrm>
        </p:spPr>
        <p:txBody>
          <a:bodyPr>
            <a:normAutofit/>
          </a:bodyPr>
          <a:lstStyle/>
          <a:p>
            <a:r>
              <a:rPr lang="ru-RU" sz="2800" dirty="0"/>
              <a:t>Предложенная система оценки учащимися образовательных результатов дает возможность ее использования с целью формирования оценочной самостоятельности учащихся в рамках предметной, внеурочной, досуговой деятельности. Интерпретация результатов интервью также подтверждает возможность использования системы оценки как ресурса профессионального самоопределения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498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2B85782-9F78-424A-9316-378CD5EBEE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94247DD1-6F57-44FF-8D94-1A6394BC97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734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814298-62D4-498C-B183-C608F9540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A37214-AA94-4BE9-A6FC-28BD50AF4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28800"/>
            <a:ext cx="8596668" cy="4212562"/>
          </a:xfrm>
        </p:spPr>
        <p:txBody>
          <a:bodyPr>
            <a:normAutofit/>
          </a:bodyPr>
          <a:lstStyle/>
          <a:p>
            <a:r>
              <a:rPr lang="ru-RU" sz="2800" dirty="0"/>
              <a:t>Самоопределение учащихся включает в себя не только постановку образовательных и жизненных целей, но и овладение средствами достижения этих целей. Способность к оценке и самооценке является одним из инструментов достижения целей.</a:t>
            </a:r>
          </a:p>
        </p:txBody>
      </p:sp>
    </p:spTree>
    <p:extLst>
      <p:ext uri="{BB962C8B-B14F-4D97-AF65-F5344CB8AC3E}">
        <p14:creationId xmlns:p14="http://schemas.microsoft.com/office/powerpoint/2010/main" val="3690573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BC62E49-D559-4763-A4F4-7B1614AF2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418" y="1326399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ru-RU" sz="2800" b="1" dirty="0"/>
              <a:t>Объект исследования</a:t>
            </a:r>
            <a:r>
              <a:rPr lang="ru-RU" sz="2800" dirty="0"/>
              <a:t> – образовательные результаты учащихся в средней школе.</a:t>
            </a:r>
          </a:p>
          <a:p>
            <a:r>
              <a:rPr lang="ru-RU" sz="2800" b="1" dirty="0"/>
              <a:t>Предмет исследования</a:t>
            </a:r>
            <a:r>
              <a:rPr lang="ru-RU" sz="2800" dirty="0"/>
              <a:t> – оценка учащимися образовательных результатов.</a:t>
            </a:r>
          </a:p>
          <a:p>
            <a:r>
              <a:rPr lang="ru-RU" sz="2800" b="1" dirty="0"/>
              <a:t>Цель</a:t>
            </a:r>
            <a:r>
              <a:rPr lang="ru-RU" sz="2800" dirty="0"/>
              <a:t> – выявить особенности оценки образовательных результатов учащихся в средней школе, проанализировать возможности </a:t>
            </a:r>
            <a:r>
              <a:rPr lang="ru-RU" sz="2800" dirty="0" err="1"/>
              <a:t>самооценивания</a:t>
            </a:r>
            <a:r>
              <a:rPr lang="ru-RU" sz="2800" dirty="0"/>
              <a:t> для осуществления самоопределения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998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478A9-93CC-4A7F-8051-2AB0AF68C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54" y="704619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Задачи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A2ACFA-3419-42B5-9566-30A476B0E0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73726"/>
            <a:ext cx="9028140" cy="4197685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/>
              <a:t>охарактеризовать образовательные результаты как объект исследования;</a:t>
            </a:r>
          </a:p>
          <a:p>
            <a:r>
              <a:rPr lang="ru-RU" sz="3000" dirty="0"/>
              <a:t>охарактеризовать современные виды оценивания и </a:t>
            </a:r>
            <a:r>
              <a:rPr lang="ru-RU" sz="3000" dirty="0" err="1"/>
              <a:t>самооценивания</a:t>
            </a:r>
            <a:r>
              <a:rPr lang="ru-RU" sz="3000" dirty="0"/>
              <a:t> образовательных результатов учащегося школы;</a:t>
            </a:r>
          </a:p>
          <a:p>
            <a:r>
              <a:rPr lang="ru-RU" sz="3000" dirty="0"/>
              <a:t>описать систему </a:t>
            </a:r>
            <a:r>
              <a:rPr lang="ru-RU" sz="3000" dirty="0" err="1"/>
              <a:t>самооценивания</a:t>
            </a:r>
            <a:r>
              <a:rPr lang="ru-RU" sz="3000" dirty="0"/>
              <a:t> как возможный ресурс самоопределения учащихся;</a:t>
            </a:r>
          </a:p>
          <a:p>
            <a:r>
              <a:rPr lang="ru-RU" sz="3000" dirty="0"/>
              <a:t>апробировать систему </a:t>
            </a:r>
            <a:r>
              <a:rPr lang="ru-RU" sz="3000" dirty="0" err="1"/>
              <a:t>самооценивания</a:t>
            </a:r>
            <a:r>
              <a:rPr lang="ru-RU" sz="3000" dirty="0"/>
              <a:t> и проанализировать ее влияние на самоопределение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056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4BB1555-5CAD-4830-B4A1-370C91A61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785" y="584782"/>
            <a:ext cx="8915845" cy="5688436"/>
          </a:xfrm>
        </p:spPr>
        <p:txBody>
          <a:bodyPr>
            <a:normAutofit/>
          </a:bodyPr>
          <a:lstStyle/>
          <a:p>
            <a:r>
              <a:rPr lang="ru-RU" sz="2800" b="1" dirty="0"/>
              <a:t>Гипотеза</a:t>
            </a:r>
            <a:r>
              <a:rPr lang="ru-RU" sz="2800" dirty="0"/>
              <a:t> – оценивание образовательных результатов учащимися будет способствовать самоопределению если оценивается значимый для учащихся результат и если педагоги ставят такую профессиональную задачу в образовательном процессе.</a:t>
            </a:r>
          </a:p>
          <a:p>
            <a:r>
              <a:rPr lang="ru-RU" sz="2800" b="1" dirty="0"/>
              <a:t>Эмпирические методы исследования: </a:t>
            </a:r>
            <a:r>
              <a:rPr lang="ru-RU" sz="2800" dirty="0"/>
              <a:t>анкетирование, метод интервью.</a:t>
            </a:r>
          </a:p>
          <a:p>
            <a:r>
              <a:rPr lang="ru-RU" sz="2800" b="1" dirty="0"/>
              <a:t>База исследования: и</a:t>
            </a:r>
            <a:r>
              <a:rPr lang="ru-RU" sz="2800" dirty="0"/>
              <a:t>сследование проводилось в период с 01октября 2018 года по 12 апреля 2019 года на базе ГБОУ СОШ №608 г. Санкт-Петербурга с учащимися восьмого класса.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3998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4FDE59-CB61-4681-8F66-9C3B0FFAA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Образовательный результат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2D83E5-33AB-4C9E-8D9D-80B6C75F4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процесс, в результате которого у учащихся появляется возможность и способность приобретать опыт решения личностно значимых проблем, происходит </a:t>
            </a:r>
            <a:r>
              <a:rPr lang="ru-RU" sz="2800" b="1" dirty="0"/>
              <a:t>приращение личностных ресурсов</a:t>
            </a:r>
            <a:r>
              <a:rPr lang="ru-RU" sz="2800" dirty="0"/>
              <a:t>; целенаправленная, творческая, совместная деятельность, направленная на </a:t>
            </a:r>
            <a:r>
              <a:rPr lang="ru-RU" sz="2800" b="1" dirty="0"/>
              <a:t>получение знаний, формирование умений, овладение навыками и приобретение компетенций.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587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A30EC0-7D00-47FB-AB6A-A38B23222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Принципы </a:t>
            </a:r>
            <a:r>
              <a:rPr lang="ru-RU" sz="4800" dirty="0" err="1"/>
              <a:t>самооценивания</a:t>
            </a:r>
            <a:endParaRPr lang="ru-RU" sz="4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B15176-566B-4FE2-9297-077CB6735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230927"/>
            <a:ext cx="8596668" cy="3880773"/>
          </a:xfrm>
        </p:spPr>
        <p:txBody>
          <a:bodyPr/>
          <a:lstStyle/>
          <a:p>
            <a:r>
              <a:rPr lang="ru-RU" sz="2800" dirty="0" err="1"/>
              <a:t>самооценивание</a:t>
            </a:r>
            <a:r>
              <a:rPr lang="ru-RU" sz="2800" dirty="0"/>
              <a:t> реализуется системно</a:t>
            </a:r>
          </a:p>
          <a:p>
            <a:r>
              <a:rPr lang="ru-RU" sz="2800" dirty="0"/>
              <a:t>значимость </a:t>
            </a:r>
            <a:r>
              <a:rPr lang="ru-RU" sz="2800" dirty="0" err="1"/>
              <a:t>самооценивания</a:t>
            </a:r>
            <a:r>
              <a:rPr lang="ru-RU" sz="2800" dirty="0"/>
              <a:t> осознаётся всеми участниками образовательного процесса</a:t>
            </a:r>
          </a:p>
          <a:p>
            <a:r>
              <a:rPr lang="ru-RU" sz="2800" dirty="0"/>
              <a:t>используются различные виды </a:t>
            </a:r>
            <a:r>
              <a:rPr lang="ru-RU" sz="2800" dirty="0" err="1"/>
              <a:t>самооценивания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3195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1BE7FC-E9DA-46E3-9CBB-99A98C3B1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28DFDB1C-A5C2-458E-881B-62200980E6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6254501"/>
              </p:ext>
            </p:extLst>
          </p:nvPr>
        </p:nvGraphicFramePr>
        <p:xfrm>
          <a:off x="368968" y="385011"/>
          <a:ext cx="11389895" cy="6176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1692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234295-6392-4601-8391-6AA8BC1DF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Используемые методики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76BDD3-B855-438A-B739-8034E286FC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Дифференцированные задания</a:t>
            </a:r>
          </a:p>
          <a:p>
            <a:r>
              <a:rPr lang="ru-RU" sz="2800" dirty="0"/>
              <a:t>Проектная деятельность </a:t>
            </a:r>
          </a:p>
          <a:p>
            <a:r>
              <a:rPr lang="ru-RU" sz="2800" dirty="0"/>
              <a:t>Портфолио</a:t>
            </a:r>
          </a:p>
          <a:p>
            <a:r>
              <a:rPr lang="ru-RU" sz="2800" dirty="0"/>
              <a:t>Сочинение-рассуждение</a:t>
            </a:r>
          </a:p>
        </p:txBody>
      </p:sp>
    </p:spTree>
    <p:extLst>
      <p:ext uri="{BB962C8B-B14F-4D97-AF65-F5344CB8AC3E}">
        <p14:creationId xmlns:p14="http://schemas.microsoft.com/office/powerpoint/2010/main" val="93431202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166</TotalTime>
  <Words>491</Words>
  <Application>Microsoft Office PowerPoint</Application>
  <PresentationFormat>Широкоэкранный</PresentationFormat>
  <Paragraphs>78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Аспект</vt:lpstr>
      <vt:lpstr>Оценка учащимися образовательных результатов в средней школе</vt:lpstr>
      <vt:lpstr>Актуальность</vt:lpstr>
      <vt:lpstr>Презентация PowerPoint</vt:lpstr>
      <vt:lpstr>Задачи</vt:lpstr>
      <vt:lpstr>Презентация PowerPoint</vt:lpstr>
      <vt:lpstr>Образовательный результат</vt:lpstr>
      <vt:lpstr>Принципы самооценивания</vt:lpstr>
      <vt:lpstr>Презентация PowerPoint</vt:lpstr>
      <vt:lpstr>Используемые методики</vt:lpstr>
      <vt:lpstr>Алгоритм описания методик</vt:lpstr>
      <vt:lpstr>Презентация PowerPoint</vt:lpstr>
      <vt:lpstr>Презентация PowerPoint</vt:lpstr>
      <vt:lpstr>Вопросы для интервью: </vt:lpstr>
      <vt:lpstr>Вывод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учащимися образовательных результатов в средней школе</dc:title>
  <dc:creator>Пользователь</dc:creator>
  <cp:lastModifiedBy>aleksss b</cp:lastModifiedBy>
  <cp:revision>27</cp:revision>
  <dcterms:created xsi:type="dcterms:W3CDTF">2019-06-13T18:59:04Z</dcterms:created>
  <dcterms:modified xsi:type="dcterms:W3CDTF">2020-11-23T21:06:49Z</dcterms:modified>
</cp:coreProperties>
</file>