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5DD2D9-317F-4981-975A-3E4B424D2B9B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5477514-582F-46E0-A6EF-12752727DE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93089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1CF7D-894E-4E86-BF01-85C6B08F7E7B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D866C-154E-49B9-BB3D-62B40835D3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3821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4E4AB-1953-4A89-ABDD-7CFFC251BAF4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07D63-681F-47B7-BEE3-055CF51EFA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8666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4A6AA-598F-4F4B-9396-E84C07B48005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A5C0F-FC46-4101-9F01-0800D70A48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6893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9199-320E-46C0-BC97-A462DFB246E8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6982F-62D1-4296-879B-9778BE0CB8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6507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2D90C-F3D6-4C86-96D4-155C7489EF49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30CA1-83B1-438F-B644-0B1539DD1D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46630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384F-07E0-4131-B95D-73411518945A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6B342-2F88-4974-B52D-B7851A8A7A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1601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411E3-D4FA-459D-9B6E-F7491C4A8C9C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DFBDB-97D6-4884-844A-4FF8A58612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2465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95049-93D8-4627-BD19-76384810FC5A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4BD29-3BB5-47FB-98A4-13525AC762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7675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3D1FD-6541-4FFA-8AD6-8F32A5D62CB2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F8F44-9004-4522-A1E5-F9A6F17F85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8830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5924-70E4-4AE0-8FAE-B1E692E5F609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A455C-5109-4C30-803B-6CACD5576F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7780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29A7C-1142-48B3-AB85-CB4256A21506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8E0C4-7711-4E29-A992-1A480F9E20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8119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6BC663-DFAD-49D3-A4D7-61E37495871F}" type="datetime1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A9999F7-4931-4FA0-A674-48CA7AB47F7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354" y="2568679"/>
            <a:ext cx="820891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«Познавательное развитие </a:t>
            </a:r>
            <a:r>
              <a:rPr lang="ru-RU" sz="4000" b="1" kern="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дошкольников в контексте ФГОС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дошкольного </a:t>
            </a:r>
            <a:r>
              <a:rPr lang="ru-RU" sz="4000" b="1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образования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80843" y="5357826"/>
            <a:ext cx="38774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354" y="2060848"/>
            <a:ext cx="893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</a:p>
          <a:p>
            <a:pPr algn="ctr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№45 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10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1729"/>
            <a:ext cx="863710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освоения содержания</a:t>
            </a:r>
          </a:p>
          <a:p>
            <a:pPr algn="ctr"/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«Познавательное развитие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0260" y="1780960"/>
            <a:ext cx="3764599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младенческом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раннем возрасте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интересуется окружающими предметами и активно действует с ними ; эмоционально вовлечен в действия с игрушками и другими предметами , стремится проявлять настойчивость в достижении результата своих действий; использует специфические, культурно фиксированные предметные действия , знает назначение бытовых предметов(ложки, расчёски, карандаша и пр.) и умеет пользоваться ими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91310" y="1811259"/>
            <a:ext cx="3770663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завершения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овладевает основными культурными способами деятельности , проявляет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инициативу и самостоятельность в разных видах деятельности – игре, общении,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познавательно-исследовательской деятельности, конструировании и др.; способен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себе род занятий;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обладает развитым воображением , которое реализуется в разных видах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и прежде всего в игре;</a:t>
            </a:r>
          </a:p>
        </p:txBody>
      </p:sp>
    </p:spTree>
    <p:extLst>
      <p:ext uri="{BB962C8B-B14F-4D97-AF65-F5344CB8AC3E}">
        <p14:creationId xmlns="" xmlns:p14="http://schemas.microsoft.com/office/powerpoint/2010/main" val="1698375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11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8204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освоения содержания</a:t>
            </a:r>
          </a:p>
          <a:p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«Познавательное развитие» на этапе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   дошкольного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Ребёнок </a:t>
            </a:r>
            <a:r>
              <a:rPr lang="ru-RU" dirty="0"/>
              <a:t>проявляет любознательность , задаёт вопросы взрослым и сверстникам,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Интересуется </a:t>
            </a:r>
            <a:r>
              <a:rPr lang="ru-RU" dirty="0"/>
              <a:t>причинно-следственными связями , пытается самостоятельно</a:t>
            </a:r>
          </a:p>
          <a:p>
            <a:r>
              <a:rPr lang="ru-RU" dirty="0" err="1" smtClean="0"/>
              <a:t>ридумывать</a:t>
            </a:r>
            <a:r>
              <a:rPr lang="ru-RU" dirty="0" smtClean="0"/>
              <a:t> </a:t>
            </a:r>
            <a:r>
              <a:rPr lang="ru-RU" dirty="0"/>
              <a:t>объяснения явлениям природы и поступкам людей; склонен наблюдать </a:t>
            </a:r>
            <a:r>
              <a:rPr lang="ru-RU" dirty="0" smtClean="0"/>
              <a:t>,экспериментировать 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Обладает </a:t>
            </a:r>
            <a:r>
              <a:rPr lang="ru-RU" dirty="0"/>
              <a:t>начальными знаниями о себе, о природном и</a:t>
            </a:r>
          </a:p>
          <a:p>
            <a:r>
              <a:rPr lang="ru-RU" dirty="0"/>
              <a:t>социальном мире, в котором он живёт; знаком с произведениями детской литературы,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Обладает </a:t>
            </a:r>
            <a:r>
              <a:rPr lang="ru-RU" dirty="0"/>
              <a:t>элементарными представлениями из области живой природы,</a:t>
            </a:r>
          </a:p>
          <a:p>
            <a:r>
              <a:rPr lang="ru-RU" dirty="0"/>
              <a:t>естествознания, математики, истории и т.п.;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Р</a:t>
            </a:r>
            <a:r>
              <a:rPr lang="ru-RU" dirty="0" smtClean="0"/>
              <a:t>ебёнок </a:t>
            </a:r>
            <a:r>
              <a:rPr lang="ru-RU" dirty="0"/>
              <a:t>способен к </a:t>
            </a:r>
            <a:r>
              <a:rPr lang="ru-RU" dirty="0" smtClean="0"/>
              <a:t>принятию собственных </a:t>
            </a:r>
            <a:r>
              <a:rPr lang="ru-RU" dirty="0"/>
              <a:t>решений, опираясь на свои знания и умения в различных </a:t>
            </a:r>
            <a:r>
              <a:rPr lang="ru-RU" dirty="0" smtClean="0"/>
              <a:t>видах деятельности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8594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2</a:t>
            </a:fld>
            <a:endParaRPr lang="ru-RU" alt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527014"/>
            <a:ext cx="2592288" cy="2722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42" y="1442986"/>
            <a:ext cx="2588399" cy="2764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87800" y="757999"/>
            <a:ext cx="7968400" cy="645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Стандарта обеспечивает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37718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37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</a:t>
            </a:r>
            <a:r>
              <a:rPr kumimoji="0" lang="ru-RU" sz="3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личности</a:t>
            </a:r>
            <a:endParaRPr kumimoji="0" lang="ru-RU" sz="37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8578" y="46031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37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</a:t>
            </a:r>
            <a:r>
              <a:rPr kumimoji="0" lang="ru-RU" sz="3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мотивации</a:t>
            </a:r>
            <a:endParaRPr kumimoji="0" lang="ru-RU" sz="37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65029" y="53108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37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</a:t>
            </a:r>
            <a:r>
              <a:rPr kumimoji="0" lang="ru-RU" sz="3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способностей ребёнка</a:t>
            </a:r>
            <a:endParaRPr kumimoji="0" lang="ru-RU" sz="37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326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764704"/>
            <a:ext cx="5653407" cy="645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 области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Образовательные области  Социально- коммуникативное развитие   Познавательное развитие   Физическое развитие  Речевое развитие Художественно- эстетическое развитие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656" t="34166" r="37344" b="34375"/>
          <a:stretch/>
        </p:blipFill>
        <p:spPr bwMode="auto">
          <a:xfrm>
            <a:off x="3780237" y="3168880"/>
            <a:ext cx="1956048" cy="1872208"/>
          </a:xfrm>
          <a:prstGeom prst="rect">
            <a:avLst/>
          </a:prstGeom>
          <a:ln/>
          <a:extLst>
            <a:ext uri="{53640926-AAD7-44D8-BBD7-CCE9431645EC}">
              <a14:shadowObscured xmlns="" xmlns:a14="http://schemas.microsoft.com/office/drawing/2010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6" name="Овал 15"/>
          <p:cNvSpPr/>
          <p:nvPr/>
        </p:nvSpPr>
        <p:spPr>
          <a:xfrm>
            <a:off x="3241171" y="1558578"/>
            <a:ext cx="2808312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17" name="Овал 16"/>
          <p:cNvSpPr/>
          <p:nvPr/>
        </p:nvSpPr>
        <p:spPr>
          <a:xfrm>
            <a:off x="6049483" y="2595938"/>
            <a:ext cx="2586499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18" name="Овал 17"/>
          <p:cNvSpPr/>
          <p:nvPr/>
        </p:nvSpPr>
        <p:spPr>
          <a:xfrm>
            <a:off x="1717184" y="4820094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19" name="Овал 18"/>
          <p:cNvSpPr/>
          <p:nvPr/>
        </p:nvSpPr>
        <p:spPr>
          <a:xfrm>
            <a:off x="6041425" y="4800140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20" name="Овал 19"/>
          <p:cNvSpPr/>
          <p:nvPr/>
        </p:nvSpPr>
        <p:spPr>
          <a:xfrm>
            <a:off x="755738" y="2823951"/>
            <a:ext cx="2594302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</p:spTree>
    <p:extLst>
      <p:ext uri="{BB962C8B-B14F-4D97-AF65-F5344CB8AC3E}">
        <p14:creationId xmlns="" xmlns:p14="http://schemas.microsoft.com/office/powerpoint/2010/main" val="220951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30031"/>
            <a:ext cx="6860468" cy="645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 «Познавательное развитие»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2875" y="1468813"/>
            <a:ext cx="179132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целостной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59372" y="1484479"/>
            <a:ext cx="189366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71613" y="1444285"/>
            <a:ext cx="2499259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и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продуктивной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(конструктивной)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68210" y="1506008"/>
            <a:ext cx="208823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9203" y="2538673"/>
            <a:ext cx="97930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ОО «Познавательное развитие»: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интересов 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детей;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детей, любознательности и познавательной мотивации;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действий, становление сознания;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 и творческой активности;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первичных представлений о себе, других людях, объектах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окружающего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мира, о свойствах и отношениях объектов окружающего мира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(форме, цвете, размере, материале, звучании, ритме, темпе, количестве, числе,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целом, пространстве и времени, движении и покое, причинах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следствиях и др.);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малой родине и Отечестве, представлений о социокультурных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ценностях нашего народа, об отечественных традициях и праздниках, о планете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Земля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общем доме людей, об особенностях ее природы, многообразии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 и народов мира.</a:t>
            </a:r>
          </a:p>
        </p:txBody>
      </p:sp>
    </p:spTree>
    <p:extLst>
      <p:ext uri="{BB962C8B-B14F-4D97-AF65-F5344CB8AC3E}">
        <p14:creationId xmlns="" xmlns:p14="http://schemas.microsoft.com/office/powerpoint/2010/main" val="117771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трелка вниз 25"/>
          <p:cNvSpPr/>
          <p:nvPr/>
        </p:nvSpPr>
        <p:spPr>
          <a:xfrm rot="-1140000">
            <a:off x="6939132" y="1998086"/>
            <a:ext cx="291800" cy="3565791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200000">
            <a:off x="1941607" y="1941944"/>
            <a:ext cx="330903" cy="3737871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3D1FD-6541-4FFA-8AD6-8F32A5D62CB2}" type="datetime1">
              <a:rPr lang="ru-RU" smtClean="0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5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97738"/>
            <a:ext cx="864096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детской и совместной с педагогом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5602" y="2783587"/>
            <a:ext cx="243001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(сюжетно-ролевые,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84970" y="2917169"/>
            <a:ext cx="18539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86737" y="2976879"/>
            <a:ext cx="235800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79590" y="5623693"/>
            <a:ext cx="170993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4959566"/>
            <a:ext cx="342136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среды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80033" y="5439027"/>
            <a:ext cx="19124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</a:p>
        </p:txBody>
      </p:sp>
      <p:sp>
        <p:nvSpPr>
          <p:cNvPr id="16" name="Стрелка вниз 15"/>
          <p:cNvSpPr/>
          <p:nvPr/>
        </p:nvSpPr>
        <p:spPr>
          <a:xfrm flipH="1">
            <a:off x="4509495" y="2109669"/>
            <a:ext cx="265997" cy="72209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813650" y="2053918"/>
            <a:ext cx="187414" cy="730739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065741" y="2146182"/>
            <a:ext cx="199835" cy="64906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555854" y="3626338"/>
            <a:ext cx="386758" cy="1333227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9811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1413613" y="4517993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28184" y="4517993"/>
            <a:ext cx="2136771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730537" y="4600988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914864" y="822918"/>
            <a:ext cx="3107364" cy="107038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3503" y="2477704"/>
            <a:ext cx="226795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46060" y="2449154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3D1FD-6541-4FFA-8AD6-8F32A5D62CB2}" type="datetime1">
              <a:rPr lang="ru-RU" smtClean="0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6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17908" y="2636912"/>
            <a:ext cx="1781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ППРС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82043" y="1052736"/>
            <a:ext cx="2470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47134" y="4962427"/>
            <a:ext cx="128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4823928"/>
            <a:ext cx="2213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6563" y="2729245"/>
            <a:ext cx="20611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трансформируемая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49406" y="5100927"/>
            <a:ext cx="1234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Доступная</a:t>
            </a:r>
          </a:p>
        </p:txBody>
      </p:sp>
      <p:sp>
        <p:nvSpPr>
          <p:cNvPr id="16" name="Овал 15"/>
          <p:cNvSpPr/>
          <p:nvPr/>
        </p:nvSpPr>
        <p:spPr>
          <a:xfrm>
            <a:off x="6357156" y="2405990"/>
            <a:ext cx="1956048" cy="146154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42463" y="2952094"/>
            <a:ext cx="1441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Вариативная</a:t>
            </a:r>
          </a:p>
        </p:txBody>
      </p:sp>
      <p:sp>
        <p:nvSpPr>
          <p:cNvPr id="18" name="Стрелка вниз 17"/>
          <p:cNvSpPr/>
          <p:nvPr/>
        </p:nvSpPr>
        <p:spPr>
          <a:xfrm flipV="1">
            <a:off x="4211960" y="1901658"/>
            <a:ext cx="296920" cy="50433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-5400000" flipV="1">
            <a:off x="3008030" y="2929441"/>
            <a:ext cx="296920" cy="50433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8700000" flipV="1">
            <a:off x="5681491" y="3725229"/>
            <a:ext cx="326007" cy="89444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21600000">
            <a:off x="4283968" y="3925978"/>
            <a:ext cx="349386" cy="592015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2700000">
            <a:off x="2949976" y="3708326"/>
            <a:ext cx="324227" cy="76846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 flipV="1">
            <a:off x="5731305" y="2838961"/>
            <a:ext cx="277777" cy="63588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8669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7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8"/>
            <a:ext cx="84203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избирательная направленность на познание предметов, явлений, событий окружающего мира, активизирующая психические процессы и деятельность человека, его познавательные возможности с учётом мотивации к деятельности.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критерии познавательного интереса: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необычность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прежним представлениям.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548" y="3861048"/>
            <a:ext cx="8348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и развития познавательного интереса следует: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создавать для этого условия;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ребенке веру в свои силы, поощрять его, не ослаблять его интереса недоверием, негативными оценками;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чувство собственного достоинства.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2416419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8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836712"/>
            <a:ext cx="57606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экспериментирования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8992" y="1751016"/>
            <a:ext cx="243001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целенаправленный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процесс,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ребёнок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должен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знания 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567948"/>
            <a:ext cx="3456384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кратковременные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долгосрочные,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демонстрационные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(показ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воспитателя)  и лабораторные (дети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воспитателем),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опыт-доказательство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опыт-исследование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04992" y="1648103"/>
            <a:ext cx="243001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поисковая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 нахождение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8992" y="4062028"/>
            <a:ext cx="865549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действия – это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способов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 окружающего мира: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и формирование задачи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</a:t>
            </a:r>
          </a:p>
        </p:txBody>
      </p:sp>
    </p:spTree>
    <p:extLst>
      <p:ext uri="{BB962C8B-B14F-4D97-AF65-F5344CB8AC3E}">
        <p14:creationId xmlns="" xmlns:p14="http://schemas.microsoft.com/office/powerpoint/2010/main" val="3892476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8F44-9004-4522-A1E5-F9A6F17F8570}" type="slidenum">
              <a:rPr lang="ru-RU" altLang="ru-RU" smtClean="0"/>
              <a:pPr/>
              <a:t>9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908720"/>
            <a:ext cx="80752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условий успешного познавательного развития дошкольника является достаточный уровень познавательной активности.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мнению Н.Н.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Поддъякова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Н.М. Крыловой, для обеспечения такого уровня познавательной активности необходимо наряду с формированием чёткой системы знаний сохранять так называемую «зону неопределённости».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Например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конце занятия педагог, подводя итоги и обобщая новый материал, ставит вопрос, устанавливающий «факт наличия новой неопределённости представлений об изучаемой области».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Это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у ребёнка интерес и стремление к новым знаниям.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процесс познавательного развития, следует помнить, что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 педагога – не просто «присвоение» (термин Н.Н.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Поддъякова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воспитанниками системы знаний, умений и навыков, а овладение умением учиться, то есть самому учить себя.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Поэтому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включать в работу с детьми рефлексию и самооценку на основе самоанализа.</a:t>
            </a:r>
          </a:p>
        </p:txBody>
      </p:sp>
    </p:spTree>
    <p:extLst>
      <p:ext uri="{BB962C8B-B14F-4D97-AF65-F5344CB8AC3E}">
        <p14:creationId xmlns="" xmlns:p14="http://schemas.microsoft.com/office/powerpoint/2010/main" val="3556317896"/>
      </p:ext>
    </p:extLst>
  </p:cSld>
  <p:clrMapOvr>
    <a:masterClrMapping/>
  </p:clrMapOvr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297</TotalTime>
  <Words>802</Words>
  <Application>Microsoft Office PowerPoint</Application>
  <PresentationFormat>Экран (4:3)</PresentationFormat>
  <Paragraphs>169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Литература 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Ивановна</dc:creator>
  <dc:description>http://aida.ucoz.ru</dc:description>
  <cp:lastModifiedBy>BoSS</cp:lastModifiedBy>
  <cp:revision>19</cp:revision>
  <dcterms:created xsi:type="dcterms:W3CDTF">2020-02-18T17:35:02Z</dcterms:created>
  <dcterms:modified xsi:type="dcterms:W3CDTF">2020-11-24T08:24:23Z</dcterms:modified>
  <cp:category>шаблоны к Powerpoint</cp:category>
</cp:coreProperties>
</file>