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62" r:id="rId4"/>
    <p:sldId id="258" r:id="rId5"/>
    <p:sldId id="259" r:id="rId6"/>
    <p:sldId id="260" r:id="rId7"/>
    <p:sldId id="261" r:id="rId8"/>
    <p:sldId id="263" r:id="rId9"/>
    <p:sldId id="264" r:id="rId10"/>
    <p:sldId id="266"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9" autoAdjust="0"/>
    <p:restoredTop sz="86379" autoAdjust="0"/>
  </p:normalViewPr>
  <p:slideViewPr>
    <p:cSldViewPr snapToGrid="0">
      <p:cViewPr varScale="1">
        <p:scale>
          <a:sx n="58" d="100"/>
          <a:sy n="58" d="100"/>
        </p:scale>
        <p:origin x="-84" y="-252"/>
      </p:cViewPr>
      <p:guideLst>
        <p:guide orient="horz" pos="2160"/>
        <p:guide pos="3840"/>
      </p:guideLst>
    </p:cSldViewPr>
  </p:slideViewPr>
  <p:outlineViewPr>
    <p:cViewPr>
      <p:scale>
        <a:sx n="33" d="100"/>
        <a:sy n="33" d="100"/>
      </p:scale>
      <p:origin x="0" y="703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C9FC9A6-CCFD-459F-9F51-7DFCBF0F6227}" type="datetimeFigureOut">
              <a:rPr lang="ru-RU" smtClean="0"/>
              <a:t>28.05.2020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6" y="2750337"/>
            <a:ext cx="1171888" cy="1356442"/>
          </a:xfrm>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295801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309"/>
            <a:ext cx="1154151" cy="1090789"/>
          </a:xfrm>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3142709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615"/>
            <a:ext cx="1154151" cy="1090789"/>
          </a:xfrm>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1892230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7B326E2C-4E7A-48FF-A729-64717FCC3C65}"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252118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2829945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C9FC9A6-CCFD-459F-9F51-7DFCBF0F6227}" type="datetimeFigureOut">
              <a:rPr lang="ru-RU" smtClean="0"/>
              <a:t>28.05.2020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3910411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C9FC9A6-CCFD-459F-9F51-7DFCBF0F6227}" type="datetimeFigureOut">
              <a:rPr lang="ru-RU" smtClean="0"/>
              <a:t>28.05.2020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4167077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9FC9A6-CCFD-459F-9F51-7DFCBF0F6227}" type="datetimeFigureOut">
              <a:rPr lang="ru-RU" smtClean="0"/>
              <a:t>28.05.2020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2553549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7C9FC9A6-CCFD-459F-9F51-7DFCBF0F6227}" type="datetimeFigureOut">
              <a:rPr lang="ru-RU" smtClean="0"/>
              <a:t>28.05.2020</a:t>
            </a:fld>
            <a:endParaRPr lang="ru-RU"/>
          </a:p>
        </p:txBody>
      </p:sp>
      <p:sp>
        <p:nvSpPr>
          <p:cNvPr id="5" name="Footer Placeholder 4"/>
          <p:cNvSpPr>
            <a:spLocks noGrp="1"/>
          </p:cNvSpPr>
          <p:nvPr>
            <p:ph type="ftr" sz="quarter" idx="11"/>
          </p:nvPr>
        </p:nvSpPr>
        <p:spPr>
          <a:xfrm>
            <a:off x="680321" y="5936188"/>
            <a:ext cx="6126805" cy="365125"/>
          </a:xfrm>
        </p:spPr>
        <p:txBody>
          <a:bodyPr/>
          <a:lstStyle/>
          <a:p>
            <a:endParaRPr lang="ru-RU"/>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7B326E2C-4E7A-48FF-A729-64717FCC3C65}" type="slidenum">
              <a:rPr lang="ru-RU" smtClean="0"/>
              <a:t>‹#›</a:t>
            </a:fld>
            <a:endParaRPr lang="ru-RU"/>
          </a:p>
        </p:txBody>
      </p:sp>
    </p:spTree>
    <p:extLst>
      <p:ext uri="{BB962C8B-B14F-4D97-AF65-F5344CB8AC3E}">
        <p14:creationId xmlns:p14="http://schemas.microsoft.com/office/powerpoint/2010/main" val="4252926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9FC9A6-CCFD-459F-9F51-7DFCBF0F6227}" type="datetimeFigureOut">
              <a:rPr lang="ru-RU" smtClean="0"/>
              <a:t>28.05.2020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3801194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C9FC9A6-CCFD-459F-9F51-7DFCBF0F6227}" type="datetimeFigureOut">
              <a:rPr lang="ru-RU" smtClean="0"/>
              <a:t>28.05.2020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55" y="2869895"/>
            <a:ext cx="1154151" cy="1090789"/>
          </a:xfrm>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732510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116195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C9FC9A6-CCFD-459F-9F51-7DFCBF0F6227}" type="datetimeFigureOut">
              <a:rPr lang="ru-RU" smtClean="0"/>
              <a:t>28.05.2020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2155948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C9FC9A6-CCFD-459F-9F51-7DFCBF0F6227}" type="datetimeFigureOut">
              <a:rPr lang="ru-RU" smtClean="0"/>
              <a:t>28.05.2020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316334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7C9FC9A6-CCFD-459F-9F51-7DFCBF0F6227}" type="datetimeFigureOut">
              <a:rPr lang="ru-RU" smtClean="0"/>
              <a:t>28.05.2020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1986585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116165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9FC9A6-CCFD-459F-9F51-7DFCBF0F6227}" type="datetimeFigureOut">
              <a:rPr lang="ru-RU" smtClean="0"/>
              <a:t>28.05.2020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26E2C-4E7A-48FF-A729-64717FCC3C65}" type="slidenum">
              <a:rPr lang="ru-RU" smtClean="0"/>
              <a:t>‹#›</a:t>
            </a:fld>
            <a:endParaRPr lang="ru-RU"/>
          </a:p>
        </p:txBody>
      </p:sp>
    </p:spTree>
    <p:extLst>
      <p:ext uri="{BB962C8B-B14F-4D97-AF65-F5344CB8AC3E}">
        <p14:creationId xmlns:p14="http://schemas.microsoft.com/office/powerpoint/2010/main" val="3538700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C9FC9A6-CCFD-459F-9F51-7DFCBF0F6227}" type="datetimeFigureOut">
              <a:rPr lang="ru-RU" smtClean="0"/>
              <a:t>28.05.2020</a:t>
            </a:fld>
            <a:endParaRPr lang="ru-RU"/>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7B326E2C-4E7A-48FF-A729-64717FCC3C65}" type="slidenum">
              <a:rPr lang="ru-RU" smtClean="0"/>
              <a:t>‹#›</a:t>
            </a:fld>
            <a:endParaRPr lang="ru-RU"/>
          </a:p>
        </p:txBody>
      </p:sp>
    </p:spTree>
    <p:extLst>
      <p:ext uri="{BB962C8B-B14F-4D97-AF65-F5344CB8AC3E}">
        <p14:creationId xmlns:p14="http://schemas.microsoft.com/office/powerpoint/2010/main" val="2028538267"/>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4.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arget="../media/image9.jpeg" Type="http://schemas.openxmlformats.org/officeDocument/2006/relationships/image"/><Relationship Id="rId2" Target="../media/image8.pn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10.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3" Target="../media/image12.jpeg" Type="http://schemas.openxmlformats.org/officeDocument/2006/relationships/image"/><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14.jpeg" Type="http://schemas.openxmlformats.org/officeDocument/2006/relationships/image"/><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9504" y="211016"/>
            <a:ext cx="9144000" cy="3095032"/>
          </a:xfrm>
        </p:spPr>
        <p:txBody>
          <a:bodyPr/>
          <a:lstStyle/>
          <a:p>
            <a:r>
              <a:rPr lang="ru-RU" dirty="0" smtClean="0"/>
              <a:t>Изготовление мужского нательного белья (мужские трусы)</a:t>
            </a:r>
            <a:endParaRPr lang="ru-RU" dirty="0"/>
          </a:p>
        </p:txBody>
      </p:sp>
      <p:sp>
        <p:nvSpPr>
          <p:cNvPr id="3" name="Подзаголовок 2"/>
          <p:cNvSpPr>
            <a:spLocks noGrp="1"/>
          </p:cNvSpPr>
          <p:nvPr>
            <p:ph type="subTitle" idx="1"/>
          </p:nvPr>
        </p:nvSpPr>
        <p:spPr>
          <a:xfrm>
            <a:off x="379827" y="4881489"/>
            <a:ext cx="9299915" cy="1572906"/>
          </a:xfrm>
        </p:spPr>
        <p:txBody>
          <a:bodyPr>
            <a:normAutofit/>
          </a:bodyPr>
          <a:lstStyle/>
          <a:p>
            <a:r>
              <a:rPr lang="ru-RU" dirty="0" smtClean="0">
                <a:solidFill>
                  <a:schemeClr val="bg1"/>
                </a:solidFill>
              </a:rPr>
              <a:t>Подготовил: мастер п\о Качура  В.Ю.</a:t>
            </a:r>
          </a:p>
          <a:p>
            <a:r>
              <a:rPr lang="ru-RU" dirty="0" smtClean="0">
                <a:solidFill>
                  <a:schemeClr val="bg1"/>
                </a:solidFill>
              </a:rPr>
              <a:t>ОКУСО «Курский СПРЦ»</a:t>
            </a:r>
          </a:p>
          <a:p>
            <a:r>
              <a:rPr lang="ru-RU" dirty="0" smtClean="0">
                <a:solidFill>
                  <a:schemeClr val="bg1"/>
                </a:solidFill>
              </a:rPr>
              <a:t>Курск 2020</a:t>
            </a:r>
            <a:endParaRPr lang="ru-RU" dirty="0">
              <a:solidFill>
                <a:schemeClr val="bg1"/>
              </a:solidFill>
            </a:endParaRPr>
          </a:p>
        </p:txBody>
      </p:sp>
      <p:pic>
        <p:nvPicPr>
          <p:cNvPr id="4" name="Рисунок 3"/>
          <p:cNvPicPr>
            <a:picLocks noChangeAspect="1"/>
          </p:cNvPicPr>
          <p:nvPr/>
        </p:nvPicPr>
        <p:blipFill>
          <a:blip r:embed="rId2"/>
          <a:stretch>
            <a:fillRect/>
          </a:stretch>
        </p:blipFill>
        <p:spPr>
          <a:xfrm>
            <a:off x="379827" y="2925487"/>
            <a:ext cx="4471109" cy="334943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4940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Проверь себя:</a:t>
            </a:r>
            <a:endParaRPr lang="ru-RU" dirty="0"/>
          </a:p>
        </p:txBody>
      </p:sp>
      <p:sp>
        <p:nvSpPr>
          <p:cNvPr id="3" name="Объект 2"/>
          <p:cNvSpPr>
            <a:spLocks noGrp="1"/>
          </p:cNvSpPr>
          <p:nvPr>
            <p:ph idx="1"/>
          </p:nvPr>
        </p:nvSpPr>
        <p:spPr>
          <a:xfrm>
            <a:off x="680321" y="1965278"/>
            <a:ext cx="10524491" cy="4892721"/>
          </a:xfrm>
        </p:spPr>
        <p:txBody>
          <a:bodyPr>
            <a:normAutofit/>
          </a:bodyPr>
          <a:lstStyle/>
          <a:p>
            <a:r>
              <a:rPr lang="ru-RU" dirty="0" smtClean="0"/>
              <a:t>Подготовить детали кроя к работе: проверить наличие деталей кроя, наличие </a:t>
            </a:r>
            <a:r>
              <a:rPr lang="ru-RU" dirty="0" err="1" smtClean="0"/>
              <a:t>дифектов</a:t>
            </a:r>
            <a:r>
              <a:rPr lang="ru-RU" dirty="0" smtClean="0"/>
              <a:t>, направление нити основы.</a:t>
            </a:r>
          </a:p>
          <a:p>
            <a:r>
              <a:rPr lang="ru-RU" dirty="0" smtClean="0"/>
              <a:t>Соединить боковые срезы передней и задней половинок запошивочным швом ТУ: </a:t>
            </a:r>
            <a:r>
              <a:rPr lang="ru-RU" dirty="0" err="1" smtClean="0"/>
              <a:t>ш.ш</a:t>
            </a:r>
            <a:r>
              <a:rPr lang="ru-RU" dirty="0" smtClean="0"/>
              <a:t>. 0.5-0.7см</a:t>
            </a:r>
          </a:p>
          <a:p>
            <a:r>
              <a:rPr lang="ru-RU" dirty="0" smtClean="0"/>
              <a:t>Соединить шаговые </a:t>
            </a:r>
            <a:r>
              <a:rPr lang="ru-RU" dirty="0"/>
              <a:t>срезы </a:t>
            </a:r>
            <a:r>
              <a:rPr lang="ru-RU" dirty="0" smtClean="0"/>
              <a:t>передней </a:t>
            </a:r>
            <a:r>
              <a:rPr lang="ru-RU" dirty="0"/>
              <a:t>и задней половинок запошивочным швом ТУ: </a:t>
            </a:r>
            <a:r>
              <a:rPr lang="ru-RU" dirty="0" err="1"/>
              <a:t>ш.ш</a:t>
            </a:r>
            <a:r>
              <a:rPr lang="ru-RU" dirty="0"/>
              <a:t>. </a:t>
            </a:r>
            <a:r>
              <a:rPr lang="ru-RU" dirty="0" smtClean="0"/>
              <a:t>0.5-0.7см</a:t>
            </a:r>
          </a:p>
          <a:p>
            <a:r>
              <a:rPr lang="ru-RU" dirty="0" smtClean="0"/>
              <a:t>Соединить передние и средние </a:t>
            </a:r>
            <a:r>
              <a:rPr lang="ru-RU" dirty="0"/>
              <a:t>срезы передней и задней половинок запошивочным швом ТУ: </a:t>
            </a:r>
            <a:r>
              <a:rPr lang="ru-RU" dirty="0" err="1"/>
              <a:t>ш.ш</a:t>
            </a:r>
            <a:r>
              <a:rPr lang="ru-RU" dirty="0"/>
              <a:t>. </a:t>
            </a:r>
            <a:r>
              <a:rPr lang="ru-RU" dirty="0" smtClean="0"/>
              <a:t>0.5-0.7см</a:t>
            </a:r>
          </a:p>
          <a:p>
            <a:r>
              <a:rPr lang="ru-RU" dirty="0" smtClean="0"/>
              <a:t>Обработать верхний срез трусов</a:t>
            </a:r>
          </a:p>
          <a:p>
            <a:r>
              <a:rPr lang="ru-RU" dirty="0" smtClean="0"/>
              <a:t>Обработать нижние срезы трусов швом </a:t>
            </a:r>
            <a:r>
              <a:rPr lang="ru-RU" dirty="0" err="1" smtClean="0"/>
              <a:t>вподгибку</a:t>
            </a:r>
            <a:r>
              <a:rPr lang="ru-RU" dirty="0" smtClean="0"/>
              <a:t> с закрытым срезом ТУ:ш.ш.1.0см</a:t>
            </a:r>
            <a:endParaRPr lang="ru-RU" dirty="0"/>
          </a:p>
          <a:p>
            <a:endParaRPr lang="ru-RU" dirty="0"/>
          </a:p>
        </p:txBody>
      </p:sp>
    </p:spTree>
    <p:extLst>
      <p:ext uri="{BB962C8B-B14F-4D97-AF65-F5344CB8AC3E}">
        <p14:creationId xmlns:p14="http://schemas.microsoft.com/office/powerpoint/2010/main" val="76599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3025" y="548378"/>
            <a:ext cx="8534400" cy="1507067"/>
          </a:xfrm>
        </p:spPr>
        <p:txBody>
          <a:bodyPr/>
          <a:lstStyle/>
          <a:p>
            <a:r>
              <a:rPr lang="ru-RU" dirty="0" smtClean="0"/>
              <a:t>Цель урока:</a:t>
            </a:r>
            <a:endParaRPr lang="ru-RU" dirty="0"/>
          </a:p>
        </p:txBody>
      </p:sp>
      <p:sp>
        <p:nvSpPr>
          <p:cNvPr id="3" name="Объект 2"/>
          <p:cNvSpPr>
            <a:spLocks noGrp="1"/>
          </p:cNvSpPr>
          <p:nvPr>
            <p:ph idx="1"/>
          </p:nvPr>
        </p:nvSpPr>
        <p:spPr>
          <a:xfrm>
            <a:off x="393896" y="2145323"/>
            <a:ext cx="8838785" cy="4712677"/>
          </a:xfrm>
        </p:spPr>
        <p:txBody>
          <a:bodyPr/>
          <a:lstStyle/>
          <a:p>
            <a:r>
              <a:rPr lang="ru-RU" dirty="0">
                <a:solidFill>
                  <a:schemeClr val="bg1"/>
                </a:solidFill>
              </a:rPr>
              <a:t>Уточнить и расширить знания о назначении, фасонах, предъявляемым требованиям и тканях для </a:t>
            </a:r>
            <a:r>
              <a:rPr lang="ru-RU" dirty="0" smtClean="0">
                <a:solidFill>
                  <a:schemeClr val="bg1"/>
                </a:solidFill>
              </a:rPr>
              <a:t>мужских трусов</a:t>
            </a:r>
            <a:endParaRPr lang="ru-RU" dirty="0">
              <a:solidFill>
                <a:schemeClr val="bg1"/>
              </a:solidFill>
            </a:endParaRPr>
          </a:p>
          <a:p>
            <a:r>
              <a:rPr lang="ru-RU" dirty="0">
                <a:solidFill>
                  <a:schemeClr val="bg1"/>
                </a:solidFill>
              </a:rPr>
              <a:t>Ознакомить с деталями кроя </a:t>
            </a:r>
            <a:r>
              <a:rPr lang="ru-RU" dirty="0" smtClean="0">
                <a:solidFill>
                  <a:schemeClr val="bg1"/>
                </a:solidFill>
              </a:rPr>
              <a:t>трусов и </a:t>
            </a:r>
            <a:r>
              <a:rPr lang="ru-RU" dirty="0">
                <a:solidFill>
                  <a:schemeClr val="bg1"/>
                </a:solidFill>
              </a:rPr>
              <a:t>машинными швами, используемыми для соединения деталей и обработки краевых срезов</a:t>
            </a:r>
          </a:p>
          <a:p>
            <a:r>
              <a:rPr lang="ru-RU" dirty="0">
                <a:solidFill>
                  <a:schemeClr val="bg1"/>
                </a:solidFill>
              </a:rPr>
              <a:t>Закрепить знания о порядке изготовления швейного изделия</a:t>
            </a:r>
          </a:p>
          <a:p>
            <a:r>
              <a:rPr lang="ru-RU" dirty="0">
                <a:solidFill>
                  <a:schemeClr val="bg1"/>
                </a:solidFill>
              </a:rPr>
              <a:t>Закрепить умение анализировать образец швейного изделия</a:t>
            </a:r>
          </a:p>
          <a:p>
            <a:endParaRPr lang="ru-RU" dirty="0">
              <a:solidFill>
                <a:schemeClr val="bg1"/>
              </a:solidFill>
            </a:endParaRPr>
          </a:p>
        </p:txBody>
      </p:sp>
    </p:spTree>
    <p:extLst>
      <p:ext uri="{BB962C8B-B14F-4D97-AF65-F5344CB8AC3E}">
        <p14:creationId xmlns:p14="http://schemas.microsoft.com/office/powerpoint/2010/main" val="630054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возникновения:</a:t>
            </a:r>
            <a:endParaRPr lang="ru-RU" dirty="0"/>
          </a:p>
        </p:txBody>
      </p:sp>
      <p:sp>
        <p:nvSpPr>
          <p:cNvPr id="3" name="Объект 2"/>
          <p:cNvSpPr>
            <a:spLocks noGrp="1"/>
          </p:cNvSpPr>
          <p:nvPr>
            <p:ph idx="1"/>
          </p:nvPr>
        </p:nvSpPr>
        <p:spPr>
          <a:xfrm>
            <a:off x="191070" y="1965278"/>
            <a:ext cx="8093122" cy="4892721"/>
          </a:xfrm>
        </p:spPr>
        <p:txBody>
          <a:bodyPr>
            <a:normAutofit/>
          </a:bodyPr>
          <a:lstStyle/>
          <a:p>
            <a:r>
              <a:rPr lang="ru-RU" dirty="0"/>
              <a:t>Современные трусы как предмет одежды имеют достаточно небольшую историю. Можно сказать, что в своём нынешнем виде они возникли на рубеже XIX—XX веков и были привилегией, в основном, высших слоёв общества. До этого времени мужчины носили подштанники, а женщины обходились и вовсе без данного предмета одежды. При этом во многих странах Азии длинные штаны, носимые под юбкой или платьем, были обязательной частью женского гардероба. Слово «подштанники» во второй половине XIX века было вытеснено из русского языка французским «кальсоны» (фр. </a:t>
            </a:r>
            <a:r>
              <a:rPr lang="ru-RU" dirty="0" err="1"/>
              <a:t>caleçon</a:t>
            </a:r>
            <a:r>
              <a:rPr lang="ru-RU" dirty="0"/>
              <a:t> — «трусы»), а гульфик на мужских трусах и кальсонах появился только после Первой мировой войны.</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4907" y="1965278"/>
            <a:ext cx="3638550" cy="2047875"/>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466" y="4144265"/>
            <a:ext cx="2723797" cy="2546158"/>
          </a:xfrm>
          <a:prstGeom prst="rect">
            <a:avLst/>
          </a:prstGeom>
        </p:spPr>
      </p:pic>
    </p:spTree>
    <p:extLst>
      <p:ext uri="{BB962C8B-B14F-4D97-AF65-F5344CB8AC3E}">
        <p14:creationId xmlns:p14="http://schemas.microsoft.com/office/powerpoint/2010/main" val="317296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Назначение мужских трусов:</a:t>
            </a:r>
            <a:endParaRPr lang="ru-RU" dirty="0"/>
          </a:p>
        </p:txBody>
      </p:sp>
      <p:sp>
        <p:nvSpPr>
          <p:cNvPr id="3" name="Объект 2"/>
          <p:cNvSpPr>
            <a:spLocks noGrp="1"/>
          </p:cNvSpPr>
          <p:nvPr>
            <p:ph idx="1"/>
          </p:nvPr>
        </p:nvSpPr>
        <p:spPr>
          <a:xfrm>
            <a:off x="0" y="2080672"/>
            <a:ext cx="9296193" cy="4780434"/>
          </a:xfrm>
        </p:spPr>
        <p:txBody>
          <a:bodyPr>
            <a:normAutofit/>
          </a:bodyPr>
          <a:lstStyle/>
          <a:p>
            <a:r>
              <a:rPr lang="ru-RU" sz="2800" dirty="0">
                <a:solidFill>
                  <a:schemeClr val="bg1"/>
                </a:solidFill>
              </a:rPr>
              <a:t>Трусы</a:t>
            </a:r>
            <a:r>
              <a:rPr lang="ru-RU" sz="2800" dirty="0"/>
              <a:t>́ (фр. </a:t>
            </a:r>
            <a:r>
              <a:rPr lang="ru-RU" sz="2800" dirty="0" err="1"/>
              <a:t>culotte</a:t>
            </a:r>
            <a:r>
              <a:rPr lang="ru-RU" sz="2800" dirty="0"/>
              <a:t> </a:t>
            </a:r>
            <a:r>
              <a:rPr lang="ru-RU" sz="2800" dirty="0" err="1"/>
              <a:t>troussée</a:t>
            </a:r>
            <a:r>
              <a:rPr lang="ru-RU" sz="2800" dirty="0"/>
              <a:t> — закатанные, засученные и вообще «короткие штаны</a:t>
            </a:r>
            <a:r>
              <a:rPr lang="ru-RU" sz="2800" dirty="0" smtClean="0"/>
              <a:t>») </a:t>
            </a:r>
            <a:r>
              <a:rPr lang="ru-RU" sz="2800" dirty="0"/>
              <a:t>— предмет нижнего белья, короткие штаны, надеваемые непосредственно на голое тело</a:t>
            </a:r>
            <a:r>
              <a:rPr lang="ru-RU" sz="2800" dirty="0" smtClean="0"/>
              <a:t>.</a:t>
            </a:r>
          </a:p>
          <a:p>
            <a:r>
              <a:rPr lang="ru-RU" sz="2800" dirty="0"/>
              <a:t>Большинство моделей трусов (за исключением боксёров) плотно прилегают к </a:t>
            </a:r>
            <a:r>
              <a:rPr lang="ru-RU" sz="2800" dirty="0" smtClean="0"/>
              <a:t>телу. </a:t>
            </a:r>
            <a:r>
              <a:rPr lang="ru-RU" sz="2800" dirty="0"/>
              <a:t>Трусы предохраняют одежду от </a:t>
            </a:r>
            <a:r>
              <a:rPr lang="ru-RU" sz="2800" dirty="0" smtClean="0"/>
              <a:t>загрязнений, </a:t>
            </a:r>
            <a:r>
              <a:rPr lang="ru-RU" sz="2800" dirty="0"/>
              <a:t>а также от попадания </a:t>
            </a:r>
            <a:r>
              <a:rPr lang="ru-RU" sz="2800" dirty="0" smtClean="0"/>
              <a:t>грязи </a:t>
            </a:r>
            <a:r>
              <a:rPr lang="ru-RU" sz="2800" dirty="0"/>
              <a:t>с верхней одежды. В холодную погоду они дают дополнительное тепло. Мужские трусы могут иметь ширинку (или гульфик), иногда застёгивающуюся с помощью пуговиц или кнопок</a:t>
            </a:r>
            <a:endParaRPr lang="ru-RU" sz="2800" dirty="0" smtClean="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8832" y="2080672"/>
            <a:ext cx="2943168" cy="4527950"/>
          </a:xfrm>
          <a:prstGeom prst="rect">
            <a:avLst/>
          </a:prstGeom>
        </p:spPr>
      </p:pic>
    </p:spTree>
    <p:extLst>
      <p:ext uri="{BB962C8B-B14F-4D97-AF65-F5344CB8AC3E}">
        <p14:creationId xmlns:p14="http://schemas.microsoft.com/office/powerpoint/2010/main" val="98864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Фасоны мужских трусов:</a:t>
            </a:r>
            <a:endParaRPr lang="ru-RU" dirty="0"/>
          </a:p>
        </p:txBody>
      </p:sp>
      <p:sp>
        <p:nvSpPr>
          <p:cNvPr id="3" name="Объект 2"/>
          <p:cNvSpPr>
            <a:spLocks noGrp="1"/>
          </p:cNvSpPr>
          <p:nvPr>
            <p:ph idx="1"/>
          </p:nvPr>
        </p:nvSpPr>
        <p:spPr>
          <a:xfrm>
            <a:off x="0" y="1992574"/>
            <a:ext cx="8407022" cy="4735772"/>
          </a:xfrm>
        </p:spPr>
        <p:txBody>
          <a:bodyPr>
            <a:normAutofit lnSpcReduction="10000"/>
          </a:bodyPr>
          <a:lstStyle/>
          <a:p>
            <a:r>
              <a:rPr lang="ru-RU" dirty="0"/>
              <a:t>Самыми популярным видом нижнего белья мужчин считаются </a:t>
            </a:r>
            <a:r>
              <a:rPr lang="ru-RU" dirty="0">
                <a:solidFill>
                  <a:schemeClr val="bg1"/>
                </a:solidFill>
              </a:rPr>
              <a:t>шорты-</a:t>
            </a:r>
            <a:r>
              <a:rPr lang="ru-RU" dirty="0" err="1">
                <a:solidFill>
                  <a:schemeClr val="bg1"/>
                </a:solidFill>
              </a:rPr>
              <a:t>семейники</a:t>
            </a:r>
            <a:r>
              <a:rPr lang="ru-RU" dirty="0"/>
              <a:t> из легкой ткани. Они отличаются простотой фасона, свободным покроем и комфортом в </a:t>
            </a:r>
            <a:r>
              <a:rPr lang="ru-RU" dirty="0" smtClean="0"/>
              <a:t>носке;</a:t>
            </a:r>
          </a:p>
          <a:p>
            <a:r>
              <a:rPr lang="ru-RU" dirty="0"/>
              <a:t> </a:t>
            </a:r>
            <a:r>
              <a:rPr lang="ru-RU" dirty="0">
                <a:solidFill>
                  <a:schemeClr val="bg1"/>
                </a:solidFill>
              </a:rPr>
              <a:t>Трусы-боксеры</a:t>
            </a:r>
            <a:r>
              <a:rPr lang="ru-RU" dirty="0"/>
              <a:t> – это облегающие фигуру короткие шорты, хотя к настоящим боксерским трусам они не имеют никакого отношения, а скорее всего, к атрибутам </a:t>
            </a:r>
            <a:r>
              <a:rPr lang="ru-RU" dirty="0" smtClean="0"/>
              <a:t>борцов;</a:t>
            </a:r>
          </a:p>
          <a:p>
            <a:r>
              <a:rPr lang="ru-RU" dirty="0" err="1">
                <a:solidFill>
                  <a:schemeClr val="bg1"/>
                </a:solidFill>
              </a:rPr>
              <a:t>Хипсы</a:t>
            </a:r>
            <a:r>
              <a:rPr lang="ru-RU" dirty="0"/>
              <a:t> представляют собой шорты, обтягивающие фигуру, с немного опущенной талией. У</a:t>
            </a:r>
            <a:r>
              <a:rPr lang="ru-RU" dirty="0" smtClean="0"/>
              <a:t>добны </a:t>
            </a:r>
            <a:r>
              <a:rPr lang="ru-RU" dirty="0"/>
              <a:t>в носке, шьют их из различных материалов и цветовой </a:t>
            </a:r>
            <a:r>
              <a:rPr lang="ru-RU" dirty="0" smtClean="0"/>
              <a:t>гаммы</a:t>
            </a:r>
            <a:r>
              <a:rPr lang="ru-RU" dirty="0"/>
              <a:t>;</a:t>
            </a:r>
            <a:endParaRPr lang="ru-RU" dirty="0" smtClean="0"/>
          </a:p>
          <a:p>
            <a:r>
              <a:rPr lang="ru-RU" dirty="0">
                <a:solidFill>
                  <a:schemeClr val="bg1"/>
                </a:solidFill>
              </a:rPr>
              <a:t>Плавки, брифы и слипы </a:t>
            </a:r>
            <a:r>
              <a:rPr lang="ru-RU" dirty="0"/>
              <a:t>– мужские предметы одежды для купания. Сегодняшнему виду плавок мужчины обязаны австралийским </a:t>
            </a:r>
            <a:r>
              <a:rPr lang="ru-RU" dirty="0" smtClean="0"/>
              <a:t>сёрфингистам.</a:t>
            </a:r>
            <a:endParaRPr lang="ru-RU" dirty="0" smtClean="0"/>
          </a:p>
          <a:p>
            <a:endParaRPr lang="ru-RU" dirty="0" smtClean="0"/>
          </a:p>
          <a:p>
            <a:endParaRPr lang="ru-RU" dirty="0"/>
          </a:p>
        </p:txBody>
      </p:sp>
      <p:pic>
        <p:nvPicPr>
          <p:cNvPr id="4" name="Рисунок 3"/>
          <p:cNvPicPr>
            <a:picLocks noChangeAspect="1"/>
          </p:cNvPicPr>
          <p:nvPr/>
        </p:nvPicPr>
        <p:blipFill>
          <a:blip r:embed="rId2"/>
          <a:stretch>
            <a:fillRect/>
          </a:stretch>
        </p:blipFill>
        <p:spPr>
          <a:xfrm>
            <a:off x="8223638" y="1834167"/>
            <a:ext cx="3883249" cy="2526294"/>
          </a:xfrm>
          <a:prstGeom prst="rect">
            <a:avLst/>
          </a:prstGeom>
        </p:spPr>
      </p:pic>
      <p:pic>
        <p:nvPicPr>
          <p:cNvPr id="5" name="Рисунок 4"/>
          <p:cNvPicPr>
            <a:picLocks noChangeAspect="1"/>
          </p:cNvPicPr>
          <p:nvPr/>
        </p:nvPicPr>
        <p:blipFill>
          <a:blip r:embed="rId3"/>
          <a:stretch>
            <a:fillRect/>
          </a:stretch>
        </p:blipFill>
        <p:spPr>
          <a:xfrm>
            <a:off x="8269393" y="4530565"/>
            <a:ext cx="3763324" cy="219778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07573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Требования, предъявляемые к </a:t>
            </a:r>
            <a:r>
              <a:rPr lang="ru-RU" dirty="0" smtClean="0"/>
              <a:t>нательному белью (трусам):</a:t>
            </a:r>
            <a:endParaRPr lang="ru-RU" dirty="0"/>
          </a:p>
        </p:txBody>
      </p:sp>
      <p:sp>
        <p:nvSpPr>
          <p:cNvPr id="3" name="Объект 2"/>
          <p:cNvSpPr>
            <a:spLocks noGrp="1"/>
          </p:cNvSpPr>
          <p:nvPr>
            <p:ph idx="1"/>
          </p:nvPr>
        </p:nvSpPr>
        <p:spPr>
          <a:xfrm>
            <a:off x="680321" y="2074460"/>
            <a:ext cx="6320980" cy="5056496"/>
          </a:xfrm>
        </p:spPr>
        <p:txBody>
          <a:bodyPr>
            <a:normAutofit/>
          </a:bodyPr>
          <a:lstStyle/>
          <a:p>
            <a:r>
              <a:rPr lang="ru-RU" sz="2800" dirty="0"/>
              <a:t>1. </a:t>
            </a:r>
            <a:r>
              <a:rPr lang="ru-RU" sz="2800" dirty="0">
                <a:solidFill>
                  <a:schemeClr val="bg1">
                    <a:lumMod val="95000"/>
                    <a:lumOff val="5000"/>
                  </a:schemeClr>
                </a:solidFill>
              </a:rPr>
              <a:t>Гигиенические</a:t>
            </a:r>
            <a:r>
              <a:rPr lang="ru-RU" sz="2800" dirty="0"/>
              <a:t>: </a:t>
            </a:r>
            <a:r>
              <a:rPr lang="ru-RU" sz="2800" dirty="0" smtClean="0"/>
              <a:t>должны </a:t>
            </a:r>
            <a:r>
              <a:rPr lang="ru-RU" sz="2800" dirty="0"/>
              <a:t>обеспечивать нормальную жизнедеятельность организма- не вредить здоровью.</a:t>
            </a:r>
          </a:p>
          <a:p>
            <a:r>
              <a:rPr lang="ru-RU" sz="2800" dirty="0"/>
              <a:t>2</a:t>
            </a:r>
            <a:r>
              <a:rPr lang="ru-RU" sz="2800" dirty="0">
                <a:solidFill>
                  <a:schemeClr val="bg1">
                    <a:lumMod val="95000"/>
                    <a:lumOff val="5000"/>
                  </a:schemeClr>
                </a:solidFill>
              </a:rPr>
              <a:t>. Эксплуатационные</a:t>
            </a:r>
            <a:r>
              <a:rPr lang="ru-RU" sz="2800" dirty="0"/>
              <a:t>: </a:t>
            </a:r>
            <a:r>
              <a:rPr lang="ru-RU" sz="2800" dirty="0" smtClean="0"/>
              <a:t>удобные </a:t>
            </a:r>
            <a:r>
              <a:rPr lang="ru-RU" sz="2800" dirty="0"/>
              <a:t>в носке, достаточно </a:t>
            </a:r>
            <a:r>
              <a:rPr lang="ru-RU" sz="2800" dirty="0" smtClean="0"/>
              <a:t>прочные.</a:t>
            </a:r>
            <a:endParaRPr lang="ru-RU" sz="2800" dirty="0"/>
          </a:p>
          <a:p>
            <a:r>
              <a:rPr lang="ru-RU" sz="2800" dirty="0"/>
              <a:t>3. </a:t>
            </a:r>
            <a:r>
              <a:rPr lang="ru-RU" sz="2800" dirty="0">
                <a:solidFill>
                  <a:schemeClr val="bg1">
                    <a:lumMod val="95000"/>
                    <a:lumOff val="5000"/>
                  </a:schemeClr>
                </a:solidFill>
              </a:rPr>
              <a:t>Эстетические</a:t>
            </a:r>
            <a:r>
              <a:rPr lang="ru-RU" sz="2800" dirty="0"/>
              <a:t>: </a:t>
            </a:r>
            <a:r>
              <a:rPr lang="ru-RU" sz="2800" dirty="0" smtClean="0"/>
              <a:t>красивые, оригинальные.</a:t>
            </a:r>
            <a:endParaRPr lang="ru-RU" sz="2800" dirty="0"/>
          </a:p>
          <a:p>
            <a:r>
              <a:rPr lang="ru-RU" sz="2800" dirty="0"/>
              <a:t>4. </a:t>
            </a:r>
            <a:r>
              <a:rPr lang="ru-RU" sz="2800" dirty="0">
                <a:solidFill>
                  <a:schemeClr val="bg1">
                    <a:lumMod val="95000"/>
                    <a:lumOff val="5000"/>
                  </a:schemeClr>
                </a:solidFill>
              </a:rPr>
              <a:t>Экономические</a:t>
            </a:r>
            <a:r>
              <a:rPr lang="ru-RU" sz="2800" dirty="0"/>
              <a:t>: </a:t>
            </a:r>
            <a:r>
              <a:rPr lang="ru-RU" sz="2800" dirty="0" smtClean="0"/>
              <a:t>недорогие </a:t>
            </a:r>
            <a:r>
              <a:rPr lang="ru-RU" sz="2800" dirty="0"/>
              <a:t>и </a:t>
            </a:r>
            <a:r>
              <a:rPr lang="ru-RU" sz="2800" dirty="0" smtClean="0"/>
              <a:t>доступные</a:t>
            </a:r>
            <a:endParaRPr lang="ru-RU" sz="2800" dirty="0"/>
          </a:p>
        </p:txBody>
      </p:sp>
      <p:pic>
        <p:nvPicPr>
          <p:cNvPr id="4" name="Рисунок 3"/>
          <p:cNvPicPr>
            <a:picLocks noChangeAspect="1"/>
          </p:cNvPicPr>
          <p:nvPr/>
        </p:nvPicPr>
        <p:blipFill>
          <a:blip r:embed="rId2"/>
          <a:stretch>
            <a:fillRect/>
          </a:stretch>
        </p:blipFill>
        <p:spPr>
          <a:xfrm>
            <a:off x="7001301" y="1951630"/>
            <a:ext cx="4408228" cy="4492194"/>
          </a:xfrm>
          <a:prstGeom prst="rect">
            <a:avLst/>
          </a:prstGeom>
        </p:spPr>
      </p:pic>
    </p:spTree>
    <p:extLst>
      <p:ext uri="{BB962C8B-B14F-4D97-AF65-F5344CB8AC3E}">
        <p14:creationId xmlns:p14="http://schemas.microsoft.com/office/powerpoint/2010/main" val="3397982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Ткань для нижнего белья:</a:t>
            </a:r>
            <a:endParaRPr lang="ru-RU" dirty="0"/>
          </a:p>
        </p:txBody>
      </p:sp>
      <p:sp>
        <p:nvSpPr>
          <p:cNvPr id="3" name="Объект 2"/>
          <p:cNvSpPr>
            <a:spLocks noGrp="1"/>
          </p:cNvSpPr>
          <p:nvPr>
            <p:ph idx="1"/>
          </p:nvPr>
        </p:nvSpPr>
        <p:spPr>
          <a:xfrm>
            <a:off x="680321" y="2336872"/>
            <a:ext cx="7071607" cy="4186757"/>
          </a:xfrm>
        </p:spPr>
        <p:txBody>
          <a:bodyPr>
            <a:normAutofit fontScale="92500" lnSpcReduction="20000"/>
          </a:bodyPr>
          <a:lstStyle/>
          <a:p>
            <a:r>
              <a:rPr lang="ru-RU" sz="3300" dirty="0">
                <a:solidFill>
                  <a:schemeClr val="bg1"/>
                </a:solidFill>
              </a:rPr>
              <a:t>Хлопчатобумажная ткань </a:t>
            </a:r>
            <a:r>
              <a:rPr lang="ru-RU" sz="3300" dirty="0" smtClean="0">
                <a:solidFill>
                  <a:schemeClr val="bg1"/>
                </a:solidFill>
              </a:rPr>
              <a:t>(бязь, сатин);</a:t>
            </a:r>
          </a:p>
          <a:p>
            <a:r>
              <a:rPr lang="ru-RU" sz="3300" dirty="0" smtClean="0">
                <a:solidFill>
                  <a:schemeClr val="bg1"/>
                </a:solidFill>
              </a:rPr>
              <a:t>Льняная ткань, шелк, трикотаж.</a:t>
            </a:r>
            <a:endParaRPr lang="ru-RU" sz="3300" dirty="0">
              <a:solidFill>
                <a:schemeClr val="bg1"/>
              </a:solidFill>
            </a:endParaRPr>
          </a:p>
          <a:p>
            <a:r>
              <a:rPr lang="ru-RU" sz="2800" i="1" dirty="0" smtClean="0"/>
              <a:t>Свойства </a:t>
            </a:r>
            <a:r>
              <a:rPr lang="ru-RU" sz="2800" i="1" dirty="0"/>
              <a:t>х/б ткани:</a:t>
            </a:r>
          </a:p>
          <a:p>
            <a:r>
              <a:rPr lang="ru-RU" dirty="0"/>
              <a:t>Прочная, мягкая</a:t>
            </a:r>
          </a:p>
          <a:p>
            <a:r>
              <a:rPr lang="ru-RU" dirty="0"/>
              <a:t>Хорошо пропускает воздух</a:t>
            </a:r>
          </a:p>
          <a:p>
            <a:r>
              <a:rPr lang="ru-RU" dirty="0"/>
              <a:t>Хорошо впитывает влагу</a:t>
            </a:r>
          </a:p>
          <a:p>
            <a:r>
              <a:rPr lang="ru-RU" dirty="0"/>
              <a:t>Создаёт ощущение тепла</a:t>
            </a:r>
          </a:p>
          <a:p>
            <a:r>
              <a:rPr lang="ru-RU" dirty="0"/>
              <a:t>Хорошо отстирывается</a:t>
            </a:r>
          </a:p>
          <a:p>
            <a:r>
              <a:rPr lang="ru-RU" dirty="0"/>
              <a:t>Быстро сохнет</a:t>
            </a:r>
          </a:p>
          <a:p>
            <a:r>
              <a:rPr lang="ru-RU" dirty="0"/>
              <a:t>Хорошо </a:t>
            </a:r>
            <a:r>
              <a:rPr lang="ru-RU" dirty="0" smtClean="0"/>
              <a:t>утюжится;</a:t>
            </a:r>
          </a:p>
          <a:p>
            <a:endParaRPr lang="ru-RU" dirty="0"/>
          </a:p>
          <a:p>
            <a:endParaRPr lang="ru-RU" dirty="0"/>
          </a:p>
        </p:txBody>
      </p:sp>
      <p:pic>
        <p:nvPicPr>
          <p:cNvPr id="4" name="Рисунок 3"/>
          <p:cNvPicPr>
            <a:picLocks noChangeAspect="1"/>
          </p:cNvPicPr>
          <p:nvPr/>
        </p:nvPicPr>
        <p:blipFill>
          <a:blip r:embed="rId2"/>
          <a:stretch>
            <a:fillRect/>
          </a:stretch>
        </p:blipFill>
        <p:spPr>
          <a:xfrm>
            <a:off x="8811736" y="1331592"/>
            <a:ext cx="2720622" cy="3098658"/>
          </a:xfrm>
          <a:prstGeom prst="rect">
            <a:avLst/>
          </a:prstGeom>
          <a:ln w="88900" cap="sq" cmpd="thickThin">
            <a:solidFill>
              <a:srgbClr val="000000"/>
            </a:solidFill>
            <a:prstDash val="solid"/>
            <a:miter lim="800000"/>
          </a:ln>
          <a:effectLst>
            <a:innerShdw blurRad="76200">
              <a:srgbClr val="000000"/>
            </a:innerShdw>
          </a:effectLst>
        </p:spPr>
      </p:pic>
      <p:pic>
        <p:nvPicPr>
          <p:cNvPr id="5" name="Рисунок 4"/>
          <p:cNvPicPr>
            <a:picLocks noChangeAspect="1"/>
          </p:cNvPicPr>
          <p:nvPr/>
        </p:nvPicPr>
        <p:blipFill>
          <a:blip r:embed="rId3"/>
          <a:stretch>
            <a:fillRect/>
          </a:stretch>
        </p:blipFill>
        <p:spPr>
          <a:xfrm>
            <a:off x="5487251" y="3665274"/>
            <a:ext cx="3097191" cy="309719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595324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6674" y="486909"/>
            <a:ext cx="9613861" cy="1080938"/>
          </a:xfrm>
        </p:spPr>
        <p:txBody>
          <a:bodyPr/>
          <a:lstStyle/>
          <a:p>
            <a:r>
              <a:rPr lang="ru-RU" dirty="0" smtClean="0"/>
              <a:t>Детали кроя мужских трусов:</a:t>
            </a:r>
            <a:endParaRPr lang="ru-RU" dirty="0"/>
          </a:p>
        </p:txBody>
      </p:sp>
      <p:pic>
        <p:nvPicPr>
          <p:cNvPr id="6" name="Рисунок 5"/>
          <p:cNvPicPr>
            <a:picLocks noChangeAspect="1"/>
          </p:cNvPicPr>
          <p:nvPr/>
        </p:nvPicPr>
        <p:blipFill>
          <a:blip r:embed="rId2"/>
          <a:stretch>
            <a:fillRect/>
          </a:stretch>
        </p:blipFill>
        <p:spPr>
          <a:xfrm>
            <a:off x="460398" y="1986697"/>
            <a:ext cx="7239973" cy="4883624"/>
          </a:xfrm>
          <a:prstGeom prst="rect">
            <a:avLst/>
          </a:prstGeom>
        </p:spPr>
      </p:pic>
      <p:pic>
        <p:nvPicPr>
          <p:cNvPr id="7" name="Рисунок 6"/>
          <p:cNvPicPr>
            <a:picLocks noChangeAspect="1"/>
          </p:cNvPicPr>
          <p:nvPr/>
        </p:nvPicPr>
        <p:blipFill>
          <a:blip r:embed="rId3"/>
          <a:stretch>
            <a:fillRect/>
          </a:stretch>
        </p:blipFill>
        <p:spPr>
          <a:xfrm>
            <a:off x="8120134" y="1999019"/>
            <a:ext cx="3644236" cy="4858981"/>
          </a:xfrm>
          <a:prstGeom prst="rect">
            <a:avLst/>
          </a:prstGeom>
        </p:spPr>
      </p:pic>
    </p:spTree>
    <p:extLst>
      <p:ext uri="{BB962C8B-B14F-4D97-AF65-F5344CB8AC3E}">
        <p14:creationId xmlns:p14="http://schemas.microsoft.com/office/powerpoint/2010/main" val="128463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41194"/>
            <a:ext cx="2634017" cy="6155140"/>
          </a:xfrm>
        </p:spPr>
        <p:txBody>
          <a:bodyPr>
            <a:normAutofit/>
          </a:bodyPr>
          <a:lstStyle/>
          <a:p>
            <a:r>
              <a:rPr lang="ru-RU" dirty="0" smtClean="0"/>
              <a:t>Проверь себя: Какие швы используют при изготовлении трусов?</a:t>
            </a:r>
            <a:endParaRPr lang="ru-RU" dirty="0"/>
          </a:p>
        </p:txBody>
      </p:sp>
      <p:pic>
        <p:nvPicPr>
          <p:cNvPr id="4" name="Объект 3"/>
          <p:cNvPicPr>
            <a:picLocks noGrp="1" noChangeAspect="1"/>
          </p:cNvPicPr>
          <p:nvPr>
            <p:ph idx="1"/>
          </p:nvPr>
        </p:nvPicPr>
        <p:blipFill>
          <a:blip r:embed="rId2"/>
          <a:stretch>
            <a:fillRect/>
          </a:stretch>
        </p:blipFill>
        <p:spPr>
          <a:xfrm>
            <a:off x="2634018" y="45906"/>
            <a:ext cx="9557982" cy="6812094"/>
          </a:xfrm>
          <a:prstGeom prst="rect">
            <a:avLst/>
          </a:prstGeom>
        </p:spPr>
      </p:pic>
    </p:spTree>
    <p:extLst>
      <p:ext uri="{BB962C8B-B14F-4D97-AF65-F5344CB8AC3E}">
        <p14:creationId xmlns:p14="http://schemas.microsoft.com/office/powerpoint/2010/main" val="3567734438"/>
      </p:ext>
    </p:extLst>
  </p:cSld>
  <p:clrMapOvr>
    <a:masterClrMapping/>
  </p:clrMapOvr>
</p:sld>
</file>

<file path=ppt/theme/theme1.xml><?xml version="1.0" encoding="utf-8"?>
<a:theme xmlns:a="http://schemas.openxmlformats.org/drawingml/2006/main" name="Берлин">
  <a:themeElements>
    <a:clrScheme name="Берлин">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Берлин">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Берлин</Template>
  <TotalTime>75</TotalTime>
  <Words>559</Words>
  <Application>Microsoft Office PowerPoint</Application>
  <PresentationFormat>Произвольный</PresentationFormat>
  <Paragraphs>44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Берлин</vt:lpstr>
      <vt:lpstr>Изготовление мужского нательного белья (мужские трусы)</vt:lpstr>
      <vt:lpstr>Цель урока:</vt:lpstr>
      <vt:lpstr>История возникновения:</vt:lpstr>
      <vt:lpstr>Назначение мужских трусов:</vt:lpstr>
      <vt:lpstr>Фасоны мужских трусов:</vt:lpstr>
      <vt:lpstr>Требования, предъявляемые к нательному белью (трусам):</vt:lpstr>
      <vt:lpstr>Ткань для нижнего белья:</vt:lpstr>
      <vt:lpstr>Детали кроя мужских трусов:</vt:lpstr>
      <vt:lpstr>Проверь себя: Какие швы используют при изготовлении трусов?</vt:lpstr>
      <vt:lpstr>Проверь себя:</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Изготовление мужского нательного белья (мужские трусы)</dc:title>
  <dc:creator>WRS</dc:creator>
  <cp:lastModifiedBy>lenovo</cp:lastModifiedBy>
  <cp:revision>12</cp:revision>
  <dcterms:created xsi:type="dcterms:W3CDTF">2016-11-09T11:20:23Z</dcterms:created>
  <dcterms:modified xsi:type="dcterms:W3CDTF">2020-05-28T05:33:05Z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818314</vt:lpwstr>
  </property>
  <property fmtid="{D5CDD505-2E9C-101B-9397-08002B2CF9AE}" name="NXPowerLiteSettings" pid="3">
    <vt:lpwstr>C7000400038000</vt:lpwstr>
  </property>
  <property fmtid="{D5CDD505-2E9C-101B-9397-08002B2CF9AE}" name="NXPowerLiteVersion" pid="4">
    <vt:lpwstr>S9.0.1</vt:lpwstr>
  </property>
</Properties>
</file>