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3"/>
  </p:handoutMasterIdLst>
  <p:sldIdLst>
    <p:sldId id="257" r:id="rId2"/>
    <p:sldId id="258" r:id="rId3"/>
    <p:sldId id="259" r:id="rId4"/>
    <p:sldId id="260" r:id="rId5"/>
    <p:sldId id="261" r:id="rId6"/>
    <p:sldId id="264" r:id="rId7"/>
    <p:sldId id="265" r:id="rId8"/>
    <p:sldId id="266" r:id="rId9"/>
    <p:sldId id="267" r:id="rId10"/>
    <p:sldId id="268" r:id="rId11"/>
    <p:sldId id="256" r:id="rId12"/>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62" autoAdjust="0"/>
    <p:restoredTop sz="94660"/>
  </p:normalViewPr>
  <p:slideViewPr>
    <p:cSldViewPr>
      <p:cViewPr varScale="1">
        <p:scale>
          <a:sx n="68" d="100"/>
          <a:sy n="68" d="100"/>
        </p:scale>
        <p:origin x="1362" y="48"/>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487783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130" name="Rectangle 10"/>
          <p:cNvSpPr>
            <a:spLocks noChangeArrowheads="1"/>
          </p:cNvSpPr>
          <p:nvPr/>
        </p:nvSpPr>
        <p:spPr bwMode="auto">
          <a:xfrm>
            <a:off x="0" y="4148138"/>
            <a:ext cx="6227763" cy="1008062"/>
          </a:xfrm>
          <a:prstGeom prst="rect">
            <a:avLst/>
          </a:prstGeom>
          <a:solidFill>
            <a:schemeClr val="hlink"/>
          </a:solidFill>
          <a:ln w="9525">
            <a:noFill/>
            <a:miter lim="800000"/>
            <a:headEnd/>
            <a:tailEnd/>
          </a:ln>
          <a:effectLst/>
        </p:spPr>
        <p:txBody>
          <a:bodyPr wrap="none" anchor="ctr"/>
          <a:lstStyle/>
          <a:p>
            <a:pPr algn="ctr"/>
            <a:endParaRPr lang="ru-RU">
              <a:solidFill>
                <a:schemeClr val="accent2"/>
              </a:solidFill>
            </a:endParaRPr>
          </a:p>
        </p:txBody>
      </p:sp>
      <p:sp>
        <p:nvSpPr>
          <p:cNvPr id="5122" name="Rectangle 2"/>
          <p:cNvSpPr>
            <a:spLocks noGrp="1" noChangeArrowheads="1"/>
          </p:cNvSpPr>
          <p:nvPr>
            <p:ph type="ctrTitle"/>
          </p:nvPr>
        </p:nvSpPr>
        <p:spPr>
          <a:xfrm>
            <a:off x="179388" y="3860800"/>
            <a:ext cx="6048375" cy="1109663"/>
          </a:xfrm>
        </p:spPr>
        <p:txBody>
          <a:bodyPr/>
          <a:lstStyle>
            <a:lvl1pPr>
              <a:defRPr sz="3200" b="1"/>
            </a:lvl1pPr>
          </a:lstStyle>
          <a:p>
            <a:r>
              <a:rPr lang="ru-RU" smtClean="0"/>
              <a:t>Образец заголовка</a:t>
            </a:r>
            <a:endParaRPr lang="ru-RU"/>
          </a:p>
        </p:txBody>
      </p:sp>
      <p:sp>
        <p:nvSpPr>
          <p:cNvPr id="5123" name="Rectangle 3"/>
          <p:cNvSpPr>
            <a:spLocks noGrp="1" noChangeArrowheads="1"/>
          </p:cNvSpPr>
          <p:nvPr>
            <p:ph type="subTitle" idx="1"/>
          </p:nvPr>
        </p:nvSpPr>
        <p:spPr>
          <a:xfrm>
            <a:off x="179388" y="4721225"/>
            <a:ext cx="6048375" cy="696913"/>
          </a:xfrm>
        </p:spPr>
        <p:txBody>
          <a:bodyPr/>
          <a:lstStyle>
            <a:lvl1pPr marL="0" indent="0">
              <a:buFontTx/>
              <a:buNone/>
              <a:defRPr sz="2400" b="1">
                <a:solidFill>
                  <a:schemeClr val="bg1"/>
                </a:solidFill>
              </a:defRPr>
            </a:lvl1pPr>
          </a:lstStyle>
          <a:p>
            <a:r>
              <a:rPr lang="ru-RU" smtClean="0"/>
              <a:t>Образец подзаголовка</a:t>
            </a:r>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910388" y="1984375"/>
            <a:ext cx="1909762" cy="44672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1176338" y="1984375"/>
            <a:ext cx="5581650" cy="44672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1176338" y="2492375"/>
            <a:ext cx="3744912" cy="3959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5073650" y="2492375"/>
            <a:ext cx="3746500" cy="3959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187450" y="1984375"/>
            <a:ext cx="6553200" cy="508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32" name="Rectangle 8"/>
          <p:cNvSpPr>
            <a:spLocks noChangeArrowheads="1"/>
          </p:cNvSpPr>
          <p:nvPr/>
        </p:nvSpPr>
        <p:spPr bwMode="auto">
          <a:xfrm>
            <a:off x="0" y="5516563"/>
            <a:ext cx="9144000" cy="1341437"/>
          </a:xfrm>
          <a:prstGeom prst="rect">
            <a:avLst/>
          </a:prstGeom>
          <a:gradFill rotWithShape="1">
            <a:gsLst>
              <a:gs pos="0">
                <a:srgbClr val="765E2F">
                  <a:alpha val="0"/>
                </a:srgbClr>
              </a:gs>
              <a:gs pos="100000">
                <a:schemeClr val="folHlink"/>
              </a:gs>
            </a:gsLst>
            <a:lin ang="5400000" scaled="1"/>
          </a:gradFill>
          <a:ln w="9525">
            <a:noFill/>
            <a:miter lim="800000"/>
            <a:headEnd/>
            <a:tailEnd/>
          </a:ln>
          <a:effectLst/>
        </p:spPr>
        <p:txBody>
          <a:bodyPr wrap="none" anchor="ctr"/>
          <a:lstStyle/>
          <a:p>
            <a:pPr algn="ctr"/>
            <a:endParaRPr lang="uk-UA"/>
          </a:p>
        </p:txBody>
      </p:sp>
      <p:sp>
        <p:nvSpPr>
          <p:cNvPr id="1027" name="Rectangle 3"/>
          <p:cNvSpPr>
            <a:spLocks noGrp="1" noChangeArrowheads="1"/>
          </p:cNvSpPr>
          <p:nvPr>
            <p:ph type="body" idx="1"/>
          </p:nvPr>
        </p:nvSpPr>
        <p:spPr bwMode="auto">
          <a:xfrm>
            <a:off x="1176338" y="2492375"/>
            <a:ext cx="7643812" cy="3959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fontAlgn="base" hangingPunct="1">
        <a:spcBef>
          <a:spcPct val="0"/>
        </a:spcBef>
        <a:spcAft>
          <a:spcPct val="0"/>
        </a:spcAft>
        <a:defRPr sz="3600">
          <a:solidFill>
            <a:schemeClr val="bg2"/>
          </a:solidFill>
          <a:latin typeface="+mj-lt"/>
          <a:ea typeface="+mj-ea"/>
          <a:cs typeface="+mj-cs"/>
        </a:defRPr>
      </a:lvl1pPr>
      <a:lvl2pPr algn="l" rtl="0" eaLnBrk="1" fontAlgn="base" hangingPunct="1">
        <a:spcBef>
          <a:spcPct val="0"/>
        </a:spcBef>
        <a:spcAft>
          <a:spcPct val="0"/>
        </a:spcAft>
        <a:defRPr sz="3600">
          <a:solidFill>
            <a:schemeClr val="bg2"/>
          </a:solidFill>
          <a:latin typeface="Arial" pitchFamily="34" charset="0"/>
        </a:defRPr>
      </a:lvl2pPr>
      <a:lvl3pPr algn="l" rtl="0" eaLnBrk="1" fontAlgn="base" hangingPunct="1">
        <a:spcBef>
          <a:spcPct val="0"/>
        </a:spcBef>
        <a:spcAft>
          <a:spcPct val="0"/>
        </a:spcAft>
        <a:defRPr sz="3600">
          <a:solidFill>
            <a:schemeClr val="bg2"/>
          </a:solidFill>
          <a:latin typeface="Arial" pitchFamily="34" charset="0"/>
        </a:defRPr>
      </a:lvl3pPr>
      <a:lvl4pPr algn="l" rtl="0" eaLnBrk="1" fontAlgn="base" hangingPunct="1">
        <a:spcBef>
          <a:spcPct val="0"/>
        </a:spcBef>
        <a:spcAft>
          <a:spcPct val="0"/>
        </a:spcAft>
        <a:defRPr sz="3600">
          <a:solidFill>
            <a:schemeClr val="bg2"/>
          </a:solidFill>
          <a:latin typeface="Arial" pitchFamily="34" charset="0"/>
        </a:defRPr>
      </a:lvl4pPr>
      <a:lvl5pPr algn="l" rtl="0" eaLnBrk="1" fontAlgn="base" hangingPunct="1">
        <a:spcBef>
          <a:spcPct val="0"/>
        </a:spcBef>
        <a:spcAft>
          <a:spcPct val="0"/>
        </a:spcAft>
        <a:defRPr sz="3600">
          <a:solidFill>
            <a:schemeClr val="bg2"/>
          </a:solidFill>
          <a:latin typeface="Arial" pitchFamily="34" charset="0"/>
        </a:defRPr>
      </a:lvl5pPr>
      <a:lvl6pPr marL="457200" algn="l" rtl="0" eaLnBrk="1" fontAlgn="base" hangingPunct="1">
        <a:spcBef>
          <a:spcPct val="0"/>
        </a:spcBef>
        <a:spcAft>
          <a:spcPct val="0"/>
        </a:spcAft>
        <a:defRPr sz="3600">
          <a:solidFill>
            <a:schemeClr val="bg2"/>
          </a:solidFill>
          <a:latin typeface="Arial" pitchFamily="34" charset="0"/>
        </a:defRPr>
      </a:lvl6pPr>
      <a:lvl7pPr marL="914400" algn="l" rtl="0" eaLnBrk="1" fontAlgn="base" hangingPunct="1">
        <a:spcBef>
          <a:spcPct val="0"/>
        </a:spcBef>
        <a:spcAft>
          <a:spcPct val="0"/>
        </a:spcAft>
        <a:defRPr sz="3600">
          <a:solidFill>
            <a:schemeClr val="bg2"/>
          </a:solidFill>
          <a:latin typeface="Arial" pitchFamily="34" charset="0"/>
        </a:defRPr>
      </a:lvl7pPr>
      <a:lvl8pPr marL="1371600" algn="l" rtl="0" eaLnBrk="1" fontAlgn="base" hangingPunct="1">
        <a:spcBef>
          <a:spcPct val="0"/>
        </a:spcBef>
        <a:spcAft>
          <a:spcPct val="0"/>
        </a:spcAft>
        <a:defRPr sz="3600">
          <a:solidFill>
            <a:schemeClr val="bg2"/>
          </a:solidFill>
          <a:latin typeface="Arial" pitchFamily="34" charset="0"/>
        </a:defRPr>
      </a:lvl8pPr>
      <a:lvl9pPr marL="1828800" algn="l" rtl="0" eaLnBrk="1" fontAlgn="base" hangingPunct="1">
        <a:spcBef>
          <a:spcPct val="0"/>
        </a:spcBef>
        <a:spcAft>
          <a:spcPct val="0"/>
        </a:spcAft>
        <a:defRPr sz="3600">
          <a:solidFill>
            <a:schemeClr val="bg2"/>
          </a:solidFill>
          <a:latin typeface="Arial" pitchFamily="34" charset="0"/>
        </a:defRPr>
      </a:lvl9pPr>
    </p:titleStyle>
    <p:bodyStyle>
      <a:lvl1pPr marL="342900" indent="-342900" algn="l" rtl="0" eaLnBrk="1" fontAlgn="base" hangingPunct="1">
        <a:spcBef>
          <a:spcPct val="20000"/>
        </a:spcBef>
        <a:spcAft>
          <a:spcPct val="0"/>
        </a:spcAft>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400" b="1">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2627313" y="1989138"/>
            <a:ext cx="2952750" cy="649287"/>
          </a:xfrm>
        </p:spPr>
        <p:txBody>
          <a:bodyPr/>
          <a:lstStyle/>
          <a:p>
            <a:r>
              <a:rPr lang="en-US" sz="3200" b="1">
                <a:latin typeface="Tahoma" pitchFamily="34" charset="0"/>
              </a:rPr>
              <a:t>Second Page</a:t>
            </a:r>
            <a:endParaRPr lang="uk-UA" sz="3200" b="1">
              <a:latin typeface="Tahoma" pitchFamily="34" charset="0"/>
            </a:endParaRPr>
          </a:p>
        </p:txBody>
      </p:sp>
      <p:sp>
        <p:nvSpPr>
          <p:cNvPr id="36867" name="Rectangle 3"/>
          <p:cNvSpPr>
            <a:spLocks noGrp="1" noChangeArrowheads="1"/>
          </p:cNvSpPr>
          <p:nvPr>
            <p:ph type="body" idx="1"/>
          </p:nvPr>
        </p:nvSpPr>
        <p:spPr>
          <a:xfrm>
            <a:off x="1187450" y="2708275"/>
            <a:ext cx="7632700" cy="3671888"/>
          </a:xfrm>
        </p:spPr>
        <p:txBody>
          <a:bodyPr/>
          <a:lstStyle/>
          <a:p>
            <a:pPr>
              <a:lnSpc>
                <a:spcPct val="80000"/>
              </a:lnSpc>
            </a:pPr>
            <a:r>
              <a:rPr lang="en-US" altLang="ko-KR" sz="1800">
                <a:latin typeface="Verdana" pitchFamily="34" charset="0"/>
                <a:ea typeface="Gulim" pitchFamily="34" charset="-127"/>
              </a:rPr>
              <a:t>Your Text here</a:t>
            </a:r>
          </a:p>
          <a:p>
            <a:pPr>
              <a:lnSpc>
                <a:spcPct val="80000"/>
              </a:lnSpc>
            </a:pPr>
            <a:endParaRPr lang="en-US" altLang="ko-KR" sz="1800">
              <a:latin typeface="Verdana" pitchFamily="34" charset="0"/>
              <a:ea typeface="Gulim" pitchFamily="34" charset="-127"/>
            </a:endParaRPr>
          </a:p>
          <a:p>
            <a:pPr>
              <a:lnSpc>
                <a:spcPct val="80000"/>
              </a:lnSpc>
            </a:pPr>
            <a:r>
              <a:rPr lang="ru-RU" altLang="ko-KR" sz="1800">
                <a:latin typeface="Verdana" pitchFamily="34" charset="0"/>
                <a:ea typeface="Gulim" pitchFamily="34" charset="-127"/>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endParaRPr lang="en-US" altLang="ko-KR" sz="1800">
              <a:latin typeface="Verdana" pitchFamily="34" charset="0"/>
              <a:ea typeface="Gulim" pitchFamily="34" charset="-127"/>
            </a:endParaRPr>
          </a:p>
          <a:p>
            <a:pPr>
              <a:lnSpc>
                <a:spcPct val="80000"/>
              </a:lnSpc>
            </a:pPr>
            <a:endParaRPr lang="en-US" altLang="ko-KR" sz="1800">
              <a:latin typeface="Verdana" pitchFamily="34" charset="0"/>
              <a:ea typeface="Gulim" pitchFamily="34" charset="-127"/>
            </a:endParaRPr>
          </a:p>
          <a:p>
            <a:pPr>
              <a:lnSpc>
                <a:spcPct val="80000"/>
              </a:lnSpc>
            </a:pPr>
            <a:r>
              <a:rPr lang="ru-RU" altLang="ko-KR" sz="1800">
                <a:latin typeface="Verdana" pitchFamily="34" charset="0"/>
                <a:ea typeface="Gulim" pitchFamily="34" charset="-127"/>
              </a:rPr>
              <a:t>Duis autem vel eum iriure dolor in hendrerit in vulputate velit esse molestie consequat, vel illum dolore eu feugiat nulla facilisis at vero eros et accumsan et iusto odio dignissim qui blandit praesent luptatum zzril delenit augue duis dolore te feugait nulla facilisi. </a:t>
            </a:r>
            <a:endParaRPr lang="en-US" altLang="ko-KR" sz="1800">
              <a:latin typeface="Verdana" pitchFamily="34" charset="0"/>
              <a:ea typeface="Gulim" pitchFamily="34" charset="-127"/>
            </a:endParaRPr>
          </a:p>
          <a:p>
            <a:pPr>
              <a:lnSpc>
                <a:spcPct val="80000"/>
              </a:lnSpc>
            </a:pPr>
            <a:endParaRPr lang="uk-UA" sz="1800"/>
          </a:p>
        </p:txBody>
      </p:sp>
      <p:pic>
        <p:nvPicPr>
          <p:cNvPr id="36868" name="Picture 4" descr="C:\Users\железяка\AppData\Local\Temp\Rar$DIa0.094\print.jpg"/>
          <p:cNvPicPr>
            <a:picLocks noChangeAspect="1" noChangeArrowheads="1"/>
          </p:cNvPicPr>
          <p:nvPr/>
        </p:nvPicPr>
        <p:blipFill>
          <a:blip r:embed="rId2"/>
          <a:srcRect/>
          <a:stretch>
            <a:fillRect/>
          </a:stretch>
        </p:blipFill>
        <p:spPr bwMode="auto">
          <a:xfrm>
            <a:off x="0" y="71462"/>
            <a:ext cx="9144000" cy="6858000"/>
          </a:xfrm>
          <a:prstGeom prst="rect">
            <a:avLst/>
          </a:prstGeom>
          <a:noFill/>
        </p:spPr>
      </p:pic>
      <p:sp>
        <p:nvSpPr>
          <p:cNvPr id="7" name="TextBox 6"/>
          <p:cNvSpPr txBox="1"/>
          <p:nvPr/>
        </p:nvSpPr>
        <p:spPr>
          <a:xfrm>
            <a:off x="2357422" y="1785926"/>
            <a:ext cx="6215105" cy="3293209"/>
          </a:xfrm>
          <a:prstGeom prst="rect">
            <a:avLst/>
          </a:prstGeom>
          <a:noFill/>
        </p:spPr>
        <p:txBody>
          <a:bodyPr wrap="square" rtlCol="0">
            <a:spAutoFit/>
          </a:bodyPr>
          <a:lstStyle/>
          <a:p>
            <a:pPr algn="ctr"/>
            <a:r>
              <a:rPr lang="ru-RU" sz="4800" dirty="0" smtClean="0">
                <a:latin typeface="Monotype Corsiva" pitchFamily="66" charset="0"/>
              </a:rPr>
              <a:t>Экспериментирование в ДОУ как необходимое</a:t>
            </a:r>
          </a:p>
          <a:p>
            <a:pPr algn="ctr"/>
            <a:r>
              <a:rPr lang="ru-RU" sz="4800" dirty="0">
                <a:latin typeface="Monotype Corsiva" pitchFamily="66" charset="0"/>
              </a:rPr>
              <a:t>у</a:t>
            </a:r>
            <a:r>
              <a:rPr lang="ru-RU" sz="4800" dirty="0" smtClean="0">
                <a:latin typeface="Monotype Corsiva" pitchFamily="66" charset="0"/>
              </a:rPr>
              <a:t>словие реализации </a:t>
            </a:r>
          </a:p>
          <a:p>
            <a:pPr algn="ctr"/>
            <a:r>
              <a:rPr lang="ru-RU" sz="4800" dirty="0" smtClean="0">
                <a:latin typeface="Monotype Corsiva" pitchFamily="66" charset="0"/>
              </a:rPr>
              <a:t>ФГОС.</a:t>
            </a:r>
          </a:p>
          <a:p>
            <a:pPr algn="r"/>
            <a:endParaRPr lang="ru-RU" sz="1600" dirty="0" smtClean="0">
              <a:latin typeface="Monotype Corsiva" pitchFamily="66"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2627313" y="1989138"/>
            <a:ext cx="2952750" cy="649287"/>
          </a:xfrm>
        </p:spPr>
        <p:txBody>
          <a:bodyPr/>
          <a:lstStyle/>
          <a:p>
            <a:r>
              <a:rPr lang="en-US" sz="3200" b="1">
                <a:latin typeface="Tahoma" pitchFamily="34" charset="0"/>
              </a:rPr>
              <a:t>Second Page</a:t>
            </a:r>
            <a:endParaRPr lang="uk-UA" sz="3200" b="1">
              <a:latin typeface="Tahoma" pitchFamily="34" charset="0"/>
            </a:endParaRPr>
          </a:p>
        </p:txBody>
      </p:sp>
      <p:sp>
        <p:nvSpPr>
          <p:cNvPr id="36867" name="Rectangle 3"/>
          <p:cNvSpPr>
            <a:spLocks noGrp="1" noChangeArrowheads="1"/>
          </p:cNvSpPr>
          <p:nvPr>
            <p:ph type="body" idx="1"/>
          </p:nvPr>
        </p:nvSpPr>
        <p:spPr>
          <a:xfrm>
            <a:off x="1187450" y="2708275"/>
            <a:ext cx="7632700" cy="3671888"/>
          </a:xfrm>
        </p:spPr>
        <p:txBody>
          <a:bodyPr/>
          <a:lstStyle/>
          <a:p>
            <a:pPr>
              <a:lnSpc>
                <a:spcPct val="80000"/>
              </a:lnSpc>
            </a:pPr>
            <a:r>
              <a:rPr lang="en-US" altLang="ko-KR" sz="1800">
                <a:latin typeface="Verdana" pitchFamily="34" charset="0"/>
                <a:ea typeface="Gulim" pitchFamily="34" charset="-127"/>
              </a:rPr>
              <a:t>Your Text here</a:t>
            </a:r>
          </a:p>
          <a:p>
            <a:pPr>
              <a:lnSpc>
                <a:spcPct val="80000"/>
              </a:lnSpc>
            </a:pPr>
            <a:endParaRPr lang="en-US" altLang="ko-KR" sz="1800">
              <a:latin typeface="Verdana" pitchFamily="34" charset="0"/>
              <a:ea typeface="Gulim" pitchFamily="34" charset="-127"/>
            </a:endParaRPr>
          </a:p>
          <a:p>
            <a:pPr>
              <a:lnSpc>
                <a:spcPct val="80000"/>
              </a:lnSpc>
            </a:pPr>
            <a:r>
              <a:rPr lang="ru-RU" altLang="ko-KR" sz="1800">
                <a:latin typeface="Verdana" pitchFamily="34" charset="0"/>
                <a:ea typeface="Gulim" pitchFamily="34" charset="-127"/>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endParaRPr lang="en-US" altLang="ko-KR" sz="1800">
              <a:latin typeface="Verdana" pitchFamily="34" charset="0"/>
              <a:ea typeface="Gulim" pitchFamily="34" charset="-127"/>
            </a:endParaRPr>
          </a:p>
          <a:p>
            <a:pPr>
              <a:lnSpc>
                <a:spcPct val="80000"/>
              </a:lnSpc>
            </a:pPr>
            <a:endParaRPr lang="en-US" altLang="ko-KR" sz="1800">
              <a:latin typeface="Verdana" pitchFamily="34" charset="0"/>
              <a:ea typeface="Gulim" pitchFamily="34" charset="-127"/>
            </a:endParaRPr>
          </a:p>
          <a:p>
            <a:pPr>
              <a:lnSpc>
                <a:spcPct val="80000"/>
              </a:lnSpc>
            </a:pPr>
            <a:r>
              <a:rPr lang="ru-RU" altLang="ko-KR" sz="1800">
                <a:latin typeface="Verdana" pitchFamily="34" charset="0"/>
                <a:ea typeface="Gulim" pitchFamily="34" charset="-127"/>
              </a:rPr>
              <a:t>Duis autem vel eum iriure dolor in hendrerit in vulputate velit esse molestie consequat, vel illum dolore eu feugiat nulla facilisis at vero eros et accumsan et iusto odio dignissim qui blandit praesent luptatum zzril delenit augue duis dolore te feugait nulla facilisi. </a:t>
            </a:r>
            <a:endParaRPr lang="en-US" altLang="ko-KR" sz="1800">
              <a:latin typeface="Verdana" pitchFamily="34" charset="0"/>
              <a:ea typeface="Gulim" pitchFamily="34" charset="-127"/>
            </a:endParaRPr>
          </a:p>
          <a:p>
            <a:pPr>
              <a:lnSpc>
                <a:spcPct val="80000"/>
              </a:lnSpc>
            </a:pPr>
            <a:endParaRPr lang="uk-UA" sz="1800"/>
          </a:p>
        </p:txBody>
      </p:sp>
      <p:pic>
        <p:nvPicPr>
          <p:cNvPr id="36868" name="Picture 4" descr="C:\Users\железяка\AppData\Local\Temp\Rar$DIa0.094\print.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7" name="TextBox 6"/>
          <p:cNvSpPr txBox="1"/>
          <p:nvPr/>
        </p:nvSpPr>
        <p:spPr>
          <a:xfrm>
            <a:off x="2357422" y="428604"/>
            <a:ext cx="6215105" cy="400110"/>
          </a:xfrm>
          <a:prstGeom prst="rect">
            <a:avLst/>
          </a:prstGeom>
          <a:noFill/>
        </p:spPr>
        <p:txBody>
          <a:bodyPr wrap="square" rtlCol="0">
            <a:spAutoFit/>
          </a:bodyPr>
          <a:lstStyle/>
          <a:p>
            <a:r>
              <a:rPr lang="ru-RU" sz="2000" dirty="0" smtClean="0">
                <a:latin typeface="Times New Roman" pitchFamily="18" charset="0"/>
                <a:cs typeface="Times New Roman" pitchFamily="18" charset="0"/>
              </a:rPr>
              <a:t>   </a:t>
            </a:r>
            <a:endParaRPr lang="ru-RU" sz="2000" dirty="0">
              <a:solidFill>
                <a:srgbClr val="FF0000"/>
              </a:solidFill>
              <a:latin typeface="Times New Roman" pitchFamily="18" charset="0"/>
              <a:cs typeface="Times New Roman" pitchFamily="18" charset="0"/>
            </a:endParaRPr>
          </a:p>
        </p:txBody>
      </p:sp>
      <p:sp>
        <p:nvSpPr>
          <p:cNvPr id="8" name="TextBox 7"/>
          <p:cNvSpPr txBox="1"/>
          <p:nvPr/>
        </p:nvSpPr>
        <p:spPr>
          <a:xfrm>
            <a:off x="1785918" y="428604"/>
            <a:ext cx="7143800" cy="646331"/>
          </a:xfrm>
          <a:prstGeom prst="rect">
            <a:avLst/>
          </a:prstGeom>
          <a:noFill/>
        </p:spPr>
        <p:txBody>
          <a:bodyPr wrap="square" rtlCol="0">
            <a:spAutoFit/>
          </a:bodyPr>
          <a:lstStyle/>
          <a:p>
            <a:endParaRPr lang="ru-RU" dirty="0"/>
          </a:p>
          <a:p>
            <a:endParaRPr lang="ru-RU" dirty="0"/>
          </a:p>
        </p:txBody>
      </p:sp>
      <p:sp>
        <p:nvSpPr>
          <p:cNvPr id="9" name="TextBox 8"/>
          <p:cNvSpPr txBox="1"/>
          <p:nvPr/>
        </p:nvSpPr>
        <p:spPr>
          <a:xfrm>
            <a:off x="1785918" y="214290"/>
            <a:ext cx="7072362" cy="646331"/>
          </a:xfrm>
          <a:prstGeom prst="rect">
            <a:avLst/>
          </a:prstGeom>
          <a:noFill/>
        </p:spPr>
        <p:txBody>
          <a:bodyPr wrap="square" rtlCol="0">
            <a:spAutoFit/>
          </a:bodyPr>
          <a:lstStyle/>
          <a:p>
            <a:endParaRPr lang="ru-RU" dirty="0" smtClean="0"/>
          </a:p>
          <a:p>
            <a:endParaRPr lang="ru-RU" dirty="0"/>
          </a:p>
        </p:txBody>
      </p:sp>
      <p:sp>
        <p:nvSpPr>
          <p:cNvPr id="13" name="TextBox 12"/>
          <p:cNvSpPr txBox="1"/>
          <p:nvPr/>
        </p:nvSpPr>
        <p:spPr>
          <a:xfrm>
            <a:off x="1928794" y="2214554"/>
            <a:ext cx="6715173" cy="3416320"/>
          </a:xfrm>
          <a:prstGeom prst="rect">
            <a:avLst/>
          </a:prstGeom>
          <a:noFill/>
        </p:spPr>
        <p:txBody>
          <a:bodyPr wrap="square" rtlCol="0">
            <a:spAutoFit/>
          </a:bodyPr>
          <a:lstStyle/>
          <a:p>
            <a:pPr algn="r" eaLnBrk="1" hangingPunct="1">
              <a:buFont typeface="Arial" pitchFamily="34" charset="0"/>
              <a:buNone/>
            </a:pPr>
            <a:r>
              <a:rPr lang="ru-RU" altLang="ru-RU" sz="4000" dirty="0" smtClean="0">
                <a:solidFill>
                  <a:srgbClr val="003399"/>
                </a:solidFill>
                <a:latin typeface="Monotype Corsiva" pitchFamily="66" charset="0"/>
              </a:rPr>
              <a:t>Прежде чем давать знания, надо научить думать, воспринимать, наблюдать.</a:t>
            </a:r>
          </a:p>
          <a:p>
            <a:pPr algn="r" eaLnBrk="1" hangingPunct="1">
              <a:buFont typeface="Arial" pitchFamily="34" charset="0"/>
              <a:buNone/>
            </a:pPr>
            <a:endParaRPr lang="ru-RU" altLang="ru-RU" sz="4000" dirty="0"/>
          </a:p>
          <a:p>
            <a:pPr algn="r" eaLnBrk="1" hangingPunct="1">
              <a:buFont typeface="Arial" pitchFamily="34" charset="0"/>
              <a:buNone/>
            </a:pPr>
            <a:endParaRPr lang="ru-RU" altLang="ru-RU" sz="2800" dirty="0" smtClean="0">
              <a:latin typeface="Times New Roman" pitchFamily="18" charset="0"/>
            </a:endParaRPr>
          </a:p>
          <a:p>
            <a:pPr algn="r" eaLnBrk="1" hangingPunct="1">
              <a:buFont typeface="Arial" pitchFamily="34" charset="0"/>
              <a:buNone/>
            </a:pPr>
            <a:r>
              <a:rPr lang="ru-RU" altLang="ru-RU" sz="2800" dirty="0" smtClean="0">
                <a:latin typeface="Times New Roman" pitchFamily="18" charset="0"/>
              </a:rPr>
              <a:t>В.Сухомлинский</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ctrTitle"/>
          </p:nvPr>
        </p:nvSpPr>
        <p:spPr>
          <a:xfrm>
            <a:off x="357158" y="4143380"/>
            <a:ext cx="7393009" cy="1143008"/>
          </a:xfrm>
          <a:noFill/>
        </p:spPr>
        <p:txBody>
          <a:bodyPr/>
          <a:lstStyle/>
          <a:p>
            <a:r>
              <a:rPr lang="uk-UA" sz="2800" dirty="0" smtClean="0">
                <a:solidFill>
                  <a:schemeClr val="bg1"/>
                </a:solidFill>
                <a:latin typeface="Tahoma" pitchFamily="34" charset="0"/>
              </a:rPr>
              <a:t>СПАСИБО ЗА ВНИМАНИЕ</a:t>
            </a:r>
            <a:endParaRPr lang="uk-UA" sz="2800" dirty="0">
              <a:solidFill>
                <a:schemeClr val="bg1"/>
              </a:solidFill>
              <a:latin typeface="Tahoma"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2627313" y="1989138"/>
            <a:ext cx="2952750" cy="649287"/>
          </a:xfrm>
        </p:spPr>
        <p:txBody>
          <a:bodyPr/>
          <a:lstStyle/>
          <a:p>
            <a:r>
              <a:rPr lang="en-US" sz="3200" b="1">
                <a:latin typeface="Tahoma" pitchFamily="34" charset="0"/>
              </a:rPr>
              <a:t>Second Page</a:t>
            </a:r>
            <a:endParaRPr lang="uk-UA" sz="3200" b="1">
              <a:latin typeface="Tahoma" pitchFamily="34" charset="0"/>
            </a:endParaRPr>
          </a:p>
        </p:txBody>
      </p:sp>
      <p:sp>
        <p:nvSpPr>
          <p:cNvPr id="36867" name="Rectangle 3"/>
          <p:cNvSpPr>
            <a:spLocks noGrp="1" noChangeArrowheads="1"/>
          </p:cNvSpPr>
          <p:nvPr>
            <p:ph type="body" idx="1"/>
          </p:nvPr>
        </p:nvSpPr>
        <p:spPr>
          <a:xfrm>
            <a:off x="1187450" y="2708275"/>
            <a:ext cx="7632700" cy="3671888"/>
          </a:xfrm>
        </p:spPr>
        <p:txBody>
          <a:bodyPr/>
          <a:lstStyle/>
          <a:p>
            <a:pPr>
              <a:lnSpc>
                <a:spcPct val="80000"/>
              </a:lnSpc>
            </a:pPr>
            <a:r>
              <a:rPr lang="en-US" altLang="ko-KR" sz="1800">
                <a:latin typeface="Verdana" pitchFamily="34" charset="0"/>
                <a:ea typeface="Gulim" pitchFamily="34" charset="-127"/>
              </a:rPr>
              <a:t>Your Text here</a:t>
            </a:r>
          </a:p>
          <a:p>
            <a:pPr>
              <a:lnSpc>
                <a:spcPct val="80000"/>
              </a:lnSpc>
            </a:pPr>
            <a:endParaRPr lang="en-US" altLang="ko-KR" sz="1800">
              <a:latin typeface="Verdana" pitchFamily="34" charset="0"/>
              <a:ea typeface="Gulim" pitchFamily="34" charset="-127"/>
            </a:endParaRPr>
          </a:p>
          <a:p>
            <a:pPr>
              <a:lnSpc>
                <a:spcPct val="80000"/>
              </a:lnSpc>
            </a:pPr>
            <a:r>
              <a:rPr lang="ru-RU" altLang="ko-KR" sz="1800">
                <a:latin typeface="Verdana" pitchFamily="34" charset="0"/>
                <a:ea typeface="Gulim" pitchFamily="34" charset="-127"/>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endParaRPr lang="en-US" altLang="ko-KR" sz="1800">
              <a:latin typeface="Verdana" pitchFamily="34" charset="0"/>
              <a:ea typeface="Gulim" pitchFamily="34" charset="-127"/>
            </a:endParaRPr>
          </a:p>
          <a:p>
            <a:pPr>
              <a:lnSpc>
                <a:spcPct val="80000"/>
              </a:lnSpc>
            </a:pPr>
            <a:endParaRPr lang="en-US" altLang="ko-KR" sz="1800">
              <a:latin typeface="Verdana" pitchFamily="34" charset="0"/>
              <a:ea typeface="Gulim" pitchFamily="34" charset="-127"/>
            </a:endParaRPr>
          </a:p>
          <a:p>
            <a:pPr>
              <a:lnSpc>
                <a:spcPct val="80000"/>
              </a:lnSpc>
            </a:pPr>
            <a:r>
              <a:rPr lang="ru-RU" altLang="ko-KR" sz="1800">
                <a:latin typeface="Verdana" pitchFamily="34" charset="0"/>
                <a:ea typeface="Gulim" pitchFamily="34" charset="-127"/>
              </a:rPr>
              <a:t>Duis autem vel eum iriure dolor in hendrerit in vulputate velit esse molestie consequat, vel illum dolore eu feugiat nulla facilisis at vero eros et accumsan et iusto odio dignissim qui blandit praesent luptatum zzril delenit augue duis dolore te feugait nulla facilisi. </a:t>
            </a:r>
            <a:endParaRPr lang="en-US" altLang="ko-KR" sz="1800">
              <a:latin typeface="Verdana" pitchFamily="34" charset="0"/>
              <a:ea typeface="Gulim" pitchFamily="34" charset="-127"/>
            </a:endParaRPr>
          </a:p>
          <a:p>
            <a:pPr>
              <a:lnSpc>
                <a:spcPct val="80000"/>
              </a:lnSpc>
            </a:pPr>
            <a:endParaRPr lang="uk-UA" sz="1800"/>
          </a:p>
        </p:txBody>
      </p:sp>
      <p:pic>
        <p:nvPicPr>
          <p:cNvPr id="36868" name="Picture 4" descr="C:\Users\железяка\AppData\Local\Temp\Rar$DIa0.094\print.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7" name="TextBox 6"/>
          <p:cNvSpPr txBox="1"/>
          <p:nvPr/>
        </p:nvSpPr>
        <p:spPr>
          <a:xfrm>
            <a:off x="2357422" y="1785926"/>
            <a:ext cx="6215105" cy="830997"/>
          </a:xfrm>
          <a:prstGeom prst="rect">
            <a:avLst/>
          </a:prstGeom>
          <a:noFill/>
        </p:spPr>
        <p:txBody>
          <a:bodyPr wrap="square" rtlCol="0">
            <a:spAutoFit/>
          </a:bodyPr>
          <a:lstStyle/>
          <a:p>
            <a:pPr algn="ctr"/>
            <a:endParaRPr lang="ru-RU" sz="4800" dirty="0">
              <a:latin typeface="Monotype Corsiva" pitchFamily="66" charset="0"/>
            </a:endParaRPr>
          </a:p>
        </p:txBody>
      </p:sp>
      <p:sp>
        <p:nvSpPr>
          <p:cNvPr id="8" name="TextBox 7"/>
          <p:cNvSpPr txBox="1"/>
          <p:nvPr/>
        </p:nvSpPr>
        <p:spPr>
          <a:xfrm>
            <a:off x="1857356" y="928670"/>
            <a:ext cx="7286644" cy="1938992"/>
          </a:xfrm>
          <a:prstGeom prst="rect">
            <a:avLst/>
          </a:prstGeom>
          <a:noFill/>
        </p:spPr>
        <p:txBody>
          <a:bodyPr wrap="square" rtlCol="0">
            <a:spAutoFit/>
          </a:bodyPr>
          <a:lstStyle/>
          <a:p>
            <a:pPr algn="ctr"/>
            <a:r>
              <a:rPr lang="ru-RU" sz="2000" dirty="0" smtClean="0">
                <a:solidFill>
                  <a:srgbClr val="FF0000"/>
                </a:solidFill>
                <a:latin typeface="Times New Roman" pitchFamily="18" charset="0"/>
                <a:cs typeface="Times New Roman" pitchFamily="18" charset="0"/>
              </a:rPr>
              <a:t>« Фундаментальный факт заключается в том, что</a:t>
            </a:r>
          </a:p>
          <a:p>
            <a:pPr algn="ctr"/>
            <a:r>
              <a:rPr lang="ru-RU" sz="2000" dirty="0" smtClean="0">
                <a:solidFill>
                  <a:srgbClr val="FF0000"/>
                </a:solidFill>
                <a:latin typeface="Times New Roman" pitchFamily="18" charset="0"/>
                <a:cs typeface="Times New Roman" pitchFamily="18" charset="0"/>
              </a:rPr>
              <a:t>Деятельность экспериментирования пронизывает все сферы</a:t>
            </a:r>
          </a:p>
          <a:p>
            <a:pPr algn="ctr"/>
            <a:r>
              <a:rPr lang="ru-RU" sz="2000" dirty="0">
                <a:solidFill>
                  <a:srgbClr val="FF0000"/>
                </a:solidFill>
                <a:latin typeface="Times New Roman" pitchFamily="18" charset="0"/>
                <a:cs typeface="Times New Roman" pitchFamily="18" charset="0"/>
              </a:rPr>
              <a:t>д</a:t>
            </a:r>
            <a:r>
              <a:rPr lang="ru-RU" sz="2000" dirty="0" smtClean="0">
                <a:solidFill>
                  <a:srgbClr val="FF0000"/>
                </a:solidFill>
                <a:latin typeface="Times New Roman" pitchFamily="18" charset="0"/>
                <a:cs typeface="Times New Roman" pitchFamily="18" charset="0"/>
              </a:rPr>
              <a:t>етской жизни, все детские деятельности, в том числе игровую. Последняя возникает</a:t>
            </a:r>
          </a:p>
          <a:p>
            <a:pPr algn="ctr"/>
            <a:r>
              <a:rPr lang="ru-RU" sz="2000" dirty="0">
                <a:solidFill>
                  <a:srgbClr val="FF0000"/>
                </a:solidFill>
                <a:latin typeface="Times New Roman" pitchFamily="18" charset="0"/>
                <a:cs typeface="Times New Roman" pitchFamily="18" charset="0"/>
              </a:rPr>
              <a:t>з</a:t>
            </a:r>
            <a:r>
              <a:rPr lang="ru-RU" sz="2000" dirty="0" smtClean="0">
                <a:solidFill>
                  <a:srgbClr val="FF0000"/>
                </a:solidFill>
                <a:latin typeface="Times New Roman" pitchFamily="18" charset="0"/>
                <a:cs typeface="Times New Roman" pitchFamily="18" charset="0"/>
              </a:rPr>
              <a:t>начительно позже деятельности экспериментирования.»</a:t>
            </a:r>
          </a:p>
          <a:p>
            <a:pPr algn="ctr"/>
            <a:r>
              <a:rPr lang="ru-RU" sz="2000" dirty="0" smtClean="0">
                <a:solidFill>
                  <a:srgbClr val="FF0000"/>
                </a:solidFill>
                <a:latin typeface="Times New Roman" pitchFamily="18" charset="0"/>
                <a:cs typeface="Times New Roman" pitchFamily="18" charset="0"/>
              </a:rPr>
              <a:t>Н.Н. </a:t>
            </a:r>
            <a:r>
              <a:rPr lang="ru-RU" sz="2000" dirty="0" err="1" smtClean="0">
                <a:solidFill>
                  <a:srgbClr val="FF0000"/>
                </a:solidFill>
                <a:latin typeface="Times New Roman" pitchFamily="18" charset="0"/>
                <a:cs typeface="Times New Roman" pitchFamily="18" charset="0"/>
              </a:rPr>
              <a:t>Поддьяков</a:t>
            </a:r>
            <a:endParaRPr lang="ru-RU" sz="2000" dirty="0">
              <a:solidFill>
                <a:srgbClr val="FF0000"/>
              </a:solidFill>
              <a:latin typeface="Times New Roman" pitchFamily="18" charset="0"/>
              <a:cs typeface="Times New Roman" pitchFamily="18" charset="0"/>
            </a:endParaRPr>
          </a:p>
        </p:txBody>
      </p:sp>
      <p:sp>
        <p:nvSpPr>
          <p:cNvPr id="9" name="TextBox 8"/>
          <p:cNvSpPr txBox="1"/>
          <p:nvPr/>
        </p:nvSpPr>
        <p:spPr>
          <a:xfrm>
            <a:off x="2357423" y="3929066"/>
            <a:ext cx="6500858" cy="2831544"/>
          </a:xfrm>
          <a:prstGeom prst="rect">
            <a:avLst/>
          </a:prstGeom>
          <a:noFill/>
        </p:spPr>
        <p:txBody>
          <a:bodyPr wrap="square" rtlCol="0">
            <a:spAutoFit/>
          </a:bodyPr>
          <a:lstStyle/>
          <a:p>
            <a:pPr algn="ctr"/>
            <a:r>
              <a:rPr lang="ru-RU" sz="2000" dirty="0" smtClean="0">
                <a:solidFill>
                  <a:srgbClr val="FF0000"/>
                </a:solidFill>
                <a:latin typeface="Times New Roman" pitchFamily="18" charset="0"/>
                <a:cs typeface="Times New Roman" pitchFamily="18" charset="0"/>
              </a:rPr>
              <a:t>Главное достоинство метода экспериментирования</a:t>
            </a:r>
          </a:p>
          <a:p>
            <a:pPr algn="ctr"/>
            <a:r>
              <a:rPr lang="ru-RU" sz="2000" dirty="0" smtClean="0">
                <a:solidFill>
                  <a:srgbClr val="FF0000"/>
                </a:solidFill>
                <a:latin typeface="Times New Roman" pitchFamily="18" charset="0"/>
                <a:cs typeface="Times New Roman" pitchFamily="18" charset="0"/>
              </a:rPr>
              <a:t>Заключается в том, что он дает детям реальные представления</a:t>
            </a:r>
          </a:p>
          <a:p>
            <a:pPr algn="ctr"/>
            <a:r>
              <a:rPr lang="ru-RU" sz="2000" dirty="0" smtClean="0">
                <a:solidFill>
                  <a:srgbClr val="FF0000"/>
                </a:solidFill>
                <a:latin typeface="Times New Roman" pitchFamily="18" charset="0"/>
                <a:cs typeface="Times New Roman" pitchFamily="18" charset="0"/>
              </a:rPr>
              <a:t>О различных сторонах изучаемого объекта.</a:t>
            </a:r>
          </a:p>
          <a:p>
            <a:pPr algn="ctr"/>
            <a:r>
              <a:rPr lang="ru-RU" sz="2000" dirty="0" smtClean="0">
                <a:solidFill>
                  <a:srgbClr val="FF0000"/>
                </a:solidFill>
                <a:latin typeface="Times New Roman" pitchFamily="18" charset="0"/>
                <a:cs typeface="Times New Roman" pitchFamily="18" charset="0"/>
              </a:rPr>
              <a:t>В процессе экспериментирования идет обогащение памяти ребенка,</a:t>
            </a:r>
          </a:p>
          <a:p>
            <a:pPr algn="ctr"/>
            <a:r>
              <a:rPr lang="ru-RU" sz="2000" dirty="0" smtClean="0">
                <a:solidFill>
                  <a:srgbClr val="FF0000"/>
                </a:solidFill>
                <a:latin typeface="Times New Roman" pitchFamily="18" charset="0"/>
                <a:cs typeface="Times New Roman" pitchFamily="18" charset="0"/>
              </a:rPr>
              <a:t>Активизируются мыслительные процессы, стимулируется развитие речи.</a:t>
            </a:r>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2627313" y="1989138"/>
            <a:ext cx="2952750" cy="649287"/>
          </a:xfrm>
        </p:spPr>
        <p:txBody>
          <a:bodyPr/>
          <a:lstStyle/>
          <a:p>
            <a:r>
              <a:rPr lang="en-US" sz="3200" b="1">
                <a:latin typeface="Tahoma" pitchFamily="34" charset="0"/>
              </a:rPr>
              <a:t>Second Page</a:t>
            </a:r>
            <a:endParaRPr lang="uk-UA" sz="3200" b="1">
              <a:latin typeface="Tahoma" pitchFamily="34" charset="0"/>
            </a:endParaRPr>
          </a:p>
        </p:txBody>
      </p:sp>
      <p:sp>
        <p:nvSpPr>
          <p:cNvPr id="36867" name="Rectangle 3"/>
          <p:cNvSpPr>
            <a:spLocks noGrp="1" noChangeArrowheads="1"/>
          </p:cNvSpPr>
          <p:nvPr>
            <p:ph type="body" idx="1"/>
          </p:nvPr>
        </p:nvSpPr>
        <p:spPr>
          <a:xfrm>
            <a:off x="1187450" y="2708275"/>
            <a:ext cx="7632700" cy="3671888"/>
          </a:xfrm>
        </p:spPr>
        <p:txBody>
          <a:bodyPr/>
          <a:lstStyle/>
          <a:p>
            <a:pPr>
              <a:lnSpc>
                <a:spcPct val="80000"/>
              </a:lnSpc>
            </a:pPr>
            <a:r>
              <a:rPr lang="en-US" altLang="ko-KR" sz="1800">
                <a:latin typeface="Verdana" pitchFamily="34" charset="0"/>
                <a:ea typeface="Gulim" pitchFamily="34" charset="-127"/>
              </a:rPr>
              <a:t>Your Text here</a:t>
            </a:r>
          </a:p>
          <a:p>
            <a:pPr>
              <a:lnSpc>
                <a:spcPct val="80000"/>
              </a:lnSpc>
            </a:pPr>
            <a:endParaRPr lang="en-US" altLang="ko-KR" sz="1800">
              <a:latin typeface="Verdana" pitchFamily="34" charset="0"/>
              <a:ea typeface="Gulim" pitchFamily="34" charset="-127"/>
            </a:endParaRPr>
          </a:p>
          <a:p>
            <a:pPr>
              <a:lnSpc>
                <a:spcPct val="80000"/>
              </a:lnSpc>
            </a:pPr>
            <a:r>
              <a:rPr lang="ru-RU" altLang="ko-KR" sz="1800">
                <a:latin typeface="Verdana" pitchFamily="34" charset="0"/>
                <a:ea typeface="Gulim" pitchFamily="34" charset="-127"/>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endParaRPr lang="en-US" altLang="ko-KR" sz="1800">
              <a:latin typeface="Verdana" pitchFamily="34" charset="0"/>
              <a:ea typeface="Gulim" pitchFamily="34" charset="-127"/>
            </a:endParaRPr>
          </a:p>
          <a:p>
            <a:pPr>
              <a:lnSpc>
                <a:spcPct val="80000"/>
              </a:lnSpc>
            </a:pPr>
            <a:endParaRPr lang="en-US" altLang="ko-KR" sz="1800">
              <a:latin typeface="Verdana" pitchFamily="34" charset="0"/>
              <a:ea typeface="Gulim" pitchFamily="34" charset="-127"/>
            </a:endParaRPr>
          </a:p>
          <a:p>
            <a:pPr>
              <a:lnSpc>
                <a:spcPct val="80000"/>
              </a:lnSpc>
            </a:pPr>
            <a:r>
              <a:rPr lang="ru-RU" altLang="ko-KR" sz="1800">
                <a:latin typeface="Verdana" pitchFamily="34" charset="0"/>
                <a:ea typeface="Gulim" pitchFamily="34" charset="-127"/>
              </a:rPr>
              <a:t>Duis autem vel eum iriure dolor in hendrerit in vulputate velit esse molestie consequat, vel illum dolore eu feugiat nulla facilisis at vero eros et accumsan et iusto odio dignissim qui blandit praesent luptatum zzril delenit augue duis dolore te feugait nulla facilisi. </a:t>
            </a:r>
            <a:endParaRPr lang="en-US" altLang="ko-KR" sz="1800">
              <a:latin typeface="Verdana" pitchFamily="34" charset="0"/>
              <a:ea typeface="Gulim" pitchFamily="34" charset="-127"/>
            </a:endParaRPr>
          </a:p>
          <a:p>
            <a:pPr>
              <a:lnSpc>
                <a:spcPct val="80000"/>
              </a:lnSpc>
            </a:pPr>
            <a:endParaRPr lang="uk-UA" sz="1800"/>
          </a:p>
        </p:txBody>
      </p:sp>
      <p:pic>
        <p:nvPicPr>
          <p:cNvPr id="36868" name="Picture 4" descr="C:\Users\железяка\AppData\Local\Temp\Rar$DIa0.094\print.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7" name="TextBox 6"/>
          <p:cNvSpPr txBox="1"/>
          <p:nvPr/>
        </p:nvSpPr>
        <p:spPr>
          <a:xfrm>
            <a:off x="1785918" y="428604"/>
            <a:ext cx="7358082" cy="5539978"/>
          </a:xfrm>
          <a:prstGeom prst="rect">
            <a:avLst/>
          </a:prstGeom>
          <a:noFill/>
        </p:spPr>
        <p:txBody>
          <a:bodyPr wrap="square" rtlCol="0">
            <a:spAutoFit/>
          </a:bodyPr>
          <a:lstStyle/>
          <a:p>
            <a:pPr algn="ctr"/>
            <a:r>
              <a:rPr lang="ru-RU" sz="2000" dirty="0" smtClean="0">
                <a:latin typeface="Times New Roman" pitchFamily="18" charset="0"/>
                <a:cs typeface="Times New Roman" pitchFamily="18" charset="0"/>
              </a:rPr>
              <a:t>    </a:t>
            </a:r>
            <a:r>
              <a:rPr lang="ru-RU" sz="2400" dirty="0" smtClean="0">
                <a:solidFill>
                  <a:srgbClr val="FF0000"/>
                </a:solidFill>
                <a:latin typeface="Times New Roman" pitchFamily="18" charset="0"/>
                <a:cs typeface="Times New Roman" pitchFamily="18" charset="0"/>
              </a:rPr>
              <a:t>Федеральный </a:t>
            </a:r>
            <a:r>
              <a:rPr lang="ru-RU" sz="2400" dirty="0">
                <a:solidFill>
                  <a:srgbClr val="FF0000"/>
                </a:solidFill>
                <a:latin typeface="Times New Roman" pitchFamily="18" charset="0"/>
                <a:cs typeface="Times New Roman" pitchFamily="18" charset="0"/>
              </a:rPr>
              <a:t>государственный образовательный стандарт </a:t>
            </a:r>
            <a:endParaRPr lang="ru-RU" dirty="0" smtClean="0">
              <a:latin typeface="Times New Roman" pitchFamily="18" charset="0"/>
              <a:cs typeface="Times New Roman" pitchFamily="18" charset="0"/>
            </a:endParaRPr>
          </a:p>
          <a:p>
            <a:pPr>
              <a:buFont typeface="Arial" pitchFamily="34" charset="0"/>
              <a:buChar char="•"/>
            </a:pPr>
            <a:r>
              <a:rPr lang="ru-RU" dirty="0" smtClean="0">
                <a:latin typeface="Times New Roman" pitchFamily="18" charset="0"/>
                <a:cs typeface="Times New Roman" pitchFamily="18" charset="0"/>
              </a:rPr>
              <a:t>  </a:t>
            </a:r>
            <a:r>
              <a:rPr lang="ru-RU" dirty="0">
                <a:latin typeface="Times New Roman" pitchFamily="18" charset="0"/>
                <a:cs typeface="Times New Roman" pitchFamily="18" charset="0"/>
              </a:rPr>
              <a:t>«создание благоприятных условий познавательного развития детей в соответствии с их возрастными и индивидуальными особенностями и склонностями, развития способностей и творческого потенциала каждого ребенка как субъекта отношений с самим собой, другими детьми, взрослыми и миром…» </a:t>
            </a:r>
            <a:r>
              <a:rPr lang="ru-RU" dirty="0">
                <a:solidFill>
                  <a:srgbClr val="FF0000"/>
                </a:solidFill>
                <a:latin typeface="Times New Roman" pitchFamily="18" charset="0"/>
                <a:cs typeface="Times New Roman" pitchFamily="18" charset="0"/>
              </a:rPr>
              <a:t>(ФГОС 1.6</a:t>
            </a:r>
            <a:r>
              <a:rPr lang="ru-RU" dirty="0" smtClean="0">
                <a:solidFill>
                  <a:srgbClr val="FF0000"/>
                </a:solidFill>
                <a:latin typeface="Times New Roman" pitchFamily="18" charset="0"/>
                <a:cs typeface="Times New Roman" pitchFamily="18" charset="0"/>
              </a:rPr>
              <a:t>)</a:t>
            </a:r>
          </a:p>
          <a:p>
            <a:pPr>
              <a:buFont typeface="Arial" pitchFamily="34" charset="0"/>
              <a:buChar char="•"/>
            </a:pPr>
            <a:r>
              <a:rPr lang="ru-RU" dirty="0" smtClean="0">
                <a:latin typeface="Times New Roman" pitchFamily="18" charset="0"/>
                <a:cs typeface="Times New Roman" pitchFamily="18" charset="0"/>
              </a:rPr>
              <a:t> познавательно-исследовательская деятельность – как сквозной  механизм развития ребенка) </a:t>
            </a:r>
            <a:r>
              <a:rPr lang="ru-RU" dirty="0" smtClean="0">
                <a:solidFill>
                  <a:srgbClr val="FF0000"/>
                </a:solidFill>
                <a:latin typeface="Times New Roman" pitchFamily="18" charset="0"/>
                <a:cs typeface="Times New Roman" pitchFamily="18" charset="0"/>
              </a:rPr>
              <a:t>( ФГОС 2.7)</a:t>
            </a:r>
          </a:p>
          <a:p>
            <a:pPr>
              <a:buFont typeface="Arial" pitchFamily="34" charset="0"/>
              <a:buChar char="•"/>
            </a:pPr>
            <a:r>
              <a:rPr lang="ru-RU" dirty="0" smtClean="0">
                <a:latin typeface="Times New Roman" pitchFamily="18" charset="0"/>
                <a:cs typeface="Times New Roman" pitchFamily="18" charset="0"/>
              </a:rPr>
              <a:t> Развивающая предметно-пространственная среда должна быть содержательно-насыщенной, трансформируемой, полифункциональной, вариативной, доступной и безопасной. </a:t>
            </a:r>
            <a:r>
              <a:rPr lang="ru-RU" dirty="0" smtClean="0">
                <a:solidFill>
                  <a:srgbClr val="FF0000"/>
                </a:solidFill>
                <a:latin typeface="Times New Roman" pitchFamily="18" charset="0"/>
                <a:cs typeface="Times New Roman" pitchFamily="18" charset="0"/>
              </a:rPr>
              <a:t>( ФГОС 3.3.4)</a:t>
            </a:r>
          </a:p>
          <a:p>
            <a:pPr>
              <a:buFont typeface="Arial" pitchFamily="34" charset="0"/>
              <a:buChar char="•"/>
            </a:pPr>
            <a:r>
              <a:rPr lang="ru-RU" dirty="0" smtClean="0">
                <a:latin typeface="Times New Roman" pitchFamily="18" charset="0"/>
                <a:cs typeface="Times New Roman" pitchFamily="18" charset="0"/>
              </a:rPr>
              <a:t>Целевые ориентиры Программы выступают основаниями преемственности дошкольного и начального общего образования. При соблюдении требований к условиям реализации Программы настоящие целевые ориентиры предполагают формирование у детей дошкольного возраста предпосылок к учебной деятельности на этапе завершения ими дошкольного образования. </a:t>
            </a:r>
            <a:r>
              <a:rPr lang="ru-RU" dirty="0" smtClean="0">
                <a:solidFill>
                  <a:srgbClr val="FF0000"/>
                </a:solidFill>
                <a:latin typeface="Times New Roman" pitchFamily="18" charset="0"/>
                <a:cs typeface="Times New Roman" pitchFamily="18" charset="0"/>
              </a:rPr>
              <a:t>( ФГОС 4.7)</a:t>
            </a:r>
          </a:p>
          <a:p>
            <a:endParaRPr lang="ru-RU" dirty="0">
              <a:solidFill>
                <a:srgbClr val="FF0000"/>
              </a:solidFill>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2627313" y="1989138"/>
            <a:ext cx="2952750" cy="649287"/>
          </a:xfrm>
        </p:spPr>
        <p:txBody>
          <a:bodyPr/>
          <a:lstStyle/>
          <a:p>
            <a:r>
              <a:rPr lang="en-US" sz="3200" b="1">
                <a:latin typeface="Tahoma" pitchFamily="34" charset="0"/>
              </a:rPr>
              <a:t>Second Page</a:t>
            </a:r>
            <a:endParaRPr lang="uk-UA" sz="3200" b="1">
              <a:latin typeface="Tahoma" pitchFamily="34" charset="0"/>
            </a:endParaRPr>
          </a:p>
        </p:txBody>
      </p:sp>
      <p:sp>
        <p:nvSpPr>
          <p:cNvPr id="36867" name="Rectangle 3"/>
          <p:cNvSpPr>
            <a:spLocks noGrp="1" noChangeArrowheads="1"/>
          </p:cNvSpPr>
          <p:nvPr>
            <p:ph type="body" idx="1"/>
          </p:nvPr>
        </p:nvSpPr>
        <p:spPr>
          <a:xfrm>
            <a:off x="1187450" y="2708275"/>
            <a:ext cx="7632700" cy="3671888"/>
          </a:xfrm>
        </p:spPr>
        <p:txBody>
          <a:bodyPr/>
          <a:lstStyle/>
          <a:p>
            <a:pPr>
              <a:lnSpc>
                <a:spcPct val="80000"/>
              </a:lnSpc>
            </a:pPr>
            <a:r>
              <a:rPr lang="en-US" altLang="ko-KR" sz="1800">
                <a:latin typeface="Verdana" pitchFamily="34" charset="0"/>
                <a:ea typeface="Gulim" pitchFamily="34" charset="-127"/>
              </a:rPr>
              <a:t>Your Text here</a:t>
            </a:r>
          </a:p>
          <a:p>
            <a:pPr>
              <a:lnSpc>
                <a:spcPct val="80000"/>
              </a:lnSpc>
            </a:pPr>
            <a:endParaRPr lang="en-US" altLang="ko-KR" sz="1800">
              <a:latin typeface="Verdana" pitchFamily="34" charset="0"/>
              <a:ea typeface="Gulim" pitchFamily="34" charset="-127"/>
            </a:endParaRPr>
          </a:p>
          <a:p>
            <a:pPr>
              <a:lnSpc>
                <a:spcPct val="80000"/>
              </a:lnSpc>
            </a:pPr>
            <a:r>
              <a:rPr lang="ru-RU" altLang="ko-KR" sz="1800">
                <a:latin typeface="Verdana" pitchFamily="34" charset="0"/>
                <a:ea typeface="Gulim" pitchFamily="34" charset="-127"/>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endParaRPr lang="en-US" altLang="ko-KR" sz="1800">
              <a:latin typeface="Verdana" pitchFamily="34" charset="0"/>
              <a:ea typeface="Gulim" pitchFamily="34" charset="-127"/>
            </a:endParaRPr>
          </a:p>
          <a:p>
            <a:pPr>
              <a:lnSpc>
                <a:spcPct val="80000"/>
              </a:lnSpc>
            </a:pPr>
            <a:endParaRPr lang="en-US" altLang="ko-KR" sz="1800">
              <a:latin typeface="Verdana" pitchFamily="34" charset="0"/>
              <a:ea typeface="Gulim" pitchFamily="34" charset="-127"/>
            </a:endParaRPr>
          </a:p>
          <a:p>
            <a:pPr>
              <a:lnSpc>
                <a:spcPct val="80000"/>
              </a:lnSpc>
            </a:pPr>
            <a:r>
              <a:rPr lang="ru-RU" altLang="ko-KR" sz="1800">
                <a:latin typeface="Verdana" pitchFamily="34" charset="0"/>
                <a:ea typeface="Gulim" pitchFamily="34" charset="-127"/>
              </a:rPr>
              <a:t>Duis autem vel eum iriure dolor in hendrerit in vulputate velit esse molestie consequat, vel illum dolore eu feugiat nulla facilisis at vero eros et accumsan et iusto odio dignissim qui blandit praesent luptatum zzril delenit augue duis dolore te feugait nulla facilisi. </a:t>
            </a:r>
            <a:endParaRPr lang="en-US" altLang="ko-KR" sz="1800">
              <a:latin typeface="Verdana" pitchFamily="34" charset="0"/>
              <a:ea typeface="Gulim" pitchFamily="34" charset="-127"/>
            </a:endParaRPr>
          </a:p>
          <a:p>
            <a:pPr>
              <a:lnSpc>
                <a:spcPct val="80000"/>
              </a:lnSpc>
            </a:pPr>
            <a:endParaRPr lang="uk-UA" sz="1800"/>
          </a:p>
        </p:txBody>
      </p:sp>
      <p:pic>
        <p:nvPicPr>
          <p:cNvPr id="36868" name="Picture 4" descr="C:\Users\железяка\AppData\Local\Temp\Rar$DIa0.094\print.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7" name="TextBox 6"/>
          <p:cNvSpPr txBox="1"/>
          <p:nvPr/>
        </p:nvSpPr>
        <p:spPr>
          <a:xfrm>
            <a:off x="2357422" y="428604"/>
            <a:ext cx="6215105" cy="400110"/>
          </a:xfrm>
          <a:prstGeom prst="rect">
            <a:avLst/>
          </a:prstGeom>
          <a:noFill/>
        </p:spPr>
        <p:txBody>
          <a:bodyPr wrap="square" rtlCol="0">
            <a:spAutoFit/>
          </a:bodyPr>
          <a:lstStyle/>
          <a:p>
            <a:r>
              <a:rPr lang="ru-RU" sz="2000" dirty="0" smtClean="0">
                <a:latin typeface="Times New Roman" pitchFamily="18" charset="0"/>
                <a:cs typeface="Times New Roman" pitchFamily="18" charset="0"/>
              </a:rPr>
              <a:t>   </a:t>
            </a:r>
            <a:endParaRPr lang="ru-RU" sz="2000" dirty="0">
              <a:solidFill>
                <a:srgbClr val="FF0000"/>
              </a:solidFill>
              <a:latin typeface="Times New Roman" pitchFamily="18" charset="0"/>
              <a:cs typeface="Times New Roman" pitchFamily="18" charset="0"/>
            </a:endParaRPr>
          </a:p>
        </p:txBody>
      </p:sp>
      <p:sp>
        <p:nvSpPr>
          <p:cNvPr id="13313" name="Rectangle 1"/>
          <p:cNvSpPr>
            <a:spLocks noChangeArrowheads="1"/>
          </p:cNvSpPr>
          <p:nvPr/>
        </p:nvSpPr>
        <p:spPr bwMode="auto">
          <a:xfrm>
            <a:off x="1785918" y="0"/>
            <a:ext cx="7143800" cy="59093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79388" algn="l" defTabSz="914400" rtl="0" eaLnBrk="1" fontAlgn="base" latinLnBrk="0" hangingPunct="1">
              <a:lnSpc>
                <a:spcPct val="100000"/>
              </a:lnSpc>
              <a:spcBef>
                <a:spcPct val="0"/>
              </a:spcBef>
              <a:spcAft>
                <a:spcPct val="0"/>
              </a:spcAft>
              <a:buClrTx/>
              <a:buSzTx/>
              <a:buFontTx/>
              <a:buNone/>
              <a:tabLst/>
            </a:pPr>
            <a:endPar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179388" algn="l" defTabSz="914400" rtl="0" eaLnBrk="1" fontAlgn="base" latinLnBrk="0" hangingPunct="1">
              <a:lnSpc>
                <a:spcPct val="100000"/>
              </a:lnSpc>
              <a:spcBef>
                <a:spcPct val="0"/>
              </a:spcBef>
              <a:spcAft>
                <a:spcPct val="0"/>
              </a:spcAft>
              <a:buClrTx/>
              <a:buSzTx/>
              <a:buFontTx/>
              <a:buNone/>
              <a:tabLst/>
            </a:pPr>
            <a:endParaRPr lang="ru-RU" sz="1400" dirty="0" smtClean="0">
              <a:latin typeface="Times New Roman" pitchFamily="18" charset="0"/>
              <a:ea typeface="Calibri" pitchFamily="34" charset="0"/>
              <a:cs typeface="Times New Roman" pitchFamily="18" charset="0"/>
            </a:endParaRPr>
          </a:p>
          <a:p>
            <a:pPr marL="0" marR="0" lvl="0" indent="179388" algn="l" defTabSz="914400" rtl="0" eaLnBrk="1" fontAlgn="base" latinLnBrk="0" hangingPunct="1">
              <a:lnSpc>
                <a:spcPct val="100000"/>
              </a:lnSpc>
              <a:spcBef>
                <a:spcPct val="0"/>
              </a:spcBef>
              <a:spcAft>
                <a:spcPct val="0"/>
              </a:spcAft>
              <a:buClrTx/>
              <a:buSzTx/>
              <a:buFontTx/>
              <a:buNone/>
              <a:tabLst/>
            </a:pPr>
            <a:endPar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179388" algn="ctr" defTabSz="914400" rtl="0" eaLnBrk="1" fontAlgn="base" latinLnBrk="0" hangingPunct="1">
              <a:lnSpc>
                <a:spcPct val="100000"/>
              </a:lnSpc>
              <a:spcBef>
                <a:spcPct val="0"/>
              </a:spcBef>
              <a:spcAft>
                <a:spcPct val="0"/>
              </a:spcAft>
              <a:buClrTx/>
              <a:buSzTx/>
              <a:buFontTx/>
              <a:buNone/>
              <a:tabLst/>
            </a:pPr>
            <a:r>
              <a:rPr kumimoji="0" lang="ru-RU" sz="2800" b="0"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Исследовательский подход в обучении включает:</a:t>
            </a:r>
            <a:endParaRPr kumimoji="0" lang="ru-RU" sz="2800" b="0" i="0" u="none" strike="noStrike" cap="none" normalizeH="0" baseline="0" dirty="0" smtClean="0">
              <a:ln>
                <a:noFill/>
              </a:ln>
              <a:solidFill>
                <a:srgbClr val="FF0000"/>
              </a:solidFill>
              <a:effectLst/>
              <a:latin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pPr>
            <a:r>
              <a:rPr kumimoji="0" lang="ru-RU"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опору на непосредственный опыт ребенка,  на его расширение в ходе поисковой, исследовательской деятельности;</a:t>
            </a:r>
            <a:endParaRPr kumimoji="0" lang="ru-RU" sz="2800"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pPr>
            <a:r>
              <a:rPr kumimoji="0" lang="ru-RU"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активное освоение мира</a:t>
            </a:r>
            <a:r>
              <a:rPr kumimoji="0" lang="ru-RU" sz="2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ru-RU" sz="2800"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pPr>
            <a:r>
              <a:rPr lang="ru-RU" sz="2800" dirty="0" smtClean="0">
                <a:latin typeface="Times New Roman" pitchFamily="18" charset="0"/>
                <a:ea typeface="Calibri" pitchFamily="34" charset="0"/>
                <a:cs typeface="Times New Roman" pitchFamily="18" charset="0"/>
              </a:rPr>
              <a:t>с</a:t>
            </a:r>
            <a:r>
              <a:rPr kumimoji="0" lang="ru-RU"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оздание проблемной ситуации, решить которую ребенок сможет, если привлечет свой опыт, установит в нем иные связи, овладевая при этом новыми знаниями и умениями.</a:t>
            </a:r>
            <a:endParaRPr kumimoji="0" lang="ru-RU"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2627313" y="1989138"/>
            <a:ext cx="2952750" cy="649287"/>
          </a:xfrm>
        </p:spPr>
        <p:txBody>
          <a:bodyPr/>
          <a:lstStyle/>
          <a:p>
            <a:r>
              <a:rPr lang="en-US" sz="3200" b="1">
                <a:latin typeface="Tahoma" pitchFamily="34" charset="0"/>
              </a:rPr>
              <a:t>Second Page</a:t>
            </a:r>
            <a:endParaRPr lang="uk-UA" sz="3200" b="1">
              <a:latin typeface="Tahoma" pitchFamily="34" charset="0"/>
            </a:endParaRPr>
          </a:p>
        </p:txBody>
      </p:sp>
      <p:sp>
        <p:nvSpPr>
          <p:cNvPr id="36867" name="Rectangle 3"/>
          <p:cNvSpPr>
            <a:spLocks noGrp="1" noChangeArrowheads="1"/>
          </p:cNvSpPr>
          <p:nvPr>
            <p:ph type="body" idx="1"/>
          </p:nvPr>
        </p:nvSpPr>
        <p:spPr>
          <a:xfrm>
            <a:off x="1187450" y="2708275"/>
            <a:ext cx="7632700" cy="3671888"/>
          </a:xfrm>
        </p:spPr>
        <p:txBody>
          <a:bodyPr/>
          <a:lstStyle/>
          <a:p>
            <a:pPr>
              <a:lnSpc>
                <a:spcPct val="80000"/>
              </a:lnSpc>
            </a:pPr>
            <a:r>
              <a:rPr lang="en-US" altLang="ko-KR" sz="1800">
                <a:latin typeface="Verdana" pitchFamily="34" charset="0"/>
                <a:ea typeface="Gulim" pitchFamily="34" charset="-127"/>
              </a:rPr>
              <a:t>Your Text here</a:t>
            </a:r>
          </a:p>
          <a:p>
            <a:pPr>
              <a:lnSpc>
                <a:spcPct val="80000"/>
              </a:lnSpc>
            </a:pPr>
            <a:endParaRPr lang="en-US" altLang="ko-KR" sz="1800">
              <a:latin typeface="Verdana" pitchFamily="34" charset="0"/>
              <a:ea typeface="Gulim" pitchFamily="34" charset="-127"/>
            </a:endParaRPr>
          </a:p>
          <a:p>
            <a:pPr>
              <a:lnSpc>
                <a:spcPct val="80000"/>
              </a:lnSpc>
            </a:pPr>
            <a:r>
              <a:rPr lang="ru-RU" altLang="ko-KR" sz="1800">
                <a:latin typeface="Verdana" pitchFamily="34" charset="0"/>
                <a:ea typeface="Gulim" pitchFamily="34" charset="-127"/>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endParaRPr lang="en-US" altLang="ko-KR" sz="1800">
              <a:latin typeface="Verdana" pitchFamily="34" charset="0"/>
              <a:ea typeface="Gulim" pitchFamily="34" charset="-127"/>
            </a:endParaRPr>
          </a:p>
          <a:p>
            <a:pPr>
              <a:lnSpc>
                <a:spcPct val="80000"/>
              </a:lnSpc>
            </a:pPr>
            <a:endParaRPr lang="en-US" altLang="ko-KR" sz="1800">
              <a:latin typeface="Verdana" pitchFamily="34" charset="0"/>
              <a:ea typeface="Gulim" pitchFamily="34" charset="-127"/>
            </a:endParaRPr>
          </a:p>
          <a:p>
            <a:pPr>
              <a:lnSpc>
                <a:spcPct val="80000"/>
              </a:lnSpc>
            </a:pPr>
            <a:r>
              <a:rPr lang="ru-RU" altLang="ko-KR" sz="1800">
                <a:latin typeface="Verdana" pitchFamily="34" charset="0"/>
                <a:ea typeface="Gulim" pitchFamily="34" charset="-127"/>
              </a:rPr>
              <a:t>Duis autem vel eum iriure dolor in hendrerit in vulputate velit esse molestie consequat, vel illum dolore eu feugiat nulla facilisis at vero eros et accumsan et iusto odio dignissim qui blandit praesent luptatum zzril delenit augue duis dolore te feugait nulla facilisi. </a:t>
            </a:r>
            <a:endParaRPr lang="en-US" altLang="ko-KR" sz="1800">
              <a:latin typeface="Verdana" pitchFamily="34" charset="0"/>
              <a:ea typeface="Gulim" pitchFamily="34" charset="-127"/>
            </a:endParaRPr>
          </a:p>
          <a:p>
            <a:pPr>
              <a:lnSpc>
                <a:spcPct val="80000"/>
              </a:lnSpc>
            </a:pPr>
            <a:endParaRPr lang="uk-UA" sz="1800"/>
          </a:p>
        </p:txBody>
      </p:sp>
      <p:pic>
        <p:nvPicPr>
          <p:cNvPr id="36868" name="Picture 4" descr="C:\Users\железяка\AppData\Local\Temp\Rar$DIa0.094\print.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7" name="TextBox 6"/>
          <p:cNvSpPr txBox="1"/>
          <p:nvPr/>
        </p:nvSpPr>
        <p:spPr>
          <a:xfrm>
            <a:off x="2357422" y="428604"/>
            <a:ext cx="6215105" cy="400110"/>
          </a:xfrm>
          <a:prstGeom prst="rect">
            <a:avLst/>
          </a:prstGeom>
          <a:noFill/>
        </p:spPr>
        <p:txBody>
          <a:bodyPr wrap="square" rtlCol="0">
            <a:spAutoFit/>
          </a:bodyPr>
          <a:lstStyle/>
          <a:p>
            <a:r>
              <a:rPr lang="ru-RU" sz="2000" dirty="0" smtClean="0">
                <a:latin typeface="Times New Roman" pitchFamily="18" charset="0"/>
                <a:cs typeface="Times New Roman" pitchFamily="18" charset="0"/>
              </a:rPr>
              <a:t>   </a:t>
            </a:r>
            <a:endParaRPr lang="ru-RU" sz="2000" dirty="0">
              <a:solidFill>
                <a:srgbClr val="FF0000"/>
              </a:solidFill>
              <a:latin typeface="Times New Roman" pitchFamily="18" charset="0"/>
              <a:cs typeface="Times New Roman" pitchFamily="18" charset="0"/>
            </a:endParaRPr>
          </a:p>
        </p:txBody>
      </p:sp>
      <p:sp>
        <p:nvSpPr>
          <p:cNvPr id="8" name="TextBox 7"/>
          <p:cNvSpPr txBox="1"/>
          <p:nvPr/>
        </p:nvSpPr>
        <p:spPr>
          <a:xfrm>
            <a:off x="1928794" y="214290"/>
            <a:ext cx="6929486" cy="5970865"/>
          </a:xfrm>
          <a:prstGeom prst="rect">
            <a:avLst/>
          </a:prstGeom>
          <a:noFill/>
        </p:spPr>
        <p:txBody>
          <a:bodyPr wrap="square" rtlCol="0">
            <a:spAutoFit/>
          </a:bodyPr>
          <a:lstStyle/>
          <a:p>
            <a:endParaRPr lang="ru-RU" dirty="0"/>
          </a:p>
          <a:p>
            <a:pPr algn="ctr"/>
            <a:r>
              <a:rPr lang="ru-RU" sz="2800" b="1" dirty="0" smtClean="0">
                <a:solidFill>
                  <a:srgbClr val="FF0000"/>
                </a:solidFill>
                <a:latin typeface="Times New Roman" pitchFamily="18" charset="0"/>
                <a:cs typeface="Times New Roman" pitchFamily="18" charset="0"/>
              </a:rPr>
              <a:t>Основные </a:t>
            </a:r>
            <a:r>
              <a:rPr lang="ru-RU" sz="2800" b="1" dirty="0">
                <a:solidFill>
                  <a:srgbClr val="FF0000"/>
                </a:solidFill>
                <a:latin typeface="Times New Roman" pitchFamily="18" charset="0"/>
                <a:cs typeface="Times New Roman" pitchFamily="18" charset="0"/>
              </a:rPr>
              <a:t>характеристики детского экспериментирования</a:t>
            </a:r>
            <a:r>
              <a:rPr lang="ru-RU" sz="2800" b="1" dirty="0" smtClean="0">
                <a:solidFill>
                  <a:srgbClr val="FF0000"/>
                </a:solidFill>
                <a:latin typeface="Times New Roman" pitchFamily="18" charset="0"/>
                <a:cs typeface="Times New Roman" pitchFamily="18" charset="0"/>
              </a:rPr>
              <a:t>:</a:t>
            </a:r>
          </a:p>
          <a:p>
            <a:r>
              <a:rPr lang="ru-RU" sz="2800" b="1" dirty="0" smtClean="0">
                <a:solidFill>
                  <a:srgbClr val="00B050"/>
                </a:solidFill>
              </a:rPr>
              <a:t> </a:t>
            </a:r>
            <a:r>
              <a:rPr lang="ru-RU" sz="2800" b="1" dirty="0">
                <a:solidFill>
                  <a:srgbClr val="00B050"/>
                </a:solidFill>
              </a:rPr>
              <a:t>1. Детское экспериментирование — особая форма поисковой </a:t>
            </a:r>
            <a:r>
              <a:rPr lang="ru-RU" sz="2800" b="1" dirty="0" smtClean="0">
                <a:solidFill>
                  <a:srgbClr val="00B050"/>
                </a:solidFill>
              </a:rPr>
              <a:t>деятельности.</a:t>
            </a:r>
          </a:p>
          <a:p>
            <a:endParaRPr lang="ru-RU" sz="2800" b="1" dirty="0" smtClean="0">
              <a:solidFill>
                <a:srgbClr val="00B050"/>
              </a:solidFill>
            </a:endParaRPr>
          </a:p>
          <a:p>
            <a:r>
              <a:rPr lang="ru-RU" sz="2800" b="1" dirty="0" smtClean="0"/>
              <a:t> </a:t>
            </a:r>
            <a:r>
              <a:rPr lang="ru-RU" sz="2800" b="1" dirty="0">
                <a:solidFill>
                  <a:srgbClr val="00B0F0"/>
                </a:solidFill>
              </a:rPr>
              <a:t>2. Формы экспериментирования (познавательная и продуктивная). </a:t>
            </a:r>
            <a:endParaRPr lang="ru-RU" sz="2800" b="1" dirty="0" smtClean="0">
              <a:solidFill>
                <a:srgbClr val="00B0F0"/>
              </a:solidFill>
            </a:endParaRPr>
          </a:p>
          <a:p>
            <a:endParaRPr lang="ru-RU" sz="2800" b="1" dirty="0" smtClean="0">
              <a:solidFill>
                <a:srgbClr val="00B0F0"/>
              </a:solidFill>
            </a:endParaRPr>
          </a:p>
          <a:p>
            <a:r>
              <a:rPr lang="ru-RU" sz="2800" dirty="0" smtClean="0">
                <a:solidFill>
                  <a:srgbClr val="7030A0"/>
                </a:solidFill>
              </a:rPr>
              <a:t>3</a:t>
            </a:r>
            <a:r>
              <a:rPr lang="ru-RU" sz="2800" b="1" dirty="0">
                <a:solidFill>
                  <a:srgbClr val="7030A0"/>
                </a:solidFill>
              </a:rPr>
              <a:t>. Детское экспериментирование — стержень любого процесса детского творчества</a:t>
            </a:r>
            <a:r>
              <a:rPr lang="ru-RU" sz="2800" b="1" dirty="0" smtClean="0">
                <a:solidFill>
                  <a:srgbClr val="7030A0"/>
                </a:solidFill>
              </a:rPr>
              <a:t>.</a:t>
            </a:r>
          </a:p>
          <a:p>
            <a:r>
              <a:rPr lang="ru-RU" sz="2800" b="1" dirty="0" smtClean="0">
                <a:solidFill>
                  <a:srgbClr val="FFC000"/>
                </a:solidFill>
              </a:rPr>
              <a:t> </a:t>
            </a:r>
            <a:endParaRPr lang="ru-RU" sz="2800" dirty="0">
              <a:solidFill>
                <a:srgbClr val="FFC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2627313" y="1989138"/>
            <a:ext cx="2952750" cy="649287"/>
          </a:xfrm>
        </p:spPr>
        <p:txBody>
          <a:bodyPr/>
          <a:lstStyle/>
          <a:p>
            <a:r>
              <a:rPr lang="en-US" sz="3200" b="1">
                <a:latin typeface="Tahoma" pitchFamily="34" charset="0"/>
              </a:rPr>
              <a:t>Second Page</a:t>
            </a:r>
            <a:endParaRPr lang="uk-UA" sz="3200" b="1">
              <a:latin typeface="Tahoma" pitchFamily="34" charset="0"/>
            </a:endParaRPr>
          </a:p>
        </p:txBody>
      </p:sp>
      <p:sp>
        <p:nvSpPr>
          <p:cNvPr id="36867" name="Rectangle 3"/>
          <p:cNvSpPr>
            <a:spLocks noGrp="1" noChangeArrowheads="1"/>
          </p:cNvSpPr>
          <p:nvPr>
            <p:ph type="body" idx="1"/>
          </p:nvPr>
        </p:nvSpPr>
        <p:spPr>
          <a:xfrm>
            <a:off x="1187450" y="2708275"/>
            <a:ext cx="7632700" cy="3671888"/>
          </a:xfrm>
        </p:spPr>
        <p:txBody>
          <a:bodyPr/>
          <a:lstStyle/>
          <a:p>
            <a:pPr>
              <a:lnSpc>
                <a:spcPct val="80000"/>
              </a:lnSpc>
            </a:pPr>
            <a:r>
              <a:rPr lang="en-US" altLang="ko-KR" sz="1800">
                <a:latin typeface="Verdana" pitchFamily="34" charset="0"/>
                <a:ea typeface="Gulim" pitchFamily="34" charset="-127"/>
              </a:rPr>
              <a:t>Your Text here</a:t>
            </a:r>
          </a:p>
          <a:p>
            <a:pPr>
              <a:lnSpc>
                <a:spcPct val="80000"/>
              </a:lnSpc>
            </a:pPr>
            <a:endParaRPr lang="en-US" altLang="ko-KR" sz="1800">
              <a:latin typeface="Verdana" pitchFamily="34" charset="0"/>
              <a:ea typeface="Gulim" pitchFamily="34" charset="-127"/>
            </a:endParaRPr>
          </a:p>
          <a:p>
            <a:pPr>
              <a:lnSpc>
                <a:spcPct val="80000"/>
              </a:lnSpc>
            </a:pPr>
            <a:r>
              <a:rPr lang="ru-RU" altLang="ko-KR" sz="1800">
                <a:latin typeface="Verdana" pitchFamily="34" charset="0"/>
                <a:ea typeface="Gulim" pitchFamily="34" charset="-127"/>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endParaRPr lang="en-US" altLang="ko-KR" sz="1800">
              <a:latin typeface="Verdana" pitchFamily="34" charset="0"/>
              <a:ea typeface="Gulim" pitchFamily="34" charset="-127"/>
            </a:endParaRPr>
          </a:p>
          <a:p>
            <a:pPr>
              <a:lnSpc>
                <a:spcPct val="80000"/>
              </a:lnSpc>
            </a:pPr>
            <a:endParaRPr lang="en-US" altLang="ko-KR" sz="1800">
              <a:latin typeface="Verdana" pitchFamily="34" charset="0"/>
              <a:ea typeface="Gulim" pitchFamily="34" charset="-127"/>
            </a:endParaRPr>
          </a:p>
          <a:p>
            <a:pPr>
              <a:lnSpc>
                <a:spcPct val="80000"/>
              </a:lnSpc>
            </a:pPr>
            <a:r>
              <a:rPr lang="ru-RU" altLang="ko-KR" sz="1800">
                <a:latin typeface="Verdana" pitchFamily="34" charset="0"/>
                <a:ea typeface="Gulim" pitchFamily="34" charset="-127"/>
              </a:rPr>
              <a:t>Duis autem vel eum iriure dolor in hendrerit in vulputate velit esse molestie consequat, vel illum dolore eu feugiat nulla facilisis at vero eros et accumsan et iusto odio dignissim qui blandit praesent luptatum zzril delenit augue duis dolore te feugait nulla facilisi. </a:t>
            </a:r>
            <a:endParaRPr lang="en-US" altLang="ko-KR" sz="1800">
              <a:latin typeface="Verdana" pitchFamily="34" charset="0"/>
              <a:ea typeface="Gulim" pitchFamily="34" charset="-127"/>
            </a:endParaRPr>
          </a:p>
          <a:p>
            <a:pPr>
              <a:lnSpc>
                <a:spcPct val="80000"/>
              </a:lnSpc>
            </a:pPr>
            <a:endParaRPr lang="uk-UA" sz="1800"/>
          </a:p>
        </p:txBody>
      </p:sp>
      <p:pic>
        <p:nvPicPr>
          <p:cNvPr id="36868" name="Picture 4" descr="C:\Users\железяка\AppData\Local\Temp\Rar$DIa0.094\print.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7" name="TextBox 6"/>
          <p:cNvSpPr txBox="1"/>
          <p:nvPr/>
        </p:nvSpPr>
        <p:spPr>
          <a:xfrm>
            <a:off x="2357422" y="428604"/>
            <a:ext cx="6215105" cy="400110"/>
          </a:xfrm>
          <a:prstGeom prst="rect">
            <a:avLst/>
          </a:prstGeom>
          <a:noFill/>
        </p:spPr>
        <p:txBody>
          <a:bodyPr wrap="square" rtlCol="0">
            <a:spAutoFit/>
          </a:bodyPr>
          <a:lstStyle/>
          <a:p>
            <a:r>
              <a:rPr lang="ru-RU" sz="2000" dirty="0" smtClean="0">
                <a:latin typeface="Times New Roman" pitchFamily="18" charset="0"/>
                <a:cs typeface="Times New Roman" pitchFamily="18" charset="0"/>
              </a:rPr>
              <a:t>   </a:t>
            </a:r>
            <a:endParaRPr lang="ru-RU" sz="2000" dirty="0">
              <a:solidFill>
                <a:srgbClr val="FF0000"/>
              </a:solidFill>
              <a:latin typeface="Times New Roman" pitchFamily="18" charset="0"/>
              <a:cs typeface="Times New Roman" pitchFamily="18" charset="0"/>
            </a:endParaRPr>
          </a:p>
        </p:txBody>
      </p:sp>
      <p:sp>
        <p:nvSpPr>
          <p:cNvPr id="8" name="TextBox 7"/>
          <p:cNvSpPr txBox="1"/>
          <p:nvPr/>
        </p:nvSpPr>
        <p:spPr>
          <a:xfrm>
            <a:off x="1785918" y="428604"/>
            <a:ext cx="7143800" cy="646331"/>
          </a:xfrm>
          <a:prstGeom prst="rect">
            <a:avLst/>
          </a:prstGeom>
          <a:noFill/>
        </p:spPr>
        <p:txBody>
          <a:bodyPr wrap="square" rtlCol="0">
            <a:spAutoFit/>
          </a:bodyPr>
          <a:lstStyle/>
          <a:p>
            <a:endParaRPr lang="ru-RU" dirty="0"/>
          </a:p>
          <a:p>
            <a:endParaRPr lang="ru-RU" dirty="0"/>
          </a:p>
        </p:txBody>
      </p:sp>
      <p:sp>
        <p:nvSpPr>
          <p:cNvPr id="9" name="TextBox 8"/>
          <p:cNvSpPr txBox="1"/>
          <p:nvPr/>
        </p:nvSpPr>
        <p:spPr>
          <a:xfrm>
            <a:off x="1785918" y="214290"/>
            <a:ext cx="7072362" cy="5601533"/>
          </a:xfrm>
          <a:prstGeom prst="rect">
            <a:avLst/>
          </a:prstGeom>
          <a:noFill/>
        </p:spPr>
        <p:txBody>
          <a:bodyPr wrap="square" rtlCol="0">
            <a:spAutoFit/>
          </a:bodyPr>
          <a:lstStyle/>
          <a:p>
            <a:endParaRPr lang="ru-RU" dirty="0"/>
          </a:p>
          <a:p>
            <a:pPr algn="ctr"/>
            <a:r>
              <a:rPr lang="ru-RU" sz="2000" b="1" dirty="0" smtClean="0">
                <a:solidFill>
                  <a:srgbClr val="FF0000"/>
                </a:solidFill>
              </a:rPr>
              <a:t>Приемы повышения  </a:t>
            </a:r>
            <a:r>
              <a:rPr lang="ru-RU" sz="2000" b="1" dirty="0">
                <a:solidFill>
                  <a:srgbClr val="FF0000"/>
                </a:solidFill>
              </a:rPr>
              <a:t>активности ребенка в познавательно-исследовательской деятельности</a:t>
            </a:r>
            <a:r>
              <a:rPr lang="ru-RU" sz="2000" b="1" dirty="0" smtClean="0">
                <a:solidFill>
                  <a:srgbClr val="FF0000"/>
                </a:solidFill>
              </a:rPr>
              <a:t>:</a:t>
            </a:r>
          </a:p>
          <a:p>
            <a:r>
              <a:rPr lang="ru-RU" sz="2000" b="1" dirty="0" smtClean="0"/>
              <a:t> 1.Обеспечивать </a:t>
            </a:r>
            <a:r>
              <a:rPr lang="ru-RU" sz="2000" b="1" dirty="0"/>
              <a:t>интерес к предстоящей деятельности через: </a:t>
            </a:r>
          </a:p>
          <a:p>
            <a:r>
              <a:rPr lang="ru-RU" sz="2000" baseline="0" dirty="0" smtClean="0">
                <a:solidFill>
                  <a:srgbClr val="92D050"/>
                </a:solidFill>
              </a:rPr>
              <a:t> </a:t>
            </a:r>
            <a:r>
              <a:rPr lang="ru-RU" sz="2000" b="1" dirty="0">
                <a:solidFill>
                  <a:srgbClr val="92D050"/>
                </a:solidFill>
              </a:rPr>
              <a:t>мотивацию, </a:t>
            </a:r>
          </a:p>
          <a:p>
            <a:r>
              <a:rPr lang="ru-RU" sz="2000" baseline="0" dirty="0" smtClean="0">
                <a:solidFill>
                  <a:srgbClr val="FFC000"/>
                </a:solidFill>
              </a:rPr>
              <a:t> </a:t>
            </a:r>
            <a:r>
              <a:rPr lang="ru-RU" sz="2000" b="1" dirty="0">
                <a:solidFill>
                  <a:srgbClr val="FFC000"/>
                </a:solidFill>
              </a:rPr>
              <a:t>образность, эмоциональность, </a:t>
            </a:r>
          </a:p>
          <a:p>
            <a:r>
              <a:rPr lang="ru-RU" sz="2000" baseline="0" dirty="0" smtClean="0">
                <a:solidFill>
                  <a:srgbClr val="00B0F0"/>
                </a:solidFill>
              </a:rPr>
              <a:t> </a:t>
            </a:r>
            <a:r>
              <a:rPr lang="ru-RU" sz="2000" b="1" dirty="0">
                <a:solidFill>
                  <a:srgbClr val="00B0F0"/>
                </a:solidFill>
              </a:rPr>
              <a:t>значимость и необходимость участия каждого в деятельности.</a:t>
            </a:r>
            <a:r>
              <a:rPr lang="ru-RU" sz="2000" b="1" dirty="0"/>
              <a:t> </a:t>
            </a:r>
            <a:endParaRPr lang="ru-RU" sz="2000" b="1" dirty="0" smtClean="0"/>
          </a:p>
          <a:p>
            <a:r>
              <a:rPr lang="ru-RU" sz="2000" b="1" dirty="0" smtClean="0"/>
              <a:t>2.Стимулировать </a:t>
            </a:r>
            <a:r>
              <a:rPr lang="ru-RU" sz="2000" b="1" dirty="0"/>
              <a:t>исследовательское поведение ребенка в ходе поиска способа </a:t>
            </a:r>
            <a:r>
              <a:rPr lang="ru-RU" sz="2000" b="1" dirty="0" smtClean="0"/>
              <a:t>выполнения;</a:t>
            </a:r>
          </a:p>
          <a:p>
            <a:r>
              <a:rPr lang="ru-RU" sz="2000" b="1" dirty="0" smtClean="0"/>
              <a:t> </a:t>
            </a:r>
            <a:r>
              <a:rPr lang="ru-RU" sz="2000" b="1" dirty="0"/>
              <a:t>3. </a:t>
            </a:r>
            <a:r>
              <a:rPr lang="ru-RU" sz="2000" b="1" dirty="0" smtClean="0"/>
              <a:t>Обсуждать </a:t>
            </a:r>
            <a:r>
              <a:rPr lang="ru-RU" sz="2000" b="1" dirty="0"/>
              <a:t>с детьми возможные варианты </a:t>
            </a:r>
            <a:r>
              <a:rPr lang="ru-RU" sz="2000" b="1" i="1" dirty="0">
                <a:solidFill>
                  <a:srgbClr val="00B0F0"/>
                </a:solidFill>
              </a:rPr>
              <a:t>поиска, </a:t>
            </a:r>
            <a:r>
              <a:rPr lang="ru-RU" sz="2000" b="1" i="1" dirty="0">
                <a:solidFill>
                  <a:srgbClr val="7030A0"/>
                </a:solidFill>
              </a:rPr>
              <a:t>прогнозирования</a:t>
            </a:r>
            <a:r>
              <a:rPr lang="ru-RU" sz="2000" b="1" i="1" dirty="0"/>
              <a:t> и </a:t>
            </a:r>
            <a:r>
              <a:rPr lang="ru-RU" sz="2000" b="1" i="1" dirty="0" smtClean="0">
                <a:solidFill>
                  <a:srgbClr val="FFC000"/>
                </a:solidFill>
              </a:rPr>
              <a:t>результата</a:t>
            </a:r>
            <a:r>
              <a:rPr lang="ru-RU" sz="2000" b="1" i="1" dirty="0" smtClean="0"/>
              <a:t>; </a:t>
            </a:r>
          </a:p>
          <a:p>
            <a:r>
              <a:rPr lang="ru-RU" sz="2000" b="1" i="1" dirty="0" smtClean="0"/>
              <a:t>4.Помогаеть </a:t>
            </a:r>
            <a:r>
              <a:rPr lang="ru-RU" sz="2000" b="1" i="1" dirty="0"/>
              <a:t>составлять </a:t>
            </a:r>
            <a:r>
              <a:rPr lang="ru-RU" sz="2000" b="1" i="1" dirty="0">
                <a:solidFill>
                  <a:srgbClr val="FF0000"/>
                </a:solidFill>
              </a:rPr>
              <a:t>алгоритм</a:t>
            </a:r>
            <a:r>
              <a:rPr lang="ru-RU" sz="2000" b="1" i="1" dirty="0"/>
              <a:t>, уточнять правила и ограничения (схемы, знаки, чертежи</a:t>
            </a:r>
            <a:r>
              <a:rPr lang="ru-RU" sz="2000" b="1" i="1" dirty="0" smtClean="0"/>
              <a:t>);</a:t>
            </a:r>
          </a:p>
          <a:p>
            <a:r>
              <a:rPr lang="ru-RU" sz="2000" b="1" i="1" dirty="0" smtClean="0"/>
              <a:t> 5.Использовать  </a:t>
            </a:r>
            <a:r>
              <a:rPr lang="ru-RU" sz="2000" b="1" i="1" dirty="0"/>
              <a:t>приемы развития творческого воображения (РТВ</a:t>
            </a:r>
            <a:r>
              <a:rPr lang="ru-RU" sz="2000" b="1" i="1" dirty="0" smtClean="0"/>
              <a:t>). </a:t>
            </a:r>
          </a:p>
          <a:p>
            <a:r>
              <a:rPr lang="ru-RU" sz="2000" b="1" i="1" dirty="0">
                <a:solidFill>
                  <a:srgbClr val="0070C0"/>
                </a:solidFill>
              </a:rPr>
              <a:t> </a:t>
            </a:r>
            <a:r>
              <a:rPr lang="ru-RU" sz="2000" b="1" i="1" dirty="0" smtClean="0">
                <a:solidFill>
                  <a:srgbClr val="0070C0"/>
                </a:solidFill>
              </a:rPr>
              <a:t> </a:t>
            </a:r>
            <a:endParaRPr lang="ru-RU" sz="20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2627313" y="1989138"/>
            <a:ext cx="2952750" cy="649287"/>
          </a:xfrm>
        </p:spPr>
        <p:txBody>
          <a:bodyPr/>
          <a:lstStyle/>
          <a:p>
            <a:r>
              <a:rPr lang="en-US" sz="3200" b="1">
                <a:latin typeface="Tahoma" pitchFamily="34" charset="0"/>
              </a:rPr>
              <a:t>Second Page</a:t>
            </a:r>
            <a:endParaRPr lang="uk-UA" sz="3200" b="1">
              <a:latin typeface="Tahoma" pitchFamily="34" charset="0"/>
            </a:endParaRPr>
          </a:p>
        </p:txBody>
      </p:sp>
      <p:sp>
        <p:nvSpPr>
          <p:cNvPr id="36867" name="Rectangle 3"/>
          <p:cNvSpPr>
            <a:spLocks noGrp="1" noChangeArrowheads="1"/>
          </p:cNvSpPr>
          <p:nvPr>
            <p:ph type="body" idx="1"/>
          </p:nvPr>
        </p:nvSpPr>
        <p:spPr>
          <a:xfrm>
            <a:off x="1187450" y="2708275"/>
            <a:ext cx="7632700" cy="3671888"/>
          </a:xfrm>
        </p:spPr>
        <p:txBody>
          <a:bodyPr/>
          <a:lstStyle/>
          <a:p>
            <a:pPr>
              <a:lnSpc>
                <a:spcPct val="80000"/>
              </a:lnSpc>
            </a:pPr>
            <a:r>
              <a:rPr lang="en-US" altLang="ko-KR" sz="1800">
                <a:latin typeface="Verdana" pitchFamily="34" charset="0"/>
                <a:ea typeface="Gulim" pitchFamily="34" charset="-127"/>
              </a:rPr>
              <a:t>Your Text here</a:t>
            </a:r>
          </a:p>
          <a:p>
            <a:pPr>
              <a:lnSpc>
                <a:spcPct val="80000"/>
              </a:lnSpc>
            </a:pPr>
            <a:endParaRPr lang="en-US" altLang="ko-KR" sz="1800">
              <a:latin typeface="Verdana" pitchFamily="34" charset="0"/>
              <a:ea typeface="Gulim" pitchFamily="34" charset="-127"/>
            </a:endParaRPr>
          </a:p>
          <a:p>
            <a:pPr>
              <a:lnSpc>
                <a:spcPct val="80000"/>
              </a:lnSpc>
            </a:pPr>
            <a:r>
              <a:rPr lang="ru-RU" altLang="ko-KR" sz="1800">
                <a:latin typeface="Verdana" pitchFamily="34" charset="0"/>
                <a:ea typeface="Gulim" pitchFamily="34" charset="-127"/>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endParaRPr lang="en-US" altLang="ko-KR" sz="1800">
              <a:latin typeface="Verdana" pitchFamily="34" charset="0"/>
              <a:ea typeface="Gulim" pitchFamily="34" charset="-127"/>
            </a:endParaRPr>
          </a:p>
          <a:p>
            <a:pPr>
              <a:lnSpc>
                <a:spcPct val="80000"/>
              </a:lnSpc>
            </a:pPr>
            <a:endParaRPr lang="en-US" altLang="ko-KR" sz="1800">
              <a:latin typeface="Verdana" pitchFamily="34" charset="0"/>
              <a:ea typeface="Gulim" pitchFamily="34" charset="-127"/>
            </a:endParaRPr>
          </a:p>
          <a:p>
            <a:pPr>
              <a:lnSpc>
                <a:spcPct val="80000"/>
              </a:lnSpc>
            </a:pPr>
            <a:r>
              <a:rPr lang="ru-RU" altLang="ko-KR" sz="1800">
                <a:latin typeface="Verdana" pitchFamily="34" charset="0"/>
                <a:ea typeface="Gulim" pitchFamily="34" charset="-127"/>
              </a:rPr>
              <a:t>Duis autem vel eum iriure dolor in hendrerit in vulputate velit esse molestie consequat, vel illum dolore eu feugiat nulla facilisis at vero eros et accumsan et iusto odio dignissim qui blandit praesent luptatum zzril delenit augue duis dolore te feugait nulla facilisi. </a:t>
            </a:r>
            <a:endParaRPr lang="en-US" altLang="ko-KR" sz="1800">
              <a:latin typeface="Verdana" pitchFamily="34" charset="0"/>
              <a:ea typeface="Gulim" pitchFamily="34" charset="-127"/>
            </a:endParaRPr>
          </a:p>
          <a:p>
            <a:pPr>
              <a:lnSpc>
                <a:spcPct val="80000"/>
              </a:lnSpc>
            </a:pPr>
            <a:endParaRPr lang="uk-UA" sz="1800"/>
          </a:p>
        </p:txBody>
      </p:sp>
      <p:pic>
        <p:nvPicPr>
          <p:cNvPr id="36868" name="Picture 4" descr="C:\Users\железяка\AppData\Local\Temp\Rar$DIa0.094\print.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7" name="TextBox 6"/>
          <p:cNvSpPr txBox="1"/>
          <p:nvPr/>
        </p:nvSpPr>
        <p:spPr>
          <a:xfrm>
            <a:off x="2357422" y="428604"/>
            <a:ext cx="6215105" cy="400110"/>
          </a:xfrm>
          <a:prstGeom prst="rect">
            <a:avLst/>
          </a:prstGeom>
          <a:noFill/>
        </p:spPr>
        <p:txBody>
          <a:bodyPr wrap="square" rtlCol="0">
            <a:spAutoFit/>
          </a:bodyPr>
          <a:lstStyle/>
          <a:p>
            <a:r>
              <a:rPr lang="ru-RU" sz="2000" dirty="0" smtClean="0">
                <a:latin typeface="Times New Roman" pitchFamily="18" charset="0"/>
                <a:cs typeface="Times New Roman" pitchFamily="18" charset="0"/>
              </a:rPr>
              <a:t>   </a:t>
            </a:r>
            <a:endParaRPr lang="ru-RU" sz="2000" dirty="0">
              <a:solidFill>
                <a:srgbClr val="FF0000"/>
              </a:solidFill>
              <a:latin typeface="Times New Roman" pitchFamily="18" charset="0"/>
              <a:cs typeface="Times New Roman" pitchFamily="18" charset="0"/>
            </a:endParaRPr>
          </a:p>
        </p:txBody>
      </p:sp>
      <p:sp>
        <p:nvSpPr>
          <p:cNvPr id="8" name="TextBox 7"/>
          <p:cNvSpPr txBox="1"/>
          <p:nvPr/>
        </p:nvSpPr>
        <p:spPr>
          <a:xfrm>
            <a:off x="1785918" y="428604"/>
            <a:ext cx="7143800" cy="646331"/>
          </a:xfrm>
          <a:prstGeom prst="rect">
            <a:avLst/>
          </a:prstGeom>
          <a:noFill/>
        </p:spPr>
        <p:txBody>
          <a:bodyPr wrap="square" rtlCol="0">
            <a:spAutoFit/>
          </a:bodyPr>
          <a:lstStyle/>
          <a:p>
            <a:endParaRPr lang="ru-RU" dirty="0"/>
          </a:p>
          <a:p>
            <a:endParaRPr lang="ru-RU" dirty="0"/>
          </a:p>
        </p:txBody>
      </p:sp>
      <p:sp>
        <p:nvSpPr>
          <p:cNvPr id="9" name="TextBox 8"/>
          <p:cNvSpPr txBox="1"/>
          <p:nvPr/>
        </p:nvSpPr>
        <p:spPr>
          <a:xfrm>
            <a:off x="1785918" y="214290"/>
            <a:ext cx="7072362" cy="646331"/>
          </a:xfrm>
          <a:prstGeom prst="rect">
            <a:avLst/>
          </a:prstGeom>
          <a:noFill/>
        </p:spPr>
        <p:txBody>
          <a:bodyPr wrap="square" rtlCol="0">
            <a:spAutoFit/>
          </a:bodyPr>
          <a:lstStyle/>
          <a:p>
            <a:endParaRPr lang="ru-RU" dirty="0" smtClean="0"/>
          </a:p>
          <a:p>
            <a:endParaRPr lang="ru-RU" dirty="0"/>
          </a:p>
        </p:txBody>
      </p:sp>
      <p:sp>
        <p:nvSpPr>
          <p:cNvPr id="10" name="TextBox 9"/>
          <p:cNvSpPr txBox="1"/>
          <p:nvPr/>
        </p:nvSpPr>
        <p:spPr>
          <a:xfrm>
            <a:off x="1857356" y="214290"/>
            <a:ext cx="7072363" cy="646331"/>
          </a:xfrm>
          <a:prstGeom prst="rect">
            <a:avLst/>
          </a:prstGeom>
          <a:noFill/>
        </p:spPr>
        <p:txBody>
          <a:bodyPr wrap="square" rtlCol="0">
            <a:spAutoFit/>
          </a:bodyPr>
          <a:lstStyle/>
          <a:p>
            <a:endParaRPr lang="ru-RU" dirty="0"/>
          </a:p>
          <a:p>
            <a:endParaRPr lang="ru-RU" dirty="0"/>
          </a:p>
        </p:txBody>
      </p:sp>
      <p:sp>
        <p:nvSpPr>
          <p:cNvPr id="6145" name="Rectangle 1"/>
          <p:cNvSpPr>
            <a:spLocks noChangeArrowheads="1"/>
          </p:cNvSpPr>
          <p:nvPr/>
        </p:nvSpPr>
        <p:spPr bwMode="auto">
          <a:xfrm>
            <a:off x="1785918" y="0"/>
            <a:ext cx="7358082" cy="461664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54000" algn="l" defTabSz="914400" rtl="0" eaLnBrk="1" fontAlgn="t" latinLnBrk="0" hangingPunct="1">
              <a:lnSpc>
                <a:spcPct val="100000"/>
              </a:lnSpc>
              <a:spcBef>
                <a:spcPct val="0"/>
              </a:spcBef>
              <a:spcAft>
                <a:spcPct val="0"/>
              </a:spcAft>
              <a:buClrTx/>
              <a:buSzTx/>
              <a:buFontTx/>
              <a:buNone/>
              <a:tabLst>
                <a:tab pos="457200" algn="l"/>
              </a:tabLst>
            </a:pPr>
            <a:endParaRPr kumimoji="0" lang="ru-RU" sz="14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254000" algn="l" defTabSz="914400" rtl="0" eaLnBrk="1" fontAlgn="t" latinLnBrk="0" hangingPunct="1">
              <a:lnSpc>
                <a:spcPct val="100000"/>
              </a:lnSpc>
              <a:spcBef>
                <a:spcPct val="0"/>
              </a:spcBef>
              <a:spcAft>
                <a:spcPct val="0"/>
              </a:spcAft>
              <a:buClrTx/>
              <a:buSzTx/>
              <a:buFontTx/>
              <a:buNone/>
              <a:tabLst>
                <a:tab pos="457200" algn="l"/>
              </a:tabLst>
            </a:pPr>
            <a:endParaRPr lang="ru-RU" sz="1400" b="1" dirty="0" smtClean="0">
              <a:solidFill>
                <a:srgbClr val="000000"/>
              </a:solidFill>
              <a:ea typeface="Times New Roman" pitchFamily="18" charset="0"/>
              <a:cs typeface="Arial" pitchFamily="34" charset="0"/>
            </a:endParaRPr>
          </a:p>
          <a:p>
            <a:pPr marL="0" marR="0" lvl="0" indent="254000" algn="l" defTabSz="914400" rtl="0" eaLnBrk="1" fontAlgn="t" latinLnBrk="0" hangingPunct="1">
              <a:lnSpc>
                <a:spcPct val="100000"/>
              </a:lnSpc>
              <a:spcBef>
                <a:spcPct val="0"/>
              </a:spcBef>
              <a:spcAft>
                <a:spcPct val="0"/>
              </a:spcAft>
              <a:buClrTx/>
              <a:buSzTx/>
              <a:buFontTx/>
              <a:buNone/>
              <a:tabLst>
                <a:tab pos="457200" algn="l"/>
              </a:tabLst>
            </a:pPr>
            <a:endParaRPr kumimoji="0" lang="ru-RU" sz="14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254000" algn="ctr" defTabSz="914400" rtl="0" eaLnBrk="1" fontAlgn="t" latinLnBrk="0" hangingPunct="1">
              <a:lnSpc>
                <a:spcPct val="100000"/>
              </a:lnSpc>
              <a:spcBef>
                <a:spcPct val="0"/>
              </a:spcBef>
              <a:spcAft>
                <a:spcPct val="0"/>
              </a:spcAft>
              <a:buClrTx/>
              <a:buSzTx/>
              <a:buFontTx/>
              <a:buNone/>
              <a:tabLst>
                <a:tab pos="457200" algn="l"/>
              </a:tabLst>
            </a:pPr>
            <a:r>
              <a:rPr kumimoji="0" lang="ru-RU" sz="28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Структура</a:t>
            </a:r>
            <a:r>
              <a:rPr kumimoji="0" lang="ru-RU" sz="2800" b="1" i="0" u="none" strike="noStrike" cap="none" normalizeH="0" baseline="0" dirty="0" smtClean="0">
                <a:ln>
                  <a:noFill/>
                </a:ln>
                <a:solidFill>
                  <a:srgbClr val="FF0000"/>
                </a:solidFill>
                <a:effectLst/>
                <a:latin typeface="Calibri"/>
                <a:ea typeface="Times New Roman" pitchFamily="18" charset="0"/>
                <a:cs typeface="Arial" pitchFamily="34" charset="0"/>
              </a:rPr>
              <a:t> </a:t>
            </a:r>
            <a:r>
              <a:rPr kumimoji="0" lang="ru-RU" sz="28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детского экспериментирования:</a:t>
            </a:r>
            <a:endParaRPr kumimoji="0" lang="ru-RU" sz="2800" b="0" i="0" u="none" strike="noStrike" cap="none" normalizeH="0" baseline="0" dirty="0" smtClean="0">
              <a:ln>
                <a:noFill/>
              </a:ln>
              <a:solidFill>
                <a:srgbClr val="FF00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sz="2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Выделение и постановка проблемы (выбор темы исследования)</a:t>
            </a:r>
            <a:endParaRPr kumimoji="0" lang="ru-RU"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sz="2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Выдвижение гипотезы</a:t>
            </a:r>
            <a:endParaRPr kumimoji="0" lang="ru-RU"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sz="2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Поиск и предложение возможных вариантов решения.</a:t>
            </a:r>
            <a:r>
              <a:rPr kumimoji="0" lang="ru-RU" sz="2800" b="0" i="0" u="none" strike="noStrike" cap="none" normalizeH="0" baseline="0" dirty="0" smtClean="0">
                <a:ln>
                  <a:noFill/>
                </a:ln>
                <a:solidFill>
                  <a:srgbClr val="000000"/>
                </a:solidFill>
                <a:effectLst/>
                <a:latin typeface="Calibri"/>
                <a:ea typeface="Times New Roman" pitchFamily="18" charset="0"/>
                <a:cs typeface="Arial" pitchFamily="34" charset="0"/>
              </a:rPr>
              <a:t> </a:t>
            </a:r>
            <a:endParaRPr kumimoji="0" lang="ru-RU"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sz="2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Сбор материала.</a:t>
            </a:r>
            <a:endParaRPr kumimoji="0" lang="ru-RU"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sz="2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Обобщение полученных данных.</a:t>
            </a:r>
            <a:endParaRPr kumimoji="0" lang="ru-RU"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2627313" y="1989138"/>
            <a:ext cx="2952750" cy="649287"/>
          </a:xfrm>
        </p:spPr>
        <p:txBody>
          <a:bodyPr/>
          <a:lstStyle/>
          <a:p>
            <a:r>
              <a:rPr lang="en-US" sz="3200" b="1">
                <a:latin typeface="Tahoma" pitchFamily="34" charset="0"/>
              </a:rPr>
              <a:t>Second Page</a:t>
            </a:r>
            <a:endParaRPr lang="uk-UA" sz="3200" b="1">
              <a:latin typeface="Tahoma" pitchFamily="34" charset="0"/>
            </a:endParaRPr>
          </a:p>
        </p:txBody>
      </p:sp>
      <p:sp>
        <p:nvSpPr>
          <p:cNvPr id="36867" name="Rectangle 3"/>
          <p:cNvSpPr>
            <a:spLocks noGrp="1" noChangeArrowheads="1"/>
          </p:cNvSpPr>
          <p:nvPr>
            <p:ph type="body" idx="1"/>
          </p:nvPr>
        </p:nvSpPr>
        <p:spPr>
          <a:xfrm>
            <a:off x="1187450" y="2708275"/>
            <a:ext cx="7632700" cy="3671888"/>
          </a:xfrm>
        </p:spPr>
        <p:txBody>
          <a:bodyPr/>
          <a:lstStyle/>
          <a:p>
            <a:pPr>
              <a:lnSpc>
                <a:spcPct val="80000"/>
              </a:lnSpc>
            </a:pPr>
            <a:r>
              <a:rPr lang="en-US" altLang="ko-KR" sz="1800">
                <a:latin typeface="Verdana" pitchFamily="34" charset="0"/>
                <a:ea typeface="Gulim" pitchFamily="34" charset="-127"/>
              </a:rPr>
              <a:t>Your Text here</a:t>
            </a:r>
          </a:p>
          <a:p>
            <a:pPr>
              <a:lnSpc>
                <a:spcPct val="80000"/>
              </a:lnSpc>
            </a:pPr>
            <a:endParaRPr lang="en-US" altLang="ko-KR" sz="1800">
              <a:latin typeface="Verdana" pitchFamily="34" charset="0"/>
              <a:ea typeface="Gulim" pitchFamily="34" charset="-127"/>
            </a:endParaRPr>
          </a:p>
          <a:p>
            <a:pPr>
              <a:lnSpc>
                <a:spcPct val="80000"/>
              </a:lnSpc>
            </a:pPr>
            <a:r>
              <a:rPr lang="ru-RU" altLang="ko-KR" sz="1800">
                <a:latin typeface="Verdana" pitchFamily="34" charset="0"/>
                <a:ea typeface="Gulim" pitchFamily="34" charset="-127"/>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endParaRPr lang="en-US" altLang="ko-KR" sz="1800">
              <a:latin typeface="Verdana" pitchFamily="34" charset="0"/>
              <a:ea typeface="Gulim" pitchFamily="34" charset="-127"/>
            </a:endParaRPr>
          </a:p>
          <a:p>
            <a:pPr>
              <a:lnSpc>
                <a:spcPct val="80000"/>
              </a:lnSpc>
            </a:pPr>
            <a:endParaRPr lang="en-US" altLang="ko-KR" sz="1800">
              <a:latin typeface="Verdana" pitchFamily="34" charset="0"/>
              <a:ea typeface="Gulim" pitchFamily="34" charset="-127"/>
            </a:endParaRPr>
          </a:p>
          <a:p>
            <a:pPr>
              <a:lnSpc>
                <a:spcPct val="80000"/>
              </a:lnSpc>
            </a:pPr>
            <a:r>
              <a:rPr lang="ru-RU" altLang="ko-KR" sz="1800">
                <a:latin typeface="Verdana" pitchFamily="34" charset="0"/>
                <a:ea typeface="Gulim" pitchFamily="34" charset="-127"/>
              </a:rPr>
              <a:t>Duis autem vel eum iriure dolor in hendrerit in vulputate velit esse molestie consequat, vel illum dolore eu feugiat nulla facilisis at vero eros et accumsan et iusto odio dignissim qui blandit praesent luptatum zzril delenit augue duis dolore te feugait nulla facilisi. </a:t>
            </a:r>
            <a:endParaRPr lang="en-US" altLang="ko-KR" sz="1800">
              <a:latin typeface="Verdana" pitchFamily="34" charset="0"/>
              <a:ea typeface="Gulim" pitchFamily="34" charset="-127"/>
            </a:endParaRPr>
          </a:p>
          <a:p>
            <a:pPr>
              <a:lnSpc>
                <a:spcPct val="80000"/>
              </a:lnSpc>
            </a:pPr>
            <a:endParaRPr lang="uk-UA" sz="1800"/>
          </a:p>
        </p:txBody>
      </p:sp>
      <p:pic>
        <p:nvPicPr>
          <p:cNvPr id="36868" name="Picture 4" descr="C:\Users\железяка\AppData\Local\Temp\Rar$DIa0.094\print.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7" name="TextBox 6"/>
          <p:cNvSpPr txBox="1"/>
          <p:nvPr/>
        </p:nvSpPr>
        <p:spPr>
          <a:xfrm>
            <a:off x="2357422" y="428604"/>
            <a:ext cx="6215105" cy="400110"/>
          </a:xfrm>
          <a:prstGeom prst="rect">
            <a:avLst/>
          </a:prstGeom>
          <a:noFill/>
        </p:spPr>
        <p:txBody>
          <a:bodyPr wrap="square" rtlCol="0">
            <a:spAutoFit/>
          </a:bodyPr>
          <a:lstStyle/>
          <a:p>
            <a:r>
              <a:rPr lang="ru-RU" sz="2000" dirty="0" smtClean="0">
                <a:latin typeface="Times New Roman" pitchFamily="18" charset="0"/>
                <a:cs typeface="Times New Roman" pitchFamily="18" charset="0"/>
              </a:rPr>
              <a:t>   </a:t>
            </a:r>
            <a:endParaRPr lang="ru-RU" sz="2000" dirty="0">
              <a:solidFill>
                <a:srgbClr val="FF0000"/>
              </a:solidFill>
              <a:latin typeface="Times New Roman" pitchFamily="18" charset="0"/>
              <a:cs typeface="Times New Roman" pitchFamily="18" charset="0"/>
            </a:endParaRPr>
          </a:p>
        </p:txBody>
      </p:sp>
      <p:sp>
        <p:nvSpPr>
          <p:cNvPr id="8" name="TextBox 7"/>
          <p:cNvSpPr txBox="1"/>
          <p:nvPr/>
        </p:nvSpPr>
        <p:spPr>
          <a:xfrm>
            <a:off x="1785918" y="428604"/>
            <a:ext cx="7143800" cy="646331"/>
          </a:xfrm>
          <a:prstGeom prst="rect">
            <a:avLst/>
          </a:prstGeom>
          <a:noFill/>
        </p:spPr>
        <p:txBody>
          <a:bodyPr wrap="square" rtlCol="0">
            <a:spAutoFit/>
          </a:bodyPr>
          <a:lstStyle/>
          <a:p>
            <a:endParaRPr lang="ru-RU" dirty="0"/>
          </a:p>
          <a:p>
            <a:endParaRPr lang="ru-RU" dirty="0"/>
          </a:p>
        </p:txBody>
      </p:sp>
      <p:sp>
        <p:nvSpPr>
          <p:cNvPr id="9" name="TextBox 8"/>
          <p:cNvSpPr txBox="1"/>
          <p:nvPr/>
        </p:nvSpPr>
        <p:spPr>
          <a:xfrm>
            <a:off x="1785918" y="214290"/>
            <a:ext cx="7072362" cy="646331"/>
          </a:xfrm>
          <a:prstGeom prst="rect">
            <a:avLst/>
          </a:prstGeom>
          <a:noFill/>
        </p:spPr>
        <p:txBody>
          <a:bodyPr wrap="square" rtlCol="0">
            <a:spAutoFit/>
          </a:bodyPr>
          <a:lstStyle/>
          <a:p>
            <a:endParaRPr lang="ru-RU" dirty="0" smtClean="0"/>
          </a:p>
          <a:p>
            <a:endParaRPr lang="ru-RU" dirty="0"/>
          </a:p>
        </p:txBody>
      </p:sp>
      <p:sp>
        <p:nvSpPr>
          <p:cNvPr id="10" name="TextBox 9"/>
          <p:cNvSpPr txBox="1"/>
          <p:nvPr/>
        </p:nvSpPr>
        <p:spPr>
          <a:xfrm>
            <a:off x="1857356" y="214290"/>
            <a:ext cx="7072363" cy="1846659"/>
          </a:xfrm>
          <a:prstGeom prst="rect">
            <a:avLst/>
          </a:prstGeom>
          <a:noFill/>
        </p:spPr>
        <p:txBody>
          <a:bodyPr wrap="square" rtlCol="0">
            <a:spAutoFit/>
          </a:bodyPr>
          <a:lstStyle/>
          <a:p>
            <a:pPr algn="ctr"/>
            <a:r>
              <a:rPr lang="ru-RU" altLang="ru-RU" sz="3200" b="1" i="1" dirty="0" smtClean="0">
                <a:solidFill>
                  <a:srgbClr val="002060"/>
                </a:solidFill>
              </a:rPr>
              <a:t>Формы организации</a:t>
            </a:r>
            <a:br>
              <a:rPr lang="ru-RU" altLang="ru-RU" sz="3200" b="1" i="1" dirty="0" smtClean="0">
                <a:solidFill>
                  <a:srgbClr val="002060"/>
                </a:solidFill>
              </a:rPr>
            </a:br>
            <a:r>
              <a:rPr lang="ru-RU" altLang="ru-RU" sz="3200" b="1" i="1" dirty="0" smtClean="0">
                <a:solidFill>
                  <a:srgbClr val="002060"/>
                </a:solidFill>
              </a:rPr>
              <a:t>исследовательской деятельности: </a:t>
            </a:r>
          </a:p>
          <a:p>
            <a:endParaRPr lang="ru-RU" dirty="0"/>
          </a:p>
        </p:txBody>
      </p:sp>
      <p:sp>
        <p:nvSpPr>
          <p:cNvPr id="11" name="TextBox 10"/>
          <p:cNvSpPr txBox="1"/>
          <p:nvPr/>
        </p:nvSpPr>
        <p:spPr>
          <a:xfrm>
            <a:off x="1785918" y="2357430"/>
            <a:ext cx="7072363" cy="2308324"/>
          </a:xfrm>
          <a:prstGeom prst="rect">
            <a:avLst/>
          </a:prstGeom>
          <a:noFill/>
        </p:spPr>
        <p:txBody>
          <a:bodyPr wrap="square" rtlCol="0">
            <a:spAutoFit/>
          </a:bodyPr>
          <a:lstStyle/>
          <a:p>
            <a:pPr eaLnBrk="1" fontAlgn="auto" hangingPunct="1">
              <a:spcAft>
                <a:spcPts val="0"/>
              </a:spcAft>
              <a:buFont typeface="Arial" pitchFamily="34" charset="0"/>
              <a:buChar char="•"/>
              <a:defRPr/>
            </a:pPr>
            <a:r>
              <a:rPr lang="ru-RU" sz="2400" b="1" i="1" dirty="0"/>
              <a:t>Индивидуальная (работа с раздаточными карточками, беседы).</a:t>
            </a:r>
          </a:p>
          <a:p>
            <a:pPr eaLnBrk="1" fontAlgn="auto" hangingPunct="1">
              <a:spcAft>
                <a:spcPts val="0"/>
              </a:spcAft>
              <a:buFont typeface="Arial" pitchFamily="34" charset="0"/>
              <a:buChar char="•"/>
              <a:defRPr/>
            </a:pPr>
            <a:r>
              <a:rPr lang="ru-RU" sz="2400" b="1" i="1" dirty="0"/>
              <a:t> Фронтальная ( коллективные игры, беседа). </a:t>
            </a:r>
          </a:p>
          <a:p>
            <a:pPr eaLnBrk="1" fontAlgn="auto" hangingPunct="1">
              <a:spcAft>
                <a:spcPts val="0"/>
              </a:spcAft>
              <a:buFont typeface="Arial" pitchFamily="34" charset="0"/>
              <a:buChar char="•"/>
              <a:defRPr/>
            </a:pPr>
            <a:r>
              <a:rPr lang="ru-RU" sz="2400" b="1" i="1" dirty="0"/>
              <a:t>Подгрупповая (наблюдение, проведение эксперимента).</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2627313" y="1989138"/>
            <a:ext cx="2952750" cy="649287"/>
          </a:xfrm>
        </p:spPr>
        <p:txBody>
          <a:bodyPr/>
          <a:lstStyle/>
          <a:p>
            <a:r>
              <a:rPr lang="en-US" sz="3200" b="1">
                <a:latin typeface="Tahoma" pitchFamily="34" charset="0"/>
              </a:rPr>
              <a:t>Second Page</a:t>
            </a:r>
            <a:endParaRPr lang="uk-UA" sz="3200" b="1">
              <a:latin typeface="Tahoma" pitchFamily="34" charset="0"/>
            </a:endParaRPr>
          </a:p>
        </p:txBody>
      </p:sp>
      <p:sp>
        <p:nvSpPr>
          <p:cNvPr id="36867" name="Rectangle 3"/>
          <p:cNvSpPr>
            <a:spLocks noGrp="1" noChangeArrowheads="1"/>
          </p:cNvSpPr>
          <p:nvPr>
            <p:ph type="body" idx="1"/>
          </p:nvPr>
        </p:nvSpPr>
        <p:spPr>
          <a:xfrm>
            <a:off x="1187450" y="2708275"/>
            <a:ext cx="7632700" cy="3671888"/>
          </a:xfrm>
        </p:spPr>
        <p:txBody>
          <a:bodyPr/>
          <a:lstStyle/>
          <a:p>
            <a:pPr>
              <a:lnSpc>
                <a:spcPct val="80000"/>
              </a:lnSpc>
            </a:pPr>
            <a:r>
              <a:rPr lang="en-US" altLang="ko-KR" sz="1800">
                <a:latin typeface="Verdana" pitchFamily="34" charset="0"/>
                <a:ea typeface="Gulim" pitchFamily="34" charset="-127"/>
              </a:rPr>
              <a:t>Your Text here</a:t>
            </a:r>
          </a:p>
          <a:p>
            <a:pPr>
              <a:lnSpc>
                <a:spcPct val="80000"/>
              </a:lnSpc>
            </a:pPr>
            <a:endParaRPr lang="en-US" altLang="ko-KR" sz="1800">
              <a:latin typeface="Verdana" pitchFamily="34" charset="0"/>
              <a:ea typeface="Gulim" pitchFamily="34" charset="-127"/>
            </a:endParaRPr>
          </a:p>
          <a:p>
            <a:pPr>
              <a:lnSpc>
                <a:spcPct val="80000"/>
              </a:lnSpc>
            </a:pPr>
            <a:r>
              <a:rPr lang="ru-RU" altLang="ko-KR" sz="1800">
                <a:latin typeface="Verdana" pitchFamily="34" charset="0"/>
                <a:ea typeface="Gulim" pitchFamily="34" charset="-127"/>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endParaRPr lang="en-US" altLang="ko-KR" sz="1800">
              <a:latin typeface="Verdana" pitchFamily="34" charset="0"/>
              <a:ea typeface="Gulim" pitchFamily="34" charset="-127"/>
            </a:endParaRPr>
          </a:p>
          <a:p>
            <a:pPr>
              <a:lnSpc>
                <a:spcPct val="80000"/>
              </a:lnSpc>
            </a:pPr>
            <a:endParaRPr lang="en-US" altLang="ko-KR" sz="1800">
              <a:latin typeface="Verdana" pitchFamily="34" charset="0"/>
              <a:ea typeface="Gulim" pitchFamily="34" charset="-127"/>
            </a:endParaRPr>
          </a:p>
          <a:p>
            <a:pPr>
              <a:lnSpc>
                <a:spcPct val="80000"/>
              </a:lnSpc>
            </a:pPr>
            <a:r>
              <a:rPr lang="ru-RU" altLang="ko-KR" sz="1800">
                <a:latin typeface="Verdana" pitchFamily="34" charset="0"/>
                <a:ea typeface="Gulim" pitchFamily="34" charset="-127"/>
              </a:rPr>
              <a:t>Duis autem vel eum iriure dolor in hendrerit in vulputate velit esse molestie consequat, vel illum dolore eu feugiat nulla facilisis at vero eros et accumsan et iusto odio dignissim qui blandit praesent luptatum zzril delenit augue duis dolore te feugait nulla facilisi. </a:t>
            </a:r>
            <a:endParaRPr lang="en-US" altLang="ko-KR" sz="1800">
              <a:latin typeface="Verdana" pitchFamily="34" charset="0"/>
              <a:ea typeface="Gulim" pitchFamily="34" charset="-127"/>
            </a:endParaRPr>
          </a:p>
          <a:p>
            <a:pPr>
              <a:lnSpc>
                <a:spcPct val="80000"/>
              </a:lnSpc>
            </a:pPr>
            <a:endParaRPr lang="uk-UA" sz="1800"/>
          </a:p>
        </p:txBody>
      </p:sp>
      <p:pic>
        <p:nvPicPr>
          <p:cNvPr id="36868" name="Picture 4" descr="C:\Users\железяка\AppData\Local\Temp\Rar$DIa0.094\print.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7" name="TextBox 6"/>
          <p:cNvSpPr txBox="1"/>
          <p:nvPr/>
        </p:nvSpPr>
        <p:spPr>
          <a:xfrm>
            <a:off x="2357422" y="428604"/>
            <a:ext cx="6215105" cy="400110"/>
          </a:xfrm>
          <a:prstGeom prst="rect">
            <a:avLst/>
          </a:prstGeom>
          <a:noFill/>
        </p:spPr>
        <p:txBody>
          <a:bodyPr wrap="square" rtlCol="0">
            <a:spAutoFit/>
          </a:bodyPr>
          <a:lstStyle/>
          <a:p>
            <a:r>
              <a:rPr lang="ru-RU" sz="2000" dirty="0" smtClean="0">
                <a:latin typeface="Times New Roman" pitchFamily="18" charset="0"/>
                <a:cs typeface="Times New Roman" pitchFamily="18" charset="0"/>
              </a:rPr>
              <a:t>   </a:t>
            </a:r>
            <a:endParaRPr lang="ru-RU" sz="2000" dirty="0">
              <a:solidFill>
                <a:srgbClr val="FF0000"/>
              </a:solidFill>
              <a:latin typeface="Times New Roman" pitchFamily="18" charset="0"/>
              <a:cs typeface="Times New Roman" pitchFamily="18" charset="0"/>
            </a:endParaRPr>
          </a:p>
        </p:txBody>
      </p:sp>
      <p:sp>
        <p:nvSpPr>
          <p:cNvPr id="8" name="TextBox 7"/>
          <p:cNvSpPr txBox="1"/>
          <p:nvPr/>
        </p:nvSpPr>
        <p:spPr>
          <a:xfrm>
            <a:off x="1785918" y="428604"/>
            <a:ext cx="7143800" cy="646331"/>
          </a:xfrm>
          <a:prstGeom prst="rect">
            <a:avLst/>
          </a:prstGeom>
          <a:noFill/>
        </p:spPr>
        <p:txBody>
          <a:bodyPr wrap="square" rtlCol="0">
            <a:spAutoFit/>
          </a:bodyPr>
          <a:lstStyle/>
          <a:p>
            <a:endParaRPr lang="ru-RU" dirty="0"/>
          </a:p>
          <a:p>
            <a:endParaRPr lang="ru-RU" dirty="0"/>
          </a:p>
        </p:txBody>
      </p:sp>
      <p:sp>
        <p:nvSpPr>
          <p:cNvPr id="9" name="TextBox 8"/>
          <p:cNvSpPr txBox="1"/>
          <p:nvPr/>
        </p:nvSpPr>
        <p:spPr>
          <a:xfrm>
            <a:off x="1785918" y="214290"/>
            <a:ext cx="7072362" cy="646331"/>
          </a:xfrm>
          <a:prstGeom prst="rect">
            <a:avLst/>
          </a:prstGeom>
          <a:noFill/>
        </p:spPr>
        <p:txBody>
          <a:bodyPr wrap="square" rtlCol="0">
            <a:spAutoFit/>
          </a:bodyPr>
          <a:lstStyle/>
          <a:p>
            <a:endParaRPr lang="ru-RU" dirty="0" smtClean="0"/>
          </a:p>
          <a:p>
            <a:endParaRPr lang="ru-RU" dirty="0"/>
          </a:p>
        </p:txBody>
      </p:sp>
      <p:sp>
        <p:nvSpPr>
          <p:cNvPr id="4097" name="Rectangle 1"/>
          <p:cNvSpPr>
            <a:spLocks noChangeArrowheads="1"/>
          </p:cNvSpPr>
          <p:nvPr/>
        </p:nvSpPr>
        <p:spPr bwMode="auto">
          <a:xfrm>
            <a:off x="1785918" y="0"/>
            <a:ext cx="7358082" cy="65556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54000" algn="l" defTabSz="914400" rtl="0" eaLnBrk="1" fontAlgn="t" latinLnBrk="0" hangingPunct="1">
              <a:lnSpc>
                <a:spcPct val="100000"/>
              </a:lnSpc>
              <a:spcBef>
                <a:spcPct val="0"/>
              </a:spcBef>
              <a:spcAft>
                <a:spcPct val="0"/>
              </a:spcAft>
              <a:buClrTx/>
              <a:buSzTx/>
              <a:buFontTx/>
              <a:buNone/>
              <a:tabLst/>
            </a:pPr>
            <a:endParaRPr kumimoji="0" lang="ru-RU" sz="14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254000" algn="l" defTabSz="914400" rtl="0" eaLnBrk="1" fontAlgn="t"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Содержание опытно </a:t>
            </a:r>
            <a:r>
              <a:rPr kumimoji="0" lang="ru-RU" sz="2800" b="1" i="0" u="none" strike="noStrike" cap="none" normalizeH="0" baseline="0" dirty="0" smtClean="0">
                <a:ln>
                  <a:noFill/>
                </a:ln>
                <a:solidFill>
                  <a:srgbClr val="000000"/>
                </a:solidFill>
                <a:effectLst/>
                <a:latin typeface="Calibri"/>
                <a:ea typeface="Times New Roman" pitchFamily="18" charset="0"/>
                <a:cs typeface="Arial" pitchFamily="34" charset="0"/>
              </a:rPr>
              <a:t>–</a:t>
            </a:r>
            <a:r>
              <a:rPr kumimoji="0" lang="ru-RU" sz="2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экспериментальной деятельности .</a:t>
            </a:r>
            <a:r>
              <a:rPr kumimoji="0" lang="ru-RU"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r>
            <a:br>
              <a:rPr kumimoji="0" lang="ru-RU"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br>
            <a:r>
              <a:rPr kumimoji="0" lang="ru-RU" sz="2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1.</a:t>
            </a:r>
            <a:r>
              <a:rPr kumimoji="0" lang="ru-RU" sz="2800" b="0" i="0" u="none" strike="noStrike" cap="none" normalizeH="0" baseline="0" dirty="0" smtClean="0">
                <a:ln>
                  <a:noFill/>
                </a:ln>
                <a:solidFill>
                  <a:srgbClr val="000000"/>
                </a:solidFill>
                <a:effectLst/>
                <a:latin typeface="Calibri"/>
                <a:ea typeface="Times New Roman" pitchFamily="18" charset="0"/>
                <a:cs typeface="Arial" pitchFamily="34" charset="0"/>
              </a:rPr>
              <a:t> </a:t>
            </a:r>
            <a:r>
              <a:rPr kumimoji="0" lang="ru-RU" sz="2800" b="0" i="1"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Непосредственно-организованная деятельность с детьми</a:t>
            </a:r>
          </a:p>
          <a:p>
            <a:pPr marL="0" marR="0" lvl="0" indent="254000" algn="l" defTabSz="914400" rtl="0" eaLnBrk="1" fontAlgn="t" latinLnBrk="0" hangingPunct="1">
              <a:lnSpc>
                <a:spcPct val="100000"/>
              </a:lnSpc>
              <a:spcBef>
                <a:spcPct val="0"/>
              </a:spcBef>
              <a:spcAft>
                <a:spcPct val="0"/>
              </a:spcAft>
              <a:buClrTx/>
              <a:buSzTx/>
              <a:buFontTx/>
              <a:buNone/>
              <a:tabLst/>
            </a:pPr>
            <a:r>
              <a:rPr kumimoji="0" lang="ru-RU"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r>
            <a:br>
              <a:rPr kumimoji="0" lang="ru-RU"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br>
            <a:r>
              <a:rPr kumimoji="0" lang="ru-RU" sz="2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2.</a:t>
            </a:r>
            <a:r>
              <a:rPr kumimoji="0" lang="ru-RU" sz="2800" b="0" i="0" u="none" strike="noStrike" cap="none" normalizeH="0" baseline="0" dirty="0" smtClean="0">
                <a:ln>
                  <a:noFill/>
                </a:ln>
                <a:solidFill>
                  <a:srgbClr val="000000"/>
                </a:solidFill>
                <a:effectLst/>
                <a:latin typeface="Calibri"/>
                <a:ea typeface="Times New Roman" pitchFamily="18" charset="0"/>
                <a:cs typeface="Arial" pitchFamily="34" charset="0"/>
              </a:rPr>
              <a:t> </a:t>
            </a:r>
            <a:r>
              <a:rPr kumimoji="0" lang="ru-RU" sz="2800" b="0" i="1"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Совместная деятельность с детьми</a:t>
            </a:r>
          </a:p>
          <a:p>
            <a:pPr marL="0" marR="0" lvl="0" indent="254000" algn="l" defTabSz="914400" rtl="0" eaLnBrk="1" fontAlgn="t" latinLnBrk="0" hangingPunct="1">
              <a:lnSpc>
                <a:spcPct val="100000"/>
              </a:lnSpc>
              <a:spcBef>
                <a:spcPct val="0"/>
              </a:spcBef>
              <a:spcAft>
                <a:spcPct val="0"/>
              </a:spcAft>
              <a:buClrTx/>
              <a:buSzTx/>
              <a:buFontTx/>
              <a:buNone/>
              <a:tabLst/>
            </a:pPr>
            <a:r>
              <a:rPr kumimoji="0" lang="ru-RU" sz="2800" b="0" i="0" u="none" strike="noStrike" cap="none" normalizeH="0" baseline="0" dirty="0" smtClean="0">
                <a:ln>
                  <a:noFill/>
                </a:ln>
                <a:solidFill>
                  <a:srgbClr val="000000"/>
                </a:solidFill>
                <a:effectLst/>
                <a:latin typeface="Calibri"/>
                <a:ea typeface="Times New Roman" pitchFamily="18" charset="0"/>
                <a:cs typeface="Arial" pitchFamily="34" charset="0"/>
              </a:rPr>
              <a:t> </a:t>
            </a:r>
            <a:r>
              <a:rPr kumimoji="0" lang="ru-RU"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r>
            <a:br>
              <a:rPr kumimoji="0" lang="ru-RU"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br>
            <a:r>
              <a:rPr kumimoji="0" lang="ru-RU"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3.</a:t>
            </a:r>
            <a:r>
              <a:rPr kumimoji="0" lang="ru-RU" sz="2800" b="0" i="0" u="none" strike="noStrike" cap="none" normalizeH="0" baseline="0" dirty="0" smtClean="0">
                <a:ln>
                  <a:noFill/>
                </a:ln>
                <a:solidFill>
                  <a:srgbClr val="000000"/>
                </a:solidFill>
                <a:effectLst/>
                <a:latin typeface="Calibri"/>
                <a:ea typeface="Times New Roman" pitchFamily="18" charset="0"/>
                <a:cs typeface="Arial" pitchFamily="34" charset="0"/>
              </a:rPr>
              <a:t> </a:t>
            </a:r>
            <a:r>
              <a:rPr kumimoji="0" lang="ru-RU" sz="2800" b="0" i="1"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Самостоятельная деятельность детей</a:t>
            </a:r>
          </a:p>
          <a:p>
            <a:pPr marL="0" marR="0" lvl="0" indent="254000" algn="l" defTabSz="914400" rtl="0" eaLnBrk="1" fontAlgn="t" latinLnBrk="0" hangingPunct="1">
              <a:lnSpc>
                <a:spcPct val="100000"/>
              </a:lnSpc>
              <a:spcBef>
                <a:spcPct val="0"/>
              </a:spcBef>
              <a:spcAft>
                <a:spcPct val="0"/>
              </a:spcAft>
              <a:buClrTx/>
              <a:buSzTx/>
              <a:buFontTx/>
              <a:buNone/>
              <a:tabLst/>
            </a:pPr>
            <a:r>
              <a:rPr kumimoji="0" lang="ru-RU"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r>
            <a:br>
              <a:rPr kumimoji="0" lang="ru-RU"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br>
            <a:r>
              <a:rPr kumimoji="0" lang="ru-RU"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4.</a:t>
            </a:r>
            <a:r>
              <a:rPr kumimoji="0" lang="ru-RU" sz="2800" b="0" i="0" u="none" strike="noStrike" cap="none" normalizeH="0" baseline="0" dirty="0" smtClean="0">
                <a:ln>
                  <a:noFill/>
                </a:ln>
                <a:solidFill>
                  <a:srgbClr val="000000"/>
                </a:solidFill>
                <a:effectLst/>
                <a:latin typeface="Calibri"/>
                <a:ea typeface="Times New Roman" pitchFamily="18" charset="0"/>
                <a:cs typeface="Arial" pitchFamily="34" charset="0"/>
              </a:rPr>
              <a:t> </a:t>
            </a:r>
            <a:r>
              <a:rPr kumimoji="0" lang="ru-RU" sz="2800" b="0" i="1"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Совместная работа с родителями</a:t>
            </a:r>
          </a:p>
          <a:p>
            <a:pPr marL="0" marR="0" lvl="0" indent="254000" algn="l" defTabSz="914400" rtl="0" eaLnBrk="1" fontAlgn="t" latinLnBrk="0" hangingPunct="1">
              <a:lnSpc>
                <a:spcPct val="100000"/>
              </a:lnSpc>
              <a:spcBef>
                <a:spcPct val="0"/>
              </a:spcBef>
              <a:spcAft>
                <a:spcPct val="0"/>
              </a:spcAft>
              <a:buClrTx/>
              <a:buSzTx/>
              <a:buFontTx/>
              <a:buNone/>
              <a:tabLst/>
            </a:pPr>
            <a:endParaRPr lang="ru-RU" sz="2800" i="1" dirty="0" smtClean="0">
              <a:solidFill>
                <a:srgbClr val="000000"/>
              </a:solidFill>
              <a:ea typeface="Times New Roman" pitchFamily="18" charset="0"/>
              <a:cs typeface="Arial" pitchFamily="34" charset="0"/>
            </a:endParaRPr>
          </a:p>
          <a:p>
            <a:pPr marL="0" marR="0" lvl="0" indent="254000" algn="l" defTabSz="914400" rtl="0" eaLnBrk="1" fontAlgn="t" latinLnBrk="0" hangingPunct="1">
              <a:lnSpc>
                <a:spcPct val="100000"/>
              </a:lnSpc>
              <a:spcBef>
                <a:spcPct val="0"/>
              </a:spcBef>
              <a:spcAft>
                <a:spcPct val="0"/>
              </a:spcAft>
              <a:buClrTx/>
              <a:buSzTx/>
              <a:buFontTx/>
              <a:buNone/>
              <a:tabLst/>
            </a:pPr>
            <a:r>
              <a:rPr kumimoji="0" lang="ru-RU" sz="2800" b="0" i="1"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5. Сотрудничество с социальными партнерами</a:t>
            </a:r>
          </a:p>
          <a:p>
            <a:pPr marL="0" marR="0" lvl="0" indent="254000" algn="l" defTabSz="914400" rtl="0" eaLnBrk="1" fontAlgn="t" latinLnBrk="0" hangingPunct="1">
              <a:lnSpc>
                <a:spcPct val="100000"/>
              </a:lnSpc>
              <a:spcBef>
                <a:spcPct val="0"/>
              </a:spcBef>
              <a:spcAft>
                <a:spcPct val="0"/>
              </a:spcAft>
              <a:buClrTx/>
              <a:buSzTx/>
              <a:buFontTx/>
              <a:buNone/>
              <a:tabLst/>
            </a:pPr>
            <a:endParaRPr kumimoji="0" lang="ru-RU" sz="1400" b="0" i="1"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8">
  <a:themeElements>
    <a:clrScheme name="template 4">
      <a:dk1>
        <a:srgbClr val="4D4D4D"/>
      </a:dk1>
      <a:lt1>
        <a:srgbClr val="FFFFFF"/>
      </a:lt1>
      <a:dk2>
        <a:srgbClr val="4D4D4D"/>
      </a:dk2>
      <a:lt2>
        <a:srgbClr val="003399"/>
      </a:lt2>
      <a:accent1>
        <a:srgbClr val="33CCFF"/>
      </a:accent1>
      <a:accent2>
        <a:srgbClr val="6699FF"/>
      </a:accent2>
      <a:accent3>
        <a:srgbClr val="FFFFFF"/>
      </a:accent3>
      <a:accent4>
        <a:srgbClr val="404040"/>
      </a:accent4>
      <a:accent5>
        <a:srgbClr val="ADE2FF"/>
      </a:accent5>
      <a:accent6>
        <a:srgbClr val="5C8AE7"/>
      </a:accent6>
      <a:hlink>
        <a:srgbClr val="0066CC"/>
      </a:hlink>
      <a:folHlink>
        <a:srgbClr val="DDDDDD"/>
      </a:folHlink>
    </a:clrScheme>
    <a:fontScheme name="template">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emplate 1">
        <a:dk1>
          <a:srgbClr val="4D4D4D"/>
        </a:dk1>
        <a:lt1>
          <a:srgbClr val="FFFFFF"/>
        </a:lt1>
        <a:dk2>
          <a:srgbClr val="4D4D4D"/>
        </a:dk2>
        <a:lt2>
          <a:srgbClr val="0099FF"/>
        </a:lt2>
        <a:accent1>
          <a:srgbClr val="003399"/>
        </a:accent1>
        <a:accent2>
          <a:srgbClr val="CCECFF"/>
        </a:accent2>
        <a:accent3>
          <a:srgbClr val="FFFFFF"/>
        </a:accent3>
        <a:accent4>
          <a:srgbClr val="404040"/>
        </a:accent4>
        <a:accent5>
          <a:srgbClr val="AAADCA"/>
        </a:accent5>
        <a:accent6>
          <a:srgbClr val="B9D6E7"/>
        </a:accent6>
        <a:hlink>
          <a:srgbClr val="6699FF"/>
        </a:hlink>
        <a:folHlink>
          <a:srgbClr val="EAEAEA"/>
        </a:folHlink>
      </a:clrScheme>
      <a:clrMap bg1="lt1" tx1="dk1" bg2="lt2" tx2="dk2" accent1="accent1" accent2="accent2" accent3="accent3" accent4="accent4" accent5="accent5" accent6="accent6" hlink="hlink" folHlink="folHlink"/>
    </a:extraClrScheme>
    <a:extraClrScheme>
      <a:clrScheme name="template 2">
        <a:dk1>
          <a:srgbClr val="4D4D4D"/>
        </a:dk1>
        <a:lt1>
          <a:srgbClr val="FFFFFF"/>
        </a:lt1>
        <a:dk2>
          <a:srgbClr val="4D4D4D"/>
        </a:dk2>
        <a:lt2>
          <a:srgbClr val="003399"/>
        </a:lt2>
        <a:accent1>
          <a:srgbClr val="6699FF"/>
        </a:accent1>
        <a:accent2>
          <a:srgbClr val="CCECFF"/>
        </a:accent2>
        <a:accent3>
          <a:srgbClr val="FFFFFF"/>
        </a:accent3>
        <a:accent4>
          <a:srgbClr val="404040"/>
        </a:accent4>
        <a:accent5>
          <a:srgbClr val="B8CAFF"/>
        </a:accent5>
        <a:accent6>
          <a:srgbClr val="B9D6E7"/>
        </a:accent6>
        <a:hlink>
          <a:srgbClr val="0099FF"/>
        </a:hlink>
        <a:folHlink>
          <a:srgbClr val="EAEAEA"/>
        </a:folHlink>
      </a:clrScheme>
      <a:clrMap bg1="lt1" tx1="dk1" bg2="lt2" tx2="dk2" accent1="accent1" accent2="accent2" accent3="accent3" accent4="accent4" accent5="accent5" accent6="accent6" hlink="hlink" folHlink="folHlink"/>
    </a:extraClrScheme>
    <a:extraClrScheme>
      <a:clrScheme name="template 3">
        <a:dk1>
          <a:srgbClr val="4D4D4D"/>
        </a:dk1>
        <a:lt1>
          <a:srgbClr val="FFFFFF"/>
        </a:lt1>
        <a:dk2>
          <a:srgbClr val="4D4D4D"/>
        </a:dk2>
        <a:lt2>
          <a:srgbClr val="003399"/>
        </a:lt2>
        <a:accent1>
          <a:srgbClr val="33CCFF"/>
        </a:accent1>
        <a:accent2>
          <a:srgbClr val="6699FF"/>
        </a:accent2>
        <a:accent3>
          <a:srgbClr val="FFFFFF"/>
        </a:accent3>
        <a:accent4>
          <a:srgbClr val="404040"/>
        </a:accent4>
        <a:accent5>
          <a:srgbClr val="ADE2FF"/>
        </a:accent5>
        <a:accent6>
          <a:srgbClr val="5C8AE7"/>
        </a:accent6>
        <a:hlink>
          <a:srgbClr val="0099FF"/>
        </a:hlink>
        <a:folHlink>
          <a:srgbClr val="DDDDDD"/>
        </a:folHlink>
      </a:clrScheme>
      <a:clrMap bg1="lt1" tx1="dk1" bg2="lt2" tx2="dk2" accent1="accent1" accent2="accent2" accent3="accent3" accent4="accent4" accent5="accent5" accent6="accent6" hlink="hlink" folHlink="folHlink"/>
    </a:extraClrScheme>
    <a:extraClrScheme>
      <a:clrScheme name="template 4">
        <a:dk1>
          <a:srgbClr val="4D4D4D"/>
        </a:dk1>
        <a:lt1>
          <a:srgbClr val="FFFFFF"/>
        </a:lt1>
        <a:dk2>
          <a:srgbClr val="4D4D4D"/>
        </a:dk2>
        <a:lt2>
          <a:srgbClr val="003399"/>
        </a:lt2>
        <a:accent1>
          <a:srgbClr val="33CCFF"/>
        </a:accent1>
        <a:accent2>
          <a:srgbClr val="6699FF"/>
        </a:accent2>
        <a:accent3>
          <a:srgbClr val="FFFFFF"/>
        </a:accent3>
        <a:accent4>
          <a:srgbClr val="404040"/>
        </a:accent4>
        <a:accent5>
          <a:srgbClr val="ADE2FF"/>
        </a:accent5>
        <a:accent6>
          <a:srgbClr val="5C8AE7"/>
        </a:accent6>
        <a:hlink>
          <a:srgbClr val="0066CC"/>
        </a:hlink>
        <a:folHlink>
          <a:srgbClr val="DDDDD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18</Template>
  <TotalTime>309</TotalTime>
  <Words>1320</Words>
  <Application>Microsoft Office PowerPoint</Application>
  <PresentationFormat>Экран (4:3)</PresentationFormat>
  <Paragraphs>136</Paragraphs>
  <Slides>11</Slides>
  <Notes>0</Notes>
  <HiddenSlides>0</HiddenSlides>
  <MMClips>0</MMClips>
  <ScaleCrop>false</ScaleCrop>
  <HeadingPairs>
    <vt:vector size="6" baseType="variant">
      <vt:variant>
        <vt:lpstr>Использованные шрифты</vt:lpstr>
      </vt:variant>
      <vt:variant>
        <vt:i4>8</vt:i4>
      </vt:variant>
      <vt:variant>
        <vt:lpstr>Тема</vt:lpstr>
      </vt:variant>
      <vt:variant>
        <vt:i4>1</vt:i4>
      </vt:variant>
      <vt:variant>
        <vt:lpstr>Заголовки слайдов</vt:lpstr>
      </vt:variant>
      <vt:variant>
        <vt:i4>11</vt:i4>
      </vt:variant>
    </vt:vector>
  </HeadingPairs>
  <TitlesOfParts>
    <vt:vector size="20" baseType="lpstr">
      <vt:lpstr>Arial</vt:lpstr>
      <vt:lpstr>Calibri</vt:lpstr>
      <vt:lpstr>Gulim</vt:lpstr>
      <vt:lpstr>Monotype Corsiva</vt:lpstr>
      <vt:lpstr>Symbol</vt:lpstr>
      <vt:lpstr>Tahoma</vt:lpstr>
      <vt:lpstr>Times New Roman</vt:lpstr>
      <vt:lpstr>Verdana</vt:lpstr>
      <vt:lpstr>18</vt:lpstr>
      <vt:lpstr>Second Page</vt:lpstr>
      <vt:lpstr>Second Page</vt:lpstr>
      <vt:lpstr>Second Page</vt:lpstr>
      <vt:lpstr>Second Page</vt:lpstr>
      <vt:lpstr>Second Page</vt:lpstr>
      <vt:lpstr>Second Page</vt:lpstr>
      <vt:lpstr>Second Page</vt:lpstr>
      <vt:lpstr>Second Page</vt:lpstr>
      <vt:lpstr>Second Page</vt:lpstr>
      <vt:lpstr>Second Page</vt:lpstr>
      <vt:lpstr>СПАСИБО ЗА ВНИМАНИЕ</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Second Page</dc:title>
  <dc:creator>железяка</dc:creator>
  <cp:lastModifiedBy>Наталья Мусягина</cp:lastModifiedBy>
  <cp:revision>34</cp:revision>
  <dcterms:created xsi:type="dcterms:W3CDTF">2016-10-10T08:15:53Z</dcterms:created>
  <dcterms:modified xsi:type="dcterms:W3CDTF">2020-11-24T15:02:21Z</dcterms:modified>
</cp:coreProperties>
</file>