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4" r:id="rId3"/>
    <p:sldId id="276" r:id="rId4"/>
    <p:sldId id="275" r:id="rId5"/>
    <p:sldId id="268" r:id="rId6"/>
    <p:sldId id="262" r:id="rId7"/>
    <p:sldId id="266" r:id="rId8"/>
    <p:sldId id="257" r:id="rId9"/>
    <p:sldId id="258" r:id="rId10"/>
    <p:sldId id="259" r:id="rId11"/>
    <p:sldId id="260" r:id="rId12"/>
    <p:sldId id="261" r:id="rId13"/>
    <p:sldId id="263" r:id="rId14"/>
    <p:sldId id="264" r:id="rId15"/>
    <p:sldId id="265" r:id="rId16"/>
    <p:sldId id="269" r:id="rId17"/>
    <p:sldId id="270" r:id="rId18"/>
    <p:sldId id="271" r:id="rId19"/>
    <p:sldId id="278" r:id="rId20"/>
    <p:sldId id="281" r:id="rId21"/>
    <p:sldId id="279" r:id="rId22"/>
    <p:sldId id="280" r:id="rId23"/>
    <p:sldId id="27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89" autoAdjust="0"/>
  </p:normalViewPr>
  <p:slideViewPr>
    <p:cSldViewPr>
      <p:cViewPr varScale="1">
        <p:scale>
          <a:sx n="83" d="100"/>
          <a:sy n="83" d="100"/>
        </p:scale>
        <p:origin x="-15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EBC2E-DC0F-41DA-AA81-ADAB7C666764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D2D30-9033-473D-A7F3-864650305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14230-A838-49CE-865D-DDC768C269F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ACBA6-FEF8-40B2-A92B-731119CF6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ABACA-3668-4E80-B30A-33B5254BD09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DABE9-D440-4B94-BA2B-20E570B52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30757-28F2-48EA-AA04-2A8146563DB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372F-C660-4878-903F-B2507FD84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5E946-D4C6-4F46-A812-5D9E640B674D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DF38A-2388-459D-B35F-2A174B8E9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7201-1273-4F33-A066-E46BE83BD438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BA68E-D696-499B-BA89-950FD409D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1FCB9-97B1-4690-80B9-2F1E6832B1C4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7CCA5-8BB6-4459-82C1-A3F3D4BB8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F10CB-037B-42C7-83EC-07462C3F5B2B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B1E9F-D839-49C5-B54E-971C02429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67853-110D-445E-8FB8-B11E949880C0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4889E-2D82-4254-AA49-BDFAD684DF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C3A12-3EDA-4D9C-A67A-68813DD996A1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650D0-0891-48BF-A64E-6C48F5444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ECD1D-6B76-41CE-934F-2C94A41F9717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654F-AD8C-4C77-82E7-84A40DE0F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494E56-CF98-472B-A795-C0B4FF77123A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4A0A71-99FE-4F12-98B4-4B6FDA80B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8278813" cy="1470025"/>
          </a:xfrm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700" cap="none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700" cap="none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700" cap="none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«Ф.И. Тютчев «Весенняя гроза»</a:t>
            </a:r>
          </a:p>
        </p:txBody>
      </p:sp>
      <p:sp>
        <p:nvSpPr>
          <p:cNvPr id="13314" name="Rectangle 5"/>
          <p:cNvSpPr>
            <a:spLocks noGrp="1"/>
          </p:cNvSpPr>
          <p:nvPr>
            <p:ph type="subTitle" idx="1"/>
          </p:nvPr>
        </p:nvSpPr>
        <p:spPr>
          <a:xfrm>
            <a:off x="2484438" y="5373688"/>
            <a:ext cx="6400800" cy="622300"/>
          </a:xfrm>
        </p:spPr>
        <p:txBody>
          <a:bodyPr/>
          <a:lstStyle/>
          <a:p>
            <a:pPr marL="136525" eaLnBrk="1" hangingPunct="1"/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857892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Вот дождик  брызнул, пыль летит,</a:t>
            </a:r>
            <a:endParaRPr lang="ru-RU" dirty="0"/>
          </a:p>
        </p:txBody>
      </p:sp>
      <p:pic>
        <p:nvPicPr>
          <p:cNvPr id="22530" name="Содержимое 3" descr="гроза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85787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92933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Повисли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перлы</a:t>
            </a:r>
            <a:r>
              <a:rPr lang="ru-RU" dirty="0" smtClean="0"/>
              <a:t> дождевые,</a:t>
            </a:r>
            <a:endParaRPr lang="ru-RU" dirty="0"/>
          </a:p>
        </p:txBody>
      </p:sp>
      <p:pic>
        <p:nvPicPr>
          <p:cNvPr id="23554" name="Содержимое 3" descr="гроза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-114300"/>
            <a:ext cx="8572500" cy="6429375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00076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 солнце нити золотит.</a:t>
            </a:r>
            <a:endParaRPr lang="ru-RU" dirty="0"/>
          </a:p>
        </p:txBody>
      </p:sp>
      <p:pic>
        <p:nvPicPr>
          <p:cNvPr id="24578" name="Содержимое 5" descr="дожд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3375" y="28575"/>
            <a:ext cx="8310563" cy="6234113"/>
          </a:xfr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00076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 горы бежит поток проворный,</a:t>
            </a:r>
            <a:endParaRPr lang="ru-RU" dirty="0"/>
          </a:p>
        </p:txBody>
      </p:sp>
      <p:pic>
        <p:nvPicPr>
          <p:cNvPr id="25602" name="Содержимое 3" descr="гроза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813" y="0"/>
            <a:ext cx="9120187" cy="6046788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00076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 лесу не молкнет птичий гам,</a:t>
            </a:r>
            <a:endParaRPr lang="ru-RU" dirty="0"/>
          </a:p>
        </p:txBody>
      </p:sp>
      <p:pic>
        <p:nvPicPr>
          <p:cNvPr id="26626" name="Содержимое 3" descr="гроза га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92075"/>
            <a:ext cx="8939213" cy="600551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 гам лесной, и шум нагорный-</a:t>
            </a:r>
            <a:br>
              <a:rPr lang="ru-RU" dirty="0" smtClean="0"/>
            </a:br>
            <a:r>
              <a:rPr lang="ru-RU" dirty="0" smtClean="0"/>
              <a:t>Все вторит весело громам.</a:t>
            </a:r>
            <a:endParaRPr lang="ru-RU" dirty="0"/>
          </a:p>
        </p:txBody>
      </p:sp>
      <p:sp>
        <p:nvSpPr>
          <p:cNvPr id="27650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7651" name="Рисунок 4" descr="гроза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-71438"/>
            <a:ext cx="7739063" cy="580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600200"/>
            <a:ext cx="7900987" cy="471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600" smtClean="0"/>
              <a:t>Резвяся</a:t>
            </a:r>
            <a:r>
              <a:rPr lang="ru-RU" sz="2600" smtClean="0">
                <a:latin typeface="Arial" charset="0"/>
              </a:rPr>
              <a:t> </a:t>
            </a:r>
            <a:r>
              <a:rPr lang="ru-RU" sz="2600" smtClean="0"/>
              <a:t>- играя,</a:t>
            </a:r>
            <a:r>
              <a:rPr lang="ru-RU" sz="2600" smtClean="0">
                <a:latin typeface="Arial" charset="0"/>
              </a:rPr>
              <a:t> </a:t>
            </a:r>
            <a:r>
              <a:rPr lang="ru-RU" sz="2600" smtClean="0"/>
              <a:t>веселясь.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00125" y="2143125"/>
            <a:ext cx="4714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Раскаты – гром.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2714625"/>
            <a:ext cx="5500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Перлы – жемчуг, нить жемчужная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00125" y="3214688"/>
            <a:ext cx="5214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Не молкнет – не молчит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71563" y="3714750"/>
            <a:ext cx="4286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Гам – гул, гудение, крики.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71563" y="4214813"/>
            <a:ext cx="4429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Вторит – повторяет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71563" y="4714875"/>
            <a:ext cx="5572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Шум нагорный – гул, шум воды в горах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43000" y="5286375"/>
            <a:ext cx="5072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Проворный – быстрый, резвый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Выразительные средства речи.</a:t>
            </a: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Олицетворение</a:t>
            </a:r>
            <a:r>
              <a:rPr lang="ru-RU" smtClean="0"/>
              <a:t> – перенос свойств человека на  явление природы и на неодушевленные предметы.</a:t>
            </a:r>
          </a:p>
          <a:p>
            <a:pPr eaLnBrk="1" hangingPunct="1"/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1563" y="3071813"/>
            <a:ext cx="7215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Гром </a:t>
            </a:r>
            <a:r>
              <a:rPr lang="ru-RU" sz="2400" i="1">
                <a:latin typeface="Times New Roman" pitchFamily="18" charset="0"/>
              </a:rPr>
              <a:t>грохочет резвяся и играя.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Метафора – переносное употребление слов на основе сходства.</a:t>
            </a: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57563" y="1643063"/>
            <a:ext cx="2357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Times New Roman" pitchFamily="18" charset="0"/>
              </a:rPr>
              <a:t>перлы</a:t>
            </a:r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1143000" y="2143125"/>
            <a:ext cx="2928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i="1">
              <a:latin typeface="Times New Roman" pitchFamily="18" charset="0"/>
            </a:endParaRPr>
          </a:p>
        </p:txBody>
      </p:sp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1071563" y="1643063"/>
            <a:ext cx="3071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Капли дождя</a:t>
            </a:r>
          </a:p>
        </p:txBody>
      </p:sp>
      <p:sp>
        <p:nvSpPr>
          <p:cNvPr id="30725" name="TextBox 8"/>
          <p:cNvSpPr txBox="1">
            <a:spLocks noChangeArrowheads="1"/>
          </p:cNvSpPr>
          <p:nvPr/>
        </p:nvSpPr>
        <p:spPr bwMode="auto">
          <a:xfrm>
            <a:off x="1071563" y="2214563"/>
            <a:ext cx="6715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Струи дождя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86125" y="2214563"/>
            <a:ext cx="5143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Times New Roman" pitchFamily="18" charset="0"/>
              </a:rPr>
              <a:t>нити золотые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К.Маковский </a:t>
            </a:r>
            <a:br>
              <a:rPr lang="ru-RU" dirty="0" smtClean="0"/>
            </a:br>
            <a:r>
              <a:rPr lang="ru-RU" dirty="0" smtClean="0"/>
              <a:t>«Дети, бегущие </a:t>
            </a:r>
            <a:br>
              <a:rPr lang="ru-RU" dirty="0" smtClean="0"/>
            </a:br>
            <a:r>
              <a:rPr lang="ru-RU" dirty="0" smtClean="0"/>
              <a:t>от грозы»</a:t>
            </a:r>
            <a:endParaRPr lang="ru-RU" dirty="0"/>
          </a:p>
        </p:txBody>
      </p:sp>
      <p:pic>
        <p:nvPicPr>
          <p:cNvPr id="4" name="Picture 2" descr="Картина Маковског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775" y="0"/>
            <a:ext cx="4105275" cy="6858000"/>
          </a:xfrm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229600" cy="400052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Гроза гремит,</a:t>
            </a:r>
            <a:br>
              <a:rPr lang="ru-RU" dirty="0" smtClean="0"/>
            </a:br>
            <a:r>
              <a:rPr lang="ru-RU" dirty="0" smtClean="0"/>
              <a:t>Гремит гроза,</a:t>
            </a:r>
            <a:br>
              <a:rPr lang="ru-RU" dirty="0" smtClean="0"/>
            </a:br>
            <a:r>
              <a:rPr lang="ru-RU" dirty="0" smtClean="0"/>
              <a:t>Гроза гремит</a:t>
            </a:r>
            <a:br>
              <a:rPr lang="ru-RU" dirty="0" smtClean="0"/>
            </a:br>
            <a:r>
              <a:rPr lang="ru-RU" dirty="0" smtClean="0"/>
              <a:t>Пока грозна.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Физ. минутка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Утром солнышко проснулось,</a:t>
            </a:r>
          </a:p>
          <a:p>
            <a:r>
              <a:rPr lang="ru-RU" dirty="0" smtClean="0"/>
              <a:t>Улыбнулось, потянулось,</a:t>
            </a:r>
          </a:p>
          <a:p>
            <a:r>
              <a:rPr lang="ru-RU" dirty="0" smtClean="0"/>
              <a:t>И, откинув одеяло,</a:t>
            </a:r>
          </a:p>
          <a:p>
            <a:r>
              <a:rPr lang="ru-RU" dirty="0" smtClean="0"/>
              <a:t>На зарядку побежало.</a:t>
            </a:r>
          </a:p>
          <a:p>
            <a:r>
              <a:rPr lang="ru-RU" dirty="0" smtClean="0"/>
              <a:t>Дождиком умывалось,</a:t>
            </a:r>
          </a:p>
          <a:p>
            <a:r>
              <a:rPr lang="ru-RU" dirty="0" smtClean="0"/>
              <a:t>Тучкой растиралось.</a:t>
            </a:r>
          </a:p>
          <a:p>
            <a:r>
              <a:rPr lang="ru-RU" dirty="0" smtClean="0"/>
              <a:t>А когда умылось,</a:t>
            </a:r>
          </a:p>
          <a:p>
            <a:r>
              <a:rPr lang="ru-RU" dirty="0" smtClean="0"/>
              <a:t>Ярче засветилось.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800" smtClean="0"/>
              <a:t>   Гроза гремит,</a:t>
            </a:r>
            <a:br>
              <a:rPr lang="ru-RU" sz="4800" smtClean="0"/>
            </a:br>
            <a:r>
              <a:rPr lang="ru-RU" sz="4800" smtClean="0"/>
              <a:t>Гремит гроза,</a:t>
            </a:r>
            <a:br>
              <a:rPr lang="ru-RU" sz="4800" smtClean="0"/>
            </a:br>
            <a:r>
              <a:rPr lang="ru-RU" sz="4800" smtClean="0"/>
              <a:t>Гроза гремит</a:t>
            </a:r>
            <a:br>
              <a:rPr lang="ru-RU" sz="4800" smtClean="0"/>
            </a:br>
            <a:r>
              <a:rPr lang="ru-RU" sz="4800" smtClean="0"/>
              <a:t>Пока грозна.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Грохочет, гремят, брызнул, летит, повисли, золотит, бежит, не молкнет, вторит.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Сегодня на уроке я …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FFFF00"/>
                </a:solidFill>
              </a:rPr>
              <a:t>-</a:t>
            </a:r>
            <a:r>
              <a:rPr lang="ru-RU" b="1" smtClean="0"/>
              <a:t> </a:t>
            </a:r>
            <a:r>
              <a:rPr lang="ru-RU" sz="3600" b="1" smtClean="0">
                <a:solidFill>
                  <a:srgbClr val="FFFF00"/>
                </a:solidFill>
              </a:rPr>
              <a:t>научился….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- было интересно…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- было трудно…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b="1" smtClean="0">
                <a:solidFill>
                  <a:srgbClr val="FFFF00"/>
                </a:solidFill>
              </a:rPr>
              <a:t>- мне понравилось…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«Дети , бегущие </a:t>
            </a:r>
            <a:br>
              <a:rPr lang="ru-RU" dirty="0" smtClean="0"/>
            </a:br>
            <a:r>
              <a:rPr lang="ru-RU" dirty="0" smtClean="0"/>
              <a:t>от грозы»</a:t>
            </a:r>
            <a:br>
              <a:rPr lang="ru-RU" dirty="0" smtClean="0"/>
            </a:br>
            <a:r>
              <a:rPr lang="ru-RU" dirty="0" smtClean="0"/>
              <a:t>К.Маковский.</a:t>
            </a:r>
            <a:endParaRPr lang="ru-RU" dirty="0"/>
          </a:p>
        </p:txBody>
      </p:sp>
      <p:pic>
        <p:nvPicPr>
          <p:cNvPr id="4" name="Picture 2" descr="Картина Маковског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176713" cy="6975475"/>
          </a:xfrm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85728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Федор </a:t>
            </a:r>
            <a:br>
              <a:rPr lang="ru-RU" dirty="0" smtClean="0"/>
            </a:br>
            <a:r>
              <a:rPr lang="ru-RU" dirty="0" smtClean="0"/>
              <a:t>Иванович</a:t>
            </a:r>
            <a:br>
              <a:rPr lang="ru-RU" dirty="0" smtClean="0"/>
            </a:br>
            <a:r>
              <a:rPr lang="ru-RU" dirty="0" smtClean="0"/>
              <a:t>Тютчев</a:t>
            </a:r>
            <a:endParaRPr lang="ru-RU" dirty="0"/>
          </a:p>
        </p:txBody>
      </p:sp>
      <p:pic>
        <p:nvPicPr>
          <p:cNvPr id="16386" name="Содержимое 3" descr="тютчев п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570538" cy="6805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17158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Тема урока: «Ф.И.Тютчев. </a:t>
            </a:r>
            <a:r>
              <a:rPr lang="ru-RU" sz="3200" dirty="0" err="1" smtClean="0"/>
              <a:t>Весенняягроза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50"/>
            <a:ext cx="6400800" cy="5096594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b="1" dirty="0" smtClean="0"/>
              <a:t>Цель</a:t>
            </a:r>
            <a:r>
              <a:rPr lang="ru-RU" dirty="0" smtClean="0"/>
              <a:t>: </a:t>
            </a:r>
            <a:r>
              <a:rPr lang="ru-RU" sz="2400" dirty="0" smtClean="0"/>
              <a:t>познакомиться со стихотворением Ф.И.Тютчева «Весенняя гроза», обучать правильному чтению стихов;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/>
              <a:t>Задачи: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-продолжать работу над формированием  умения выразительно читать стихотворное произведение : умение выражать радость,  определять силу голоса, выбирать тон и темп чтения;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-учиться находить выразительные средства речи;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-учиться находить рифмующиеся слова в стихотворении;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-учиться чувствовать и понимать язык произведения</a:t>
            </a:r>
            <a:r>
              <a:rPr lang="ru-RU" sz="2000" dirty="0" smtClean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/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7200" smtClean="0"/>
              <a:t>           </a:t>
            </a:r>
            <a:r>
              <a:rPr lang="ru-RU" sz="7200" i="1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200" i="1" smtClean="0"/>
              <a:t>       </a:t>
            </a:r>
            <a:r>
              <a:rPr lang="ru-RU" sz="7200" i="1" smtClean="0">
                <a:latin typeface="Arial" charset="0"/>
              </a:rPr>
              <a:t>«</a:t>
            </a:r>
            <a:r>
              <a:rPr lang="ru-RU" sz="7200" b="1" i="1" smtClean="0"/>
              <a:t>ВЕСЕННЯЯ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7200" b="1" i="1" smtClean="0"/>
              <a:t>             ГРОЗА</a:t>
            </a:r>
            <a:r>
              <a:rPr lang="ru-RU" sz="7200" b="1" i="1" smtClean="0">
                <a:latin typeface="Arial" charset="0"/>
              </a:rPr>
              <a:t>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00076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Люблю грозу в начале мая,</a:t>
            </a:r>
            <a:endParaRPr lang="ru-RU" dirty="0"/>
          </a:p>
        </p:txBody>
      </p:sp>
      <p:pic>
        <p:nvPicPr>
          <p:cNvPr id="19458" name="Содержимое 3" descr="гроза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313" y="77788"/>
            <a:ext cx="6215062" cy="618966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>Когда весенний, первый гром,</a:t>
            </a:r>
            <a:br>
              <a:rPr lang="ru-RU" sz="3200" dirty="0" smtClean="0"/>
            </a:br>
            <a:r>
              <a:rPr lang="ru-RU" sz="3200" dirty="0" smtClean="0"/>
              <a:t>Как бы </a:t>
            </a:r>
            <a:r>
              <a:rPr lang="ru-RU" sz="3200" dirty="0" err="1" smtClean="0"/>
              <a:t>резвяся</a:t>
            </a:r>
            <a:r>
              <a:rPr lang="ru-RU" sz="3200" dirty="0" smtClean="0"/>
              <a:t> и играя,</a:t>
            </a:r>
            <a:br>
              <a:rPr lang="ru-RU" sz="3200" dirty="0" smtClean="0"/>
            </a:br>
            <a:r>
              <a:rPr lang="ru-RU" sz="3200" dirty="0" smtClean="0"/>
              <a:t>Грохочет в небе  </a:t>
            </a:r>
            <a:r>
              <a:rPr lang="ru-RU" sz="3200" dirty="0" err="1" smtClean="0"/>
              <a:t>голубом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20482" name="Содержимое 3" descr="гроза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813" y="0"/>
            <a:ext cx="7286625" cy="5468938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92933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Гремят раскаты молодые,</a:t>
            </a:r>
            <a:endParaRPr lang="ru-RU" sz="3600" dirty="0"/>
          </a:p>
        </p:txBody>
      </p:sp>
      <p:pic>
        <p:nvPicPr>
          <p:cNvPr id="21506" name="Содержимое 3" descr="гроза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214313"/>
            <a:ext cx="8024813" cy="601821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548</TotalTime>
  <Words>304</Words>
  <Application>Microsoft Office PowerPoint</Application>
  <PresentationFormat>Экран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 «Ф.И. Тютчев «Весенняя гроза»</vt:lpstr>
      <vt:lpstr>Гроза гремит, Гремит гроза, Гроза гремит Пока грозна.</vt:lpstr>
      <vt:lpstr>«Дети , бегущие  от грозы» К.Маковский.</vt:lpstr>
      <vt:lpstr>Федор  Иванович Тютчев</vt:lpstr>
      <vt:lpstr>Тема урока: «Ф.И.Тютчев. Весенняягроза».</vt:lpstr>
      <vt:lpstr>Слайд 6</vt:lpstr>
      <vt:lpstr>Люблю грозу в начале мая,</vt:lpstr>
      <vt:lpstr> Когда весенний, первый гром, Как бы резвяся и играя, Грохочет в небе  голубом.</vt:lpstr>
      <vt:lpstr>Гремят раскаты молодые,</vt:lpstr>
      <vt:lpstr>Вот дождик  брызнул, пыль летит,</vt:lpstr>
      <vt:lpstr>Повисли перлы дождевые,</vt:lpstr>
      <vt:lpstr>И солнце нити золотит.</vt:lpstr>
      <vt:lpstr>С горы бежит поток проворный,</vt:lpstr>
      <vt:lpstr>В лесу не молкнет птичий гам,</vt:lpstr>
      <vt:lpstr>И гам лесной, и шум нагорный- Все вторит весело громам.</vt:lpstr>
      <vt:lpstr>Словарная работа.</vt:lpstr>
      <vt:lpstr>Выразительные средства речи.</vt:lpstr>
      <vt:lpstr>Метафора – переносное употребление слов на основе сходства.</vt:lpstr>
      <vt:lpstr>К.Маковский  «Дети, бегущие  от грозы»</vt:lpstr>
      <vt:lpstr>Физ. минутка</vt:lpstr>
      <vt:lpstr>Слайд 21</vt:lpstr>
      <vt:lpstr>Грохочет, гремят, брызнул, летит, повисли, золотит, бежит, не молкнет, вторит.</vt:lpstr>
      <vt:lpstr>Сегодня на уроке я 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Федор Иванович Тютчев </dc:title>
  <dc:creator>XTreme</dc:creator>
  <cp:lastModifiedBy>Захар</cp:lastModifiedBy>
  <cp:revision>64</cp:revision>
  <dcterms:created xsi:type="dcterms:W3CDTF">2012-09-30T17:55:28Z</dcterms:created>
  <dcterms:modified xsi:type="dcterms:W3CDTF">2016-10-09T19:47:10Z</dcterms:modified>
</cp:coreProperties>
</file>