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1" r:id="rId1"/>
  </p:sldMasterIdLst>
  <p:notesMasterIdLst>
    <p:notesMasterId r:id="rId23"/>
  </p:notesMasterIdLst>
  <p:sldIdLst>
    <p:sldId id="256" r:id="rId2"/>
    <p:sldId id="258" r:id="rId3"/>
    <p:sldId id="281" r:id="rId4"/>
    <p:sldId id="260" r:id="rId5"/>
    <p:sldId id="261" r:id="rId6"/>
    <p:sldId id="257" r:id="rId7"/>
    <p:sldId id="263" r:id="rId8"/>
    <p:sldId id="264" r:id="rId9"/>
    <p:sldId id="265" r:id="rId10"/>
    <p:sldId id="266" r:id="rId11"/>
    <p:sldId id="268" r:id="rId12"/>
    <p:sldId id="270" r:id="rId13"/>
    <p:sldId id="269" r:id="rId14"/>
    <p:sldId id="274" r:id="rId15"/>
    <p:sldId id="282" r:id="rId16"/>
    <p:sldId id="283" r:id="rId17"/>
    <p:sldId id="278" r:id="rId18"/>
    <p:sldId id="284" r:id="rId19"/>
    <p:sldId id="285" r:id="rId20"/>
    <p:sldId id="280" r:id="rId21"/>
    <p:sldId id="286" r:id="rId22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12FA"/>
    <a:srgbClr val="0000FF"/>
    <a:srgbClr val="FFFF99"/>
    <a:srgbClr val="0A0AB6"/>
    <a:srgbClr val="1E1EF2"/>
    <a:srgbClr val="009999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6800" autoAdjust="0"/>
  </p:normalViewPr>
  <p:slideViewPr>
    <p:cSldViewPr>
      <p:cViewPr varScale="1">
        <p:scale>
          <a:sx n="106" d="100"/>
          <a:sy n="106" d="100"/>
        </p:scale>
        <p:origin x="-1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pPr>
              <a:defRPr/>
            </a:pPr>
            <a:fld id="{1EEABEAD-AD63-4FBA-8E42-6A533F02FA2E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pPr>
              <a:defRPr/>
            </a:pPr>
            <a:fld id="{44B46796-1D8F-4924-A1B9-5814361D71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3096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17D04-92DA-4ACF-A659-298A78BAD1E0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79734-76AA-4C33-AE2F-518BF10314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195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D452C-B7E9-4E8E-9B82-0DCDBDEEAB16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3FA56-E0BE-488F-A2DE-3AAA1040F8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690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52F27-66C7-4C46-9B2D-2D43267A233E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0C4D9-28E1-402D-8571-36DB45081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896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F3461-42D2-4F89-B98B-C8975A8069CE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36D20-F9DC-4D91-9685-3D960396A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514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D0C38-7B5C-47E2-BA70-03E11D43EEAD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E44DA-D4B9-4888-8583-5309F39B7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5181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B442A-17F3-4FB3-BE14-A5CFEDB175ED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86F56-9B1A-46EA-8FA4-5976E09AF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229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3E3B2-DB88-4DC4-918D-92D8BEFBF3D4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D6566-BF46-4405-975E-1FEEEE6FEF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203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96E91-6877-4DD6-A1D8-7379214160B1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DD53F-5678-43C3-A0DD-56D1DEF286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394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95FB6-3424-4F7A-B393-781AFD3CFF67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09B83-4DA4-42BE-BCC6-C4C57B7909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11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618DA-38F7-4D6B-B84A-35787AEC4F5E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58920-1799-492A-8B4D-B2688EE5C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347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7E3EE-10BE-4539-AF52-31B96EC8747C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3C5AE-CB6B-4E9C-8BF8-741D80B14B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512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9677ED44-60CF-47AB-8DE2-4B5623E47C0B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203AC6C5-2AD8-45A0-9709-03B0696318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42" r:id="rId2"/>
    <p:sldLayoutId id="2147484051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52" r:id="rId9"/>
    <p:sldLayoutId id="2147484048" r:id="rId10"/>
    <p:sldLayoutId id="214748404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24744"/>
            <a:ext cx="7851648" cy="2939752"/>
          </a:xfrm>
          <a:ln>
            <a:miter lim="800000"/>
            <a:headEnd/>
            <a:tailEnd/>
          </a:ln>
          <a:extLst/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4000" dirty="0">
                <a:solidFill>
                  <a:schemeClr val="tx1"/>
                </a:solidFill>
                <a:effectLst/>
              </a:rPr>
              <a:t>Презентация </a:t>
            </a:r>
            <a:r>
              <a:rPr lang="ru-RU" sz="3200" dirty="0" smtClean="0">
                <a:effectLst/>
              </a:rPr>
              <a:t/>
            </a:r>
            <a:br>
              <a:rPr lang="ru-RU" sz="3200" dirty="0" smtClean="0">
                <a:effectLst/>
              </a:rPr>
            </a:br>
            <a:r>
              <a:rPr lang="ru-RU" sz="3200" dirty="0" smtClean="0">
                <a:effectLst/>
              </a:rPr>
              <a:t>к </a:t>
            </a:r>
            <a:r>
              <a:rPr lang="ru-RU" sz="3200" dirty="0">
                <a:effectLst/>
              </a:rPr>
              <a:t>уроку  изобразительного </a:t>
            </a:r>
            <a:r>
              <a:rPr lang="ru-RU" sz="3200" dirty="0" smtClean="0">
                <a:effectLst/>
              </a:rPr>
              <a:t>искусства </a:t>
            </a:r>
            <a:r>
              <a:rPr lang="ru-RU" sz="3200" dirty="0">
                <a:effectLst/>
              </a:rPr>
              <a:t>в 6 классе </a:t>
            </a:r>
            <a:r>
              <a:rPr lang="ru-RU" sz="3200" dirty="0">
                <a:solidFill>
                  <a:schemeClr val="tx1"/>
                </a:solidFill>
                <a:effectLst/>
              </a:rPr>
              <a:t>на тему:</a:t>
            </a:r>
            <a:br>
              <a:rPr lang="ru-RU" sz="3200" dirty="0">
                <a:solidFill>
                  <a:schemeClr val="tx1"/>
                </a:solidFill>
                <a:effectLst/>
              </a:rPr>
            </a:br>
            <a:r>
              <a:rPr lang="ru-RU" sz="3600" dirty="0" smtClean="0">
                <a:effectLst/>
              </a:rPr>
              <a:t>«</a:t>
            </a:r>
            <a:r>
              <a:rPr lang="ru-RU" sz="3600" dirty="0">
                <a:effectLst/>
              </a:rPr>
              <a:t>Изобразительное искусство – семья пространственных искусств</a:t>
            </a:r>
            <a:r>
              <a:rPr lang="ru-RU" sz="3600" dirty="0" smtClean="0">
                <a:effectLst/>
              </a:rPr>
              <a:t>»</a:t>
            </a:r>
            <a:endParaRPr lang="ru-RU" sz="3600" dirty="0">
              <a:effectLst/>
            </a:endParaRPr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088" y="4292600"/>
            <a:ext cx="7854950" cy="1752600"/>
          </a:xfrm>
        </p:spPr>
        <p:txBody>
          <a:bodyPr/>
          <a:lstStyle/>
          <a:p>
            <a:pPr marR="0" eaLnBrk="1" hangingPunct="1">
              <a:lnSpc>
                <a:spcPct val="80000"/>
              </a:lnSpc>
            </a:pPr>
            <a:endParaRPr lang="ru-RU" sz="1800" smtClean="0"/>
          </a:p>
          <a:p>
            <a:pPr marR="0" eaLnBrk="1" hangingPunct="1">
              <a:lnSpc>
                <a:spcPct val="80000"/>
              </a:lnSpc>
            </a:pPr>
            <a:endParaRPr lang="ru-RU" sz="1800" smtClean="0"/>
          </a:p>
          <a:p>
            <a:pPr marR="0" eaLnBrk="1" hangingPunct="1">
              <a:lnSpc>
                <a:spcPct val="80000"/>
              </a:lnSpc>
            </a:pPr>
            <a:endParaRPr lang="ru-RU" sz="1800" smtClean="0"/>
          </a:p>
          <a:p>
            <a:pPr marR="0" eaLnBrk="1" hangingPunct="1"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Автор: 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Зимина Любовь Николаевна, 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учитель изобразительного искусства</a:t>
            </a:r>
          </a:p>
          <a:p>
            <a:pPr marR="0"/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МБОУ «СОШ № 9» г. Сафоново, Смоленской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14338" y="1052513"/>
            <a:ext cx="8229600" cy="4349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i="1" dirty="0" smtClean="0">
                <a:solidFill>
                  <a:srgbClr val="3E12FA"/>
                </a:solidFill>
                <a:latin typeface="+mn-lt"/>
              </a:rPr>
              <a:t>Скульптура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sz="half" idx="1"/>
          </p:nvPr>
        </p:nvSpPr>
        <p:spPr>
          <a:xfrm>
            <a:off x="250825" y="1644650"/>
            <a:ext cx="4249738" cy="4433888"/>
          </a:xfrm>
          <a:ln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2200" b="1" smtClean="0"/>
              <a:t>Скульпту́ра </a:t>
            </a:r>
            <a:r>
              <a:rPr lang="ru-RU" sz="2200" smtClean="0"/>
              <a:t>(лат. sculptura, от sculpo — вырезаю, высекаю) - вид изобразительного </a:t>
            </a:r>
            <a:r>
              <a:rPr lang="ru-RU" sz="2200" b="1" smtClean="0"/>
              <a:t>искусства</a:t>
            </a:r>
            <a:r>
              <a:rPr lang="ru-RU" sz="2200" smtClean="0"/>
              <a:t>, произведения которого имеют объемную форму и выполняются из твердых или пластических материалов.</a:t>
            </a:r>
          </a:p>
        </p:txBody>
      </p:sp>
      <p:pic>
        <p:nvPicPr>
          <p:cNvPr id="14340" name="Рисунок 9" descr="http://skulptor.at.ua/_si/0/883723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284" y="2481969"/>
            <a:ext cx="1461559" cy="21970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4341" name="Рисунок 10" descr="https://live.staticflickr.com/2885/33813945455_7d1db36bfb_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018257"/>
            <a:ext cx="1695450" cy="2562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4342" name="Рисунок 11" descr="https://www.decorarconarte.com/WebRoot/StoreES2/Shops/61552482/53A2/C7C8/2B7E/4AE2/8A5B/C0A8/2BB8/D8E8/Figura-Angel-MC-GD133H5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861048"/>
            <a:ext cx="1562100" cy="25320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4343" name="Рисунок 12" descr="https://art16.ru/gallery2/d/858484-7/dsc0672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48" y="908720"/>
            <a:ext cx="2084388" cy="1390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4344" name="Рисунок 13" descr="https://www.etovidel.net/appended_files/big/506bf2f8a97e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260" y="5043917"/>
            <a:ext cx="1731963" cy="1333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57188" y="836613"/>
            <a:ext cx="8229600" cy="59213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i="1" dirty="0" smtClean="0">
                <a:solidFill>
                  <a:srgbClr val="3E12FA"/>
                </a:solidFill>
                <a:latin typeface="+mn-lt"/>
              </a:rPr>
              <a:t>    Графика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sz="half" idx="1"/>
          </p:nvPr>
        </p:nvSpPr>
        <p:spPr>
          <a:xfrm>
            <a:off x="428625" y="1571625"/>
            <a:ext cx="4648200" cy="4525963"/>
          </a:xfrm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>
              <a:defRPr/>
            </a:pPr>
            <a:r>
              <a:rPr lang="ru-RU" sz="2200" b="1" dirty="0" err="1" smtClean="0"/>
              <a:t>Гра́фика</a:t>
            </a:r>
            <a:r>
              <a:rPr lang="ru-RU" sz="2200" b="1" dirty="0" err="1"/>
              <a:t>-</a:t>
            </a:r>
            <a:r>
              <a:rPr lang="ru-RU" sz="2200" dirty="0" err="1" smtClean="0"/>
              <a:t>вид</a:t>
            </a:r>
            <a:r>
              <a:rPr lang="ru-RU" sz="2200" dirty="0"/>
              <a:t> изобразительного искусства, в котором основными средствами выразительности  являются штрих, линия, пятно, точка. </a:t>
            </a:r>
            <a:r>
              <a:rPr lang="ru-RU" sz="2200" dirty="0" smtClean="0"/>
              <a:t>Цвет</a:t>
            </a:r>
            <a:r>
              <a:rPr lang="ru-RU" sz="2200" dirty="0"/>
              <a:t> в графике может применяться, но, в отличие от живописи, он играет вспомогательную роль.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000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b="1" dirty="0" smtClean="0"/>
          </a:p>
        </p:txBody>
      </p:sp>
      <p:pic>
        <p:nvPicPr>
          <p:cNvPr id="15364" name="Рисунок 10" descr="http://www.santalcompany.ru/sites/default/files/s_14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3" y="2626804"/>
            <a:ext cx="2113868" cy="1512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Рисунок 11" descr="https://dhsh1-nsk.ru/images/docs/distanse/09-belyaev/09_%D0%B3%D1%80._%D0%9A%D0%BE%D0%BC%D0%BF%D0%BE%D0%B7%D0%B8%D1%86%D0%B8%D1%8F_%D0%BF%D1%80%D0%B8%D0%BA%D0%BB%D0%B0%D0%B4%D0%BD%D0%B0%D1%8F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908720"/>
            <a:ext cx="2160628" cy="15339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Рисунок 12" descr="https://ds04.infourok.ru/uploads/ex/074c/001613d3-482f0244/img1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9592" y="4697561"/>
            <a:ext cx="1225316" cy="10792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Рисунок 13" descr="https://avatars.mds.yandex.net/get-pdb/936467/38643dd2-2466-474f-b4b8-54d87578aa75/s1200?webp=fals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2845" y="4499057"/>
            <a:ext cx="1715082" cy="16271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Объект 14" descr="https://img-fotki.yandex.ru/get/750182/156173832.466/0_26a8da_9aa125cd_orig.jpg"/>
          <p:cNvPicPr>
            <a:picLocks noGrp="1"/>
          </p:cNvPicPr>
          <p:nvPr>
            <p:ph sz="half" idx="2"/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63938" y="4149725"/>
            <a:ext cx="1528762" cy="1884363"/>
          </a:xfr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79388" y="981075"/>
            <a:ext cx="8229600" cy="519113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i="1" dirty="0" smtClean="0">
                <a:solidFill>
                  <a:srgbClr val="3E12FA"/>
                </a:solidFill>
                <a:latin typeface="+mn-lt"/>
              </a:rPr>
              <a:t>Фотоискусство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313" y="1928813"/>
            <a:ext cx="4038600" cy="4595812"/>
          </a:xfrm>
          <a:ln>
            <a:solidFill>
              <a:srgbClr val="009999"/>
            </a:solidFill>
          </a:ln>
        </p:spPr>
        <p:txBody>
          <a:bodyPr>
            <a:noAutofit/>
          </a:bodyPr>
          <a:lstStyle/>
          <a:p>
            <a:pPr>
              <a:defRPr/>
            </a:pPr>
            <a:r>
              <a:rPr lang="ru-RU" sz="1600" b="1" dirty="0"/>
              <a:t>Фотоискусство</a:t>
            </a:r>
            <a:r>
              <a:rPr lang="ru-RU" sz="1600" dirty="0"/>
              <a:t> —  искусство, основанное на современных технологиях  создания фотографии, отражающее творческое видение фотографа как художника. Считается одним из изобразительных искусств и занимает одно из ключевых мест в современной массовой культуре. Основной творческий процесс в фотоискусстве заключается в поиске и выборе композиции, освещения и момента фотоснимка</a:t>
            </a:r>
            <a:r>
              <a:rPr lang="ru-RU" sz="1600" dirty="0" smtClean="0"/>
              <a:t>.</a:t>
            </a:r>
          </a:p>
          <a:p>
            <a:pPr>
              <a:defRPr/>
            </a:pPr>
            <a:r>
              <a:rPr lang="ru-RU" sz="1600" dirty="0"/>
              <a:t> Фотоискусства сложилось на рубеже XIX  и  XX веков в результате взаимодействия художественной мысли и прогресса фотографической науки и техники.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endParaRPr lang="ru-RU" sz="1600" dirty="0"/>
          </a:p>
        </p:txBody>
      </p:sp>
      <p:pic>
        <p:nvPicPr>
          <p:cNvPr id="20484" name="Рисунок 12" descr="https://wallbox.ru/wallpapers/main/201628/f4056bc431b7ac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941" y="1617098"/>
            <a:ext cx="2101612" cy="15701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0487" name="Рисунок 15" descr="https://avatars.mds.yandex.net/get-pdb/2402172/2a3b58f5-b47e-43c7-b5f0-4be4bccbeaa4/s1200?webp=fals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747" y="5157192"/>
            <a:ext cx="2709366" cy="15190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16390" name="AutoShape 10" descr="Что такое природ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0491" name="Picture 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348" y="3068960"/>
            <a:ext cx="2158646" cy="13491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16392" name="AutoShape 13" descr="Стихи про осеннюю природу - читать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0494" name="Picture 1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939" y="3429000"/>
            <a:ext cx="2013462" cy="15121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0495" name="Picture 1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348" y="1340768"/>
            <a:ext cx="2310645" cy="138638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395288" y="836613"/>
            <a:ext cx="6907212" cy="498475"/>
          </a:xfrm>
        </p:spPr>
        <p:txBody>
          <a:bodyPr/>
          <a:lstStyle/>
          <a:p>
            <a:pPr eaLnBrk="1" hangingPunct="1">
              <a:defRPr/>
            </a:pPr>
            <a:r>
              <a:rPr lang="ru-RU" sz="4400" i="1" dirty="0" smtClean="0">
                <a:solidFill>
                  <a:srgbClr val="3E12FA"/>
                </a:solidFill>
              </a:rPr>
              <a:t/>
            </a:r>
            <a:br>
              <a:rPr lang="ru-RU" sz="4400" i="1" dirty="0" smtClean="0">
                <a:solidFill>
                  <a:srgbClr val="3E12FA"/>
                </a:solidFill>
              </a:rPr>
            </a:br>
            <a:r>
              <a:rPr lang="ru-RU" sz="4400" i="1" dirty="0" smtClean="0">
                <a:solidFill>
                  <a:srgbClr val="3E12FA"/>
                </a:solidFill>
              </a:rPr>
              <a:t/>
            </a:r>
            <a:br>
              <a:rPr lang="ru-RU" sz="4400" i="1" dirty="0" smtClean="0">
                <a:solidFill>
                  <a:srgbClr val="3E12FA"/>
                </a:solidFill>
              </a:rPr>
            </a:br>
            <a:r>
              <a:rPr lang="ru-RU" sz="4400" i="1" dirty="0" smtClean="0">
                <a:solidFill>
                  <a:srgbClr val="3E12FA"/>
                </a:solidFill>
              </a:rPr>
              <a:t/>
            </a:r>
            <a:br>
              <a:rPr lang="ru-RU" sz="4400" i="1" dirty="0" smtClean="0">
                <a:solidFill>
                  <a:srgbClr val="3E12FA"/>
                </a:solidFill>
              </a:rPr>
            </a:br>
            <a:r>
              <a:rPr lang="ru-RU" sz="4400" i="1" dirty="0" smtClean="0">
                <a:solidFill>
                  <a:srgbClr val="3E12FA"/>
                </a:solidFill>
              </a:rPr>
              <a:t/>
            </a:r>
            <a:br>
              <a:rPr lang="ru-RU" sz="4400" i="1" dirty="0" smtClean="0">
                <a:solidFill>
                  <a:srgbClr val="3E12FA"/>
                </a:solidFill>
              </a:rPr>
            </a:br>
            <a:r>
              <a:rPr lang="ru-RU" sz="3200" i="1" dirty="0" smtClean="0">
                <a:solidFill>
                  <a:srgbClr val="3E12FA"/>
                </a:solidFill>
                <a:latin typeface="+mn-lt"/>
              </a:rPr>
              <a:t>Декоративно-прикладное искусство</a:t>
            </a:r>
          </a:p>
        </p:txBody>
      </p:sp>
      <p:sp>
        <p:nvSpPr>
          <p:cNvPr id="16387" name="Содержимое 5"/>
          <p:cNvSpPr>
            <a:spLocks noGrp="1"/>
          </p:cNvSpPr>
          <p:nvPr>
            <p:ph sz="half" idx="1"/>
          </p:nvPr>
        </p:nvSpPr>
        <p:spPr>
          <a:xfrm>
            <a:off x="468313" y="1735138"/>
            <a:ext cx="4038600" cy="4435475"/>
          </a:xfrm>
          <a:ln>
            <a:solidFill>
              <a:srgbClr val="9933FF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  <a:defRPr/>
            </a:pPr>
            <a:endParaRPr lang="ru-RU" dirty="0" smtClean="0"/>
          </a:p>
          <a:p>
            <a:pPr>
              <a:defRPr/>
            </a:pPr>
            <a:r>
              <a:rPr lang="ru-RU" sz="2000" b="1" dirty="0" smtClean="0"/>
              <a:t>Декоративно-прикладное искусство</a:t>
            </a:r>
            <a:r>
              <a:rPr lang="ru-RU" sz="2000" dirty="0" smtClean="0"/>
              <a:t> (от </a:t>
            </a:r>
            <a:r>
              <a:rPr lang="ru-RU" sz="2000" u="sng" dirty="0" smtClean="0"/>
              <a:t>лат.</a:t>
            </a:r>
            <a:r>
              <a:rPr lang="ru-RU" sz="2000" dirty="0" smtClean="0"/>
              <a:t> </a:t>
            </a:r>
            <a:r>
              <a:rPr lang="la-Latn" sz="2000" i="1" dirty="0" smtClean="0"/>
              <a:t>decoro</a:t>
            </a:r>
            <a:r>
              <a:rPr lang="ru-RU" sz="2000" dirty="0" smtClean="0"/>
              <a:t> — «украшаю») — особый  вид искусства, задачей которого является создание предметов быта, обихода, которые одновременно являются художественными произведениями, обладающими высокими эстетическими качествами.</a:t>
            </a:r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16388" name="Рисунок 9" descr="http://xn--80aa2aygi.xn--p1ai/wa-data/public/photos/06/05/506/506.9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9107" y="1458888"/>
            <a:ext cx="1514475" cy="177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6389" name="Рисунок 10" descr="http://happymodern.ru/wp-content/uploads/2017/02/rospis_po_steklu_vitrazhnymi_kraskami_03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14947"/>
            <a:ext cx="1654175" cy="17478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6390" name="Рисунок 11" descr="http://rodnyekorma.ru/wp-content/uploads/2015/12/2a80335f65b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781" y="3464617"/>
            <a:ext cx="1620491" cy="14802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6391" name="Рисунок 12" descr="https://cs2.livemaster.ru/storage/fd/88/7abeb2042348be0d5f662d615350--posuda-samovar-s-rospisyu-gzhe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8238" y="5166692"/>
            <a:ext cx="1485900" cy="1485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6392" name="Рисунок 13" descr="https://i.pinimg.com/originals/49/ed/9a/49ed9a22283c5bf540228ea3e57a778a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81" y="5261942"/>
            <a:ext cx="1854200" cy="1390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6393" name="Рисунок 14" descr="https://avatars.mds.yandex.net/get-pdb/2362063/dfc3ef4c-5239-4d8f-b640-516f6151d4be/s1200?webp=false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52267" y="3492500"/>
            <a:ext cx="1001315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latin typeface="+mn-lt"/>
              </a:rPr>
              <a:t>Основные </a:t>
            </a:r>
            <a:r>
              <a:rPr lang="ru-RU" sz="2400" b="1" dirty="0">
                <a:latin typeface="+mn-lt"/>
              </a:rPr>
              <a:t>виды декоративно – прикладного </a:t>
            </a:r>
            <a:r>
              <a:rPr lang="ru-RU" sz="2400" b="1" dirty="0" smtClean="0">
                <a:latin typeface="+mn-lt"/>
              </a:rPr>
              <a:t>искусства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endParaRPr lang="ru-RU" sz="240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8435" name="Объект 3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r>
              <a:rPr lang="ru-RU" sz="2000" smtClean="0"/>
              <a:t>Аппликация</a:t>
            </a:r>
          </a:p>
          <a:p>
            <a:r>
              <a:rPr lang="ru-RU" sz="2000" smtClean="0"/>
              <a:t>Батик (холодный, горячий)</a:t>
            </a:r>
          </a:p>
          <a:p>
            <a:r>
              <a:rPr lang="ru-RU" sz="2000" smtClean="0"/>
              <a:t>Витраж</a:t>
            </a:r>
          </a:p>
          <a:p>
            <a:r>
              <a:rPr lang="ru-RU" sz="2000" smtClean="0"/>
              <a:t>Вышивка </a:t>
            </a:r>
          </a:p>
          <a:p>
            <a:r>
              <a:rPr lang="ru-RU" sz="2000" smtClean="0"/>
              <a:t>Плетение (лозоплетение,  бисероплетение,  макраме, кружевоплетение и др.)</a:t>
            </a:r>
          </a:p>
          <a:p>
            <a:r>
              <a:rPr lang="ru-RU" sz="2000" smtClean="0"/>
              <a:t>Шитьё (золотое шитьё, лоскутное шитьё и др.)</a:t>
            </a:r>
          </a:p>
          <a:p>
            <a:r>
              <a:rPr lang="ru-RU" sz="2000" smtClean="0"/>
              <a:t>Вязание (крючком, спицами)</a:t>
            </a:r>
          </a:p>
          <a:p>
            <a:r>
              <a:rPr lang="ru-RU" sz="2000" smtClean="0"/>
              <a:t>Ткачество (гобелен,  ковроткачество)</a:t>
            </a:r>
          </a:p>
          <a:p>
            <a:endParaRPr lang="ru-RU" sz="2000" smtClean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>
              <a:defRPr/>
            </a:pPr>
            <a:r>
              <a:rPr lang="ru-RU" sz="2000" dirty="0"/>
              <a:t>Художественная резьба и роспись ( по камню, по дереву, по кости)</a:t>
            </a:r>
          </a:p>
          <a:p>
            <a:pPr>
              <a:defRPr/>
            </a:pPr>
            <a:r>
              <a:rPr lang="ru-RU" sz="2000" dirty="0"/>
              <a:t>Керамика</a:t>
            </a:r>
          </a:p>
          <a:p>
            <a:pPr>
              <a:defRPr/>
            </a:pPr>
            <a:r>
              <a:rPr lang="ru-RU" sz="2000" dirty="0"/>
              <a:t>Мозаика</a:t>
            </a:r>
          </a:p>
          <a:p>
            <a:pPr>
              <a:defRPr/>
            </a:pPr>
            <a:r>
              <a:rPr lang="ru-RU" sz="2000" dirty="0"/>
              <a:t>Ювелирное искусство</a:t>
            </a:r>
          </a:p>
          <a:p>
            <a:pPr>
              <a:defRPr/>
            </a:pPr>
            <a:r>
              <a:rPr lang="ru-RU" sz="2000" dirty="0"/>
              <a:t>Художественная обработка кожи</a:t>
            </a:r>
          </a:p>
          <a:p>
            <a:pPr>
              <a:defRPr/>
            </a:pPr>
            <a:r>
              <a:rPr lang="ru-RU" sz="2000" dirty="0" err="1"/>
              <a:t>Пирография</a:t>
            </a:r>
            <a:r>
              <a:rPr lang="ru-RU" sz="2000" dirty="0"/>
              <a:t> (выжигание по дереву, коже, ткани)</a:t>
            </a:r>
          </a:p>
          <a:p>
            <a:pPr>
              <a:defRPr/>
            </a:pPr>
            <a:r>
              <a:rPr lang="ru-RU" sz="2000" dirty="0"/>
              <a:t>Стекло</a:t>
            </a:r>
          </a:p>
          <a:p>
            <a:pPr>
              <a:defRPr/>
            </a:pPr>
            <a:r>
              <a:rPr lang="ru-RU" sz="2000" dirty="0"/>
              <a:t>Художественная </a:t>
            </a:r>
            <a:r>
              <a:rPr lang="ru-RU" sz="2000" dirty="0" smtClean="0"/>
              <a:t>ковка</a:t>
            </a:r>
            <a:r>
              <a:rPr lang="ru-RU" sz="2000" dirty="0"/>
              <a:t> </a:t>
            </a:r>
            <a:r>
              <a:rPr lang="ru-RU" sz="2000" dirty="0" smtClean="0"/>
              <a:t>и </a:t>
            </a:r>
            <a:r>
              <a:rPr lang="ru-RU" sz="2000" dirty="0"/>
              <a:t>др.</a:t>
            </a:r>
          </a:p>
          <a:p>
            <a:pPr marL="0" indent="0">
              <a:buFont typeface="Wingdings 2" pitchFamily="18" charset="2"/>
              <a:buNone/>
              <a:defRPr/>
            </a:pPr>
            <a:r>
              <a:rPr lang="ru-RU" sz="2000" dirty="0"/>
              <a:t> </a:t>
            </a:r>
          </a:p>
          <a:p>
            <a:pPr>
              <a:defRPr/>
            </a:pPr>
            <a:endParaRPr lang="ru-RU" sz="20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205038"/>
            <a:ext cx="7188200" cy="376237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Классификация отраслей декоративно – прикладного искусства по материалу:</a:t>
            </a:r>
            <a:br>
              <a:rPr lang="ru-RU" sz="2800" dirty="0">
                <a:latin typeface="+mn-lt"/>
              </a:rPr>
            </a:br>
            <a:r>
              <a:rPr lang="ru-RU" sz="3200" dirty="0">
                <a:latin typeface="+mn-lt"/>
              </a:rPr>
              <a:t/>
            </a:r>
            <a:br>
              <a:rPr lang="ru-RU" sz="3200" dirty="0">
                <a:latin typeface="+mn-lt"/>
              </a:rPr>
            </a:br>
            <a:endParaRPr lang="ru-RU" sz="320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9459" name="TextBox 5"/>
          <p:cNvSpPr txBox="1">
            <a:spLocks noChangeArrowheads="1"/>
          </p:cNvSpPr>
          <p:nvPr/>
        </p:nvSpPr>
        <p:spPr bwMode="auto">
          <a:xfrm>
            <a:off x="4081463" y="4291013"/>
            <a:ext cx="1428750" cy="338137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600"/>
              <a:t>Дерево</a:t>
            </a:r>
          </a:p>
        </p:txBody>
      </p:sp>
      <p:sp>
        <p:nvSpPr>
          <p:cNvPr id="19460" name="TextBox 9"/>
          <p:cNvSpPr txBox="1">
            <a:spLocks noChangeArrowheads="1"/>
          </p:cNvSpPr>
          <p:nvPr/>
        </p:nvSpPr>
        <p:spPr bwMode="auto">
          <a:xfrm>
            <a:off x="1320800" y="4310063"/>
            <a:ext cx="1520825" cy="338137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600"/>
              <a:t>Текстиль</a:t>
            </a:r>
          </a:p>
        </p:txBody>
      </p:sp>
      <p:sp>
        <p:nvSpPr>
          <p:cNvPr id="19461" name="TextBox 14"/>
          <p:cNvSpPr txBox="1">
            <a:spLocks noChangeArrowheads="1"/>
          </p:cNvSpPr>
          <p:nvPr/>
        </p:nvSpPr>
        <p:spPr bwMode="auto">
          <a:xfrm>
            <a:off x="1187450" y="1922463"/>
            <a:ext cx="1360488" cy="3381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600"/>
              <a:t>Металл</a:t>
            </a:r>
          </a:p>
        </p:txBody>
      </p:sp>
      <p:sp>
        <p:nvSpPr>
          <p:cNvPr id="19462" name="TextBox 19"/>
          <p:cNvSpPr txBox="1">
            <a:spLocks noChangeArrowheads="1"/>
          </p:cNvSpPr>
          <p:nvPr/>
        </p:nvSpPr>
        <p:spPr bwMode="auto">
          <a:xfrm>
            <a:off x="4097338" y="1938338"/>
            <a:ext cx="1357312" cy="338137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600"/>
              <a:t>Керамика</a:t>
            </a:r>
          </a:p>
        </p:txBody>
      </p:sp>
      <p:pic>
        <p:nvPicPr>
          <p:cNvPr id="19463" name="Рисунок 15" descr="http://vse-prosto.kiev.ua/wa-data/public/shop/products/54/00/54/images/63/63.750x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54" b="13554"/>
          <a:stretch>
            <a:fillRect/>
          </a:stretch>
        </p:blipFill>
        <p:spPr bwMode="auto">
          <a:xfrm>
            <a:off x="806450" y="2420938"/>
            <a:ext cx="2384425" cy="164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Рисунок 16" descr="https://ds04.infourok.ru/uploads/ex/0d13/00036872-a636c22f/hello_html_m2486285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550" y="2465388"/>
            <a:ext cx="1481138" cy="164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Рисунок 17" descr="http://ya-rukodelnitsa.ru/95/099/2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88" y="4759325"/>
            <a:ext cx="2178050" cy="165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Рисунок 18" descr="https://www.rusvelikaia.ru/upload/resize_cache/iblock/f9f/1000_1000_2/f9f736a88d30ddc0488e1b6968f5843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463" y="4648200"/>
            <a:ext cx="1655762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7" name="Рисунок 20" descr="https://i.pinimg.com/736x/f3/6e/7e/f36e7ef722a2ad90757359a308d4ab5d--swarovski-ring-swarovski-crystal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525" y="2487613"/>
            <a:ext cx="1730375" cy="164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8" name="TextBox 21"/>
          <p:cNvSpPr txBox="1">
            <a:spLocks noChangeArrowheads="1"/>
          </p:cNvSpPr>
          <p:nvPr/>
        </p:nvSpPr>
        <p:spPr bwMode="auto">
          <a:xfrm>
            <a:off x="6510338" y="1944688"/>
            <a:ext cx="1428750" cy="338137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600"/>
              <a:t>Стекло</a:t>
            </a:r>
          </a:p>
        </p:txBody>
      </p:sp>
      <p:sp>
        <p:nvSpPr>
          <p:cNvPr id="19469" name="AutoShape 14" descr="ИЗДЕЛИЯ ИЗ КОСТИ :: Золотой Ве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0" name="AutoShape 17" descr="Резьба по кости, камню и др. | Записи в рубрике Резьба по кости, камню и  др. | Дневник светик505 : LiveInternet - Российский Сервис Онлайн-Дневников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9471" name="Picture 1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525" y="4854575"/>
            <a:ext cx="1943100" cy="156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72" name="TextBox 5"/>
          <p:cNvSpPr txBox="1">
            <a:spLocks noChangeArrowheads="1"/>
          </p:cNvSpPr>
          <p:nvPr/>
        </p:nvSpPr>
        <p:spPr bwMode="auto">
          <a:xfrm>
            <a:off x="6661150" y="4310063"/>
            <a:ext cx="1428750" cy="338137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600"/>
              <a:t>Кость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488" y="2060575"/>
            <a:ext cx="7242175" cy="3762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Классификация отраслей декоративно – прикладного искусства по технике </a:t>
            </a:r>
            <a:r>
              <a:rPr lang="ru-RU" sz="2800" dirty="0" smtClean="0">
                <a:latin typeface="+mn-lt"/>
              </a:rPr>
              <a:t>исполнения</a:t>
            </a:r>
            <a:r>
              <a:rPr lang="ru-RU" sz="2800" dirty="0">
                <a:latin typeface="+mn-lt"/>
              </a:rPr>
              <a:t/>
            </a:r>
            <a:br>
              <a:rPr lang="ru-RU" sz="2800" dirty="0">
                <a:latin typeface="+mn-lt"/>
              </a:rPr>
            </a:br>
            <a:r>
              <a:rPr lang="ru-RU" sz="3200" dirty="0">
                <a:latin typeface="+mn-lt"/>
              </a:rPr>
              <a:t/>
            </a:r>
            <a:br>
              <a:rPr lang="ru-RU" sz="3200" dirty="0">
                <a:latin typeface="+mn-lt"/>
              </a:rPr>
            </a:br>
            <a:endParaRPr lang="ru-RU" sz="320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0483" name="TextBox 5"/>
          <p:cNvSpPr txBox="1">
            <a:spLocks noChangeArrowheads="1"/>
          </p:cNvSpPr>
          <p:nvPr/>
        </p:nvSpPr>
        <p:spPr bwMode="auto">
          <a:xfrm>
            <a:off x="3898900" y="4506913"/>
            <a:ext cx="1428750" cy="338137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600"/>
              <a:t>Плетение</a:t>
            </a:r>
          </a:p>
        </p:txBody>
      </p:sp>
      <p:sp>
        <p:nvSpPr>
          <p:cNvPr id="20484" name="TextBox 9"/>
          <p:cNvSpPr txBox="1">
            <a:spLocks noChangeArrowheads="1"/>
          </p:cNvSpPr>
          <p:nvPr/>
        </p:nvSpPr>
        <p:spPr bwMode="auto">
          <a:xfrm>
            <a:off x="1090613" y="4395788"/>
            <a:ext cx="1309687" cy="338137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600"/>
              <a:t>Резьба</a:t>
            </a:r>
          </a:p>
        </p:txBody>
      </p:sp>
      <p:sp>
        <p:nvSpPr>
          <p:cNvPr id="20485" name="TextBox 14"/>
          <p:cNvSpPr txBox="1">
            <a:spLocks noChangeArrowheads="1"/>
          </p:cNvSpPr>
          <p:nvPr/>
        </p:nvSpPr>
        <p:spPr bwMode="auto">
          <a:xfrm>
            <a:off x="1236663" y="1835150"/>
            <a:ext cx="1071562" cy="3381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600"/>
              <a:t>Литье</a:t>
            </a:r>
          </a:p>
        </p:txBody>
      </p:sp>
      <p:sp>
        <p:nvSpPr>
          <p:cNvPr id="20486" name="TextBox 19"/>
          <p:cNvSpPr txBox="1">
            <a:spLocks noChangeArrowheads="1"/>
          </p:cNvSpPr>
          <p:nvPr/>
        </p:nvSpPr>
        <p:spPr bwMode="auto">
          <a:xfrm>
            <a:off x="3995738" y="1811338"/>
            <a:ext cx="1357312" cy="338137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600"/>
              <a:t>Роспись</a:t>
            </a:r>
          </a:p>
        </p:txBody>
      </p:sp>
      <p:sp>
        <p:nvSpPr>
          <p:cNvPr id="20487" name="TextBox 21"/>
          <p:cNvSpPr txBox="1">
            <a:spLocks noChangeArrowheads="1"/>
          </p:cNvSpPr>
          <p:nvPr/>
        </p:nvSpPr>
        <p:spPr bwMode="auto">
          <a:xfrm>
            <a:off x="6764338" y="1808163"/>
            <a:ext cx="1428750" cy="338137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600"/>
              <a:t>Вышивка</a:t>
            </a:r>
          </a:p>
        </p:txBody>
      </p:sp>
      <p:pic>
        <p:nvPicPr>
          <p:cNvPr id="20488" name="Рисунок 12" descr="http://suvenir-gifts.ru/images/METAL/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279650"/>
            <a:ext cx="23495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Рисунок 13" descr="https://i.pinimg.com/736x/e7/fb/fd/e7fbfd43b86cc3942480f96f8a9d99f8--jar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311400"/>
            <a:ext cx="1985962" cy="198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0" name="Рисунок 22" descr="https://cs1.livemaster.ru/storage/da/0a/b0980ca6cafabda360e99fb2bbtj--svadebnyj-salon-vyshityj-svadebnyj-rushnik-buket-schasty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2270125"/>
            <a:ext cx="1550988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1" name="Рисунок 23" descr="https://i.pinimg.com/originals/f3/75/9d/f3759d01d84232e3ffa567d2fcd6979f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913" y="4872038"/>
            <a:ext cx="1390650" cy="185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2" name="Рисунок 24" descr="https://cs1.livemaster.ru/storage/a0/d1/2f8707a7480cf0ce63f33f4a0b9u--vintazh-makrame-panno-na-stenu-zhar-ptitsa-avtorskaya-rabot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956175"/>
            <a:ext cx="1644650" cy="171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3" name="AutoShape 14" descr="Художественная ковка. Узоры и вариант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0494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513" y="5033963"/>
            <a:ext cx="2184400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95" name="TextBox 5"/>
          <p:cNvSpPr txBox="1">
            <a:spLocks noChangeArrowheads="1"/>
          </p:cNvSpPr>
          <p:nvPr/>
        </p:nvSpPr>
        <p:spPr bwMode="auto">
          <a:xfrm>
            <a:off x="6246813" y="4527550"/>
            <a:ext cx="2428875" cy="338138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600"/>
              <a:t>Художественная ковка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931863" y="765175"/>
            <a:ext cx="7242175" cy="60483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rgbClr val="C00000"/>
                </a:solidFill>
                <a:latin typeface="+mn-lt"/>
              </a:rPr>
              <a:t>Вопросы учащимся</a:t>
            </a:r>
          </a:p>
        </p:txBody>
      </p:sp>
      <p:sp>
        <p:nvSpPr>
          <p:cNvPr id="21507" name="Прямоугольник 5"/>
          <p:cNvSpPr>
            <a:spLocks noChangeArrowheads="1"/>
          </p:cNvSpPr>
          <p:nvPr/>
        </p:nvSpPr>
        <p:spPr bwMode="auto">
          <a:xfrm>
            <a:off x="849313" y="1355725"/>
            <a:ext cx="77549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/>
              <a:t> Каким видом искусства занимается человек на фотографии?</a:t>
            </a:r>
          </a:p>
        </p:txBody>
      </p:sp>
      <p:pic>
        <p:nvPicPr>
          <p:cNvPr id="21508" name="Рисунок 23" descr="https://cdn.photosight.ru/img/0/72d/5161796_x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1866900"/>
            <a:ext cx="2520950" cy="1752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Рисунок 24" descr="https://russia.travel/upload/uf/99e/99e666b5787fe718ab5486b7147da42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41888" y="1866900"/>
            <a:ext cx="2654300" cy="1771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Рисунок 25" descr="http://www.art-gzhel.ru/image/rimages/anton/kaf_ohd/discip/academskulohd/88df6b5c0a4057f714a69d508702d55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63" y="4076700"/>
            <a:ext cx="2552700" cy="1912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Рисунок 26" descr="https://kazakh-tv.kz/upload/videos/big_9d004e364ce639085a6cce3194a7005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70463" y="4076700"/>
            <a:ext cx="2625725" cy="1912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Прямоугольник 7"/>
          <p:cNvSpPr>
            <a:spLocks noChangeArrowheads="1"/>
          </p:cNvSpPr>
          <p:nvPr/>
        </p:nvSpPr>
        <p:spPr bwMode="auto">
          <a:xfrm>
            <a:off x="619125" y="3251200"/>
            <a:ext cx="403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/>
              <a:t>А </a:t>
            </a:r>
          </a:p>
        </p:txBody>
      </p:sp>
      <p:sp>
        <p:nvSpPr>
          <p:cNvPr id="21513" name="Прямоугольник 30"/>
          <p:cNvSpPr>
            <a:spLocks noChangeArrowheads="1"/>
          </p:cNvSpPr>
          <p:nvPr/>
        </p:nvSpPr>
        <p:spPr bwMode="auto">
          <a:xfrm>
            <a:off x="4572000" y="5616575"/>
            <a:ext cx="3095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/>
              <a:t>Г</a:t>
            </a:r>
          </a:p>
        </p:txBody>
      </p:sp>
      <p:sp>
        <p:nvSpPr>
          <p:cNvPr id="21514" name="Прямоугольник 31"/>
          <p:cNvSpPr>
            <a:spLocks noChangeArrowheads="1"/>
          </p:cNvSpPr>
          <p:nvPr/>
        </p:nvSpPr>
        <p:spPr bwMode="auto">
          <a:xfrm>
            <a:off x="679450" y="5618163"/>
            <a:ext cx="339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/>
              <a:t>В</a:t>
            </a:r>
          </a:p>
        </p:txBody>
      </p:sp>
      <p:sp>
        <p:nvSpPr>
          <p:cNvPr id="21515" name="Прямоугольник 32"/>
          <p:cNvSpPr>
            <a:spLocks noChangeArrowheads="1"/>
          </p:cNvSpPr>
          <p:nvPr/>
        </p:nvSpPr>
        <p:spPr bwMode="auto">
          <a:xfrm>
            <a:off x="4559300" y="3251200"/>
            <a:ext cx="3365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/>
              <a:t>Б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1039813" y="836613"/>
            <a:ext cx="7242175" cy="4953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rgbClr val="C00000"/>
                </a:solidFill>
                <a:latin typeface="+mn-lt"/>
              </a:rPr>
              <a:t>Вопросы учащимся</a:t>
            </a:r>
          </a:p>
        </p:txBody>
      </p:sp>
      <p:sp>
        <p:nvSpPr>
          <p:cNvPr id="22531" name="Прямоугольник 5"/>
          <p:cNvSpPr>
            <a:spLocks noChangeArrowheads="1"/>
          </p:cNvSpPr>
          <p:nvPr/>
        </p:nvSpPr>
        <p:spPr bwMode="auto">
          <a:xfrm>
            <a:off x="1870075" y="1412875"/>
            <a:ext cx="6337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/>
              <a:t>  Какие виды искусства представлены в примерах?</a:t>
            </a:r>
          </a:p>
        </p:txBody>
      </p:sp>
      <p:sp>
        <p:nvSpPr>
          <p:cNvPr id="22532" name="Прямоугольник 7"/>
          <p:cNvSpPr>
            <a:spLocks noChangeArrowheads="1"/>
          </p:cNvSpPr>
          <p:nvPr/>
        </p:nvSpPr>
        <p:spPr bwMode="auto">
          <a:xfrm>
            <a:off x="769938" y="3378200"/>
            <a:ext cx="403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/>
              <a:t>А </a:t>
            </a:r>
          </a:p>
        </p:txBody>
      </p:sp>
      <p:sp>
        <p:nvSpPr>
          <p:cNvPr id="22533" name="Прямоугольник 30"/>
          <p:cNvSpPr>
            <a:spLocks noChangeArrowheads="1"/>
          </p:cNvSpPr>
          <p:nvPr/>
        </p:nvSpPr>
        <p:spPr bwMode="auto">
          <a:xfrm>
            <a:off x="4884738" y="5861050"/>
            <a:ext cx="3095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/>
              <a:t>Г</a:t>
            </a:r>
          </a:p>
        </p:txBody>
      </p:sp>
      <p:sp>
        <p:nvSpPr>
          <p:cNvPr id="22534" name="Прямоугольник 31"/>
          <p:cNvSpPr>
            <a:spLocks noChangeArrowheads="1"/>
          </p:cNvSpPr>
          <p:nvPr/>
        </p:nvSpPr>
        <p:spPr bwMode="auto">
          <a:xfrm>
            <a:off x="1063625" y="5991225"/>
            <a:ext cx="339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/>
              <a:t>В</a:t>
            </a:r>
          </a:p>
        </p:txBody>
      </p:sp>
      <p:sp>
        <p:nvSpPr>
          <p:cNvPr id="22535" name="Прямоугольник 32"/>
          <p:cNvSpPr>
            <a:spLocks noChangeArrowheads="1"/>
          </p:cNvSpPr>
          <p:nvPr/>
        </p:nvSpPr>
        <p:spPr bwMode="auto">
          <a:xfrm>
            <a:off x="5056188" y="3387725"/>
            <a:ext cx="3365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/>
              <a:t>Б</a:t>
            </a:r>
          </a:p>
        </p:txBody>
      </p:sp>
      <p:pic>
        <p:nvPicPr>
          <p:cNvPr id="22536" name="Рисунок 11" descr="https://www.thoughtco.com/thmb/wRtYjKn89vtzM5ZO26wPlYCEZ2U=/3815x2613/filters:no_upscale():max_bytes(150000):strip_icc()/tajmahal-467758613-56a02fa75f9b58eba4af49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1841500"/>
            <a:ext cx="2751137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Рисунок 12" descr="https://www.dizainvfoto.ru/wp-content/uploads/2017/10/variant-krasivogo-landshaftnogo-dizajna-sada-fo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841500"/>
            <a:ext cx="2643188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8" name="Рисунок 13" descr="https://avatars.mds.yandex.net/get-pdb/805781/a2d87efa-6322-4885-b8d7-1c6cefa975d6/s12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933825"/>
            <a:ext cx="1944688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9" name="Рисунок 14" descr="http://s4.fotokto.ru/photo/full/129/129541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463" y="4324350"/>
            <a:ext cx="2855912" cy="190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1116013" y="836613"/>
            <a:ext cx="7242175" cy="533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rgbClr val="C00000"/>
                </a:solidFill>
                <a:latin typeface="+mn-lt"/>
              </a:rPr>
              <a:t>Вопросы учащимся</a:t>
            </a:r>
          </a:p>
        </p:txBody>
      </p:sp>
      <p:sp>
        <p:nvSpPr>
          <p:cNvPr id="23555" name="Прямоугольник 5"/>
          <p:cNvSpPr>
            <a:spLocks noChangeArrowheads="1"/>
          </p:cNvSpPr>
          <p:nvPr/>
        </p:nvSpPr>
        <p:spPr bwMode="auto">
          <a:xfrm>
            <a:off x="611188" y="1773238"/>
            <a:ext cx="7704137" cy="353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/>
              <a:t>Какие качества личности характерны для творческих людей? </a:t>
            </a:r>
          </a:p>
          <a:p>
            <a:r>
              <a:rPr lang="ru-RU" sz="2800"/>
              <a:t>( К примеру, какими качествами должен обладать художник для успешной профессиональной деятельности?)</a:t>
            </a:r>
          </a:p>
          <a:p>
            <a:r>
              <a:rPr lang="ru-RU" sz="2800"/>
              <a:t> </a:t>
            </a:r>
          </a:p>
          <a:p>
            <a:r>
              <a:rPr lang="ru-RU" sz="2800"/>
              <a:t>Каким видом искусства вы хотели бы заняться и почему?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293688" y="981075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2060"/>
                </a:solidFill>
              </a:rPr>
              <a:t>Цель: </a:t>
            </a:r>
          </a:p>
        </p:txBody>
      </p:sp>
      <p:sp>
        <p:nvSpPr>
          <p:cNvPr id="6147" name="TextBox 6"/>
          <p:cNvSpPr txBox="1">
            <a:spLocks noChangeArrowheads="1"/>
          </p:cNvSpPr>
          <p:nvPr/>
        </p:nvSpPr>
        <p:spPr bwMode="auto">
          <a:xfrm>
            <a:off x="323850" y="2322513"/>
            <a:ext cx="7816850" cy="135413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sz="3200"/>
              <a:t>познакомить учащихся с видами изобразительного искусства.</a:t>
            </a:r>
          </a:p>
          <a:p>
            <a:pPr eaLnBrk="1" hangingPunct="1"/>
            <a:endParaRPr lang="ru-RU">
              <a:latin typeface="Trebuchet MS" pitchFamily="34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2"/>
          <p:cNvSpPr>
            <a:spLocks noGrp="1"/>
          </p:cNvSpPr>
          <p:nvPr>
            <p:ph type="title"/>
          </p:nvPr>
        </p:nvSpPr>
        <p:spPr>
          <a:xfrm>
            <a:off x="684213" y="2420938"/>
            <a:ext cx="8229600" cy="1143000"/>
          </a:xfrm>
        </p:spPr>
        <p:txBody>
          <a:bodyPr/>
          <a:lstStyle/>
          <a:p>
            <a:pPr algn="ctr"/>
            <a:r>
              <a:rPr lang="ru-RU" sz="6600" smtClean="0"/>
              <a:t>Спасибо за внимание!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2"/>
          <p:cNvSpPr>
            <a:spLocks noGrp="1"/>
          </p:cNvSpPr>
          <p:nvPr>
            <p:ph type="title"/>
          </p:nvPr>
        </p:nvSpPr>
        <p:spPr>
          <a:xfrm>
            <a:off x="755650" y="908050"/>
            <a:ext cx="8229600" cy="568325"/>
          </a:xfrm>
        </p:spPr>
        <p:txBody>
          <a:bodyPr/>
          <a:lstStyle/>
          <a:p>
            <a:pPr algn="ctr"/>
            <a:r>
              <a:rPr lang="ru-RU" sz="4400" smtClean="0"/>
              <a:t>Использованные источники</a:t>
            </a:r>
          </a:p>
        </p:txBody>
      </p:sp>
      <p:sp>
        <p:nvSpPr>
          <p:cNvPr id="25603" name="Прямоугольник 1"/>
          <p:cNvSpPr>
            <a:spLocks noChangeArrowheads="1"/>
          </p:cNvSpPr>
          <p:nvPr/>
        </p:nvSpPr>
        <p:spPr bwMode="auto">
          <a:xfrm>
            <a:off x="323850" y="1916113"/>
            <a:ext cx="8496300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/>
              <a:t>1.</a:t>
            </a:r>
            <a:r>
              <a:rPr lang="ru-RU" b="1"/>
              <a:t> </a:t>
            </a:r>
            <a:r>
              <a:rPr lang="ru-RU"/>
              <a:t>Неменская Л.А.  Изобразительное искусство. Искусство в жизни человека. 6 класс: учебник для общеобразовательных  организаций / Л.А.Неменская; под ред.Б.М. Неменского. - 3 –е изд.- М.: Просвещение,2014 г..</a:t>
            </a:r>
          </a:p>
          <a:p>
            <a:pPr>
              <a:lnSpc>
                <a:spcPct val="150000"/>
              </a:lnSpc>
            </a:pPr>
            <a:r>
              <a:rPr lang="ru-RU"/>
              <a:t>2. </a:t>
            </a:r>
            <a:r>
              <a:rPr lang="ru-RU" u="sng"/>
              <a:t>https://www.liveinternet.ru/users/gobo/post441029810</a:t>
            </a:r>
            <a:endParaRPr lang="ru-RU"/>
          </a:p>
          <a:p>
            <a:pPr>
              <a:lnSpc>
                <a:spcPct val="150000"/>
              </a:lnSpc>
            </a:pPr>
            <a:r>
              <a:rPr lang="ru-RU"/>
              <a:t>3. https://ru.wikipedia.org/wiki/Фотоискусство</a:t>
            </a:r>
          </a:p>
          <a:p>
            <a:pPr>
              <a:lnSpc>
                <a:spcPct val="150000"/>
              </a:lnSpc>
            </a:pPr>
            <a:r>
              <a:rPr lang="ru-RU"/>
              <a:t>4. </a:t>
            </a:r>
            <a:r>
              <a:rPr lang="ru-RU" u="sng"/>
              <a:t>https://infourok.ru/konspekt-uroka-po-izo-znakomstvo-s-vidami</a:t>
            </a:r>
            <a:endParaRPr lang="ru-RU"/>
          </a:p>
          <a:p>
            <a:pPr>
              <a:lnSpc>
                <a:spcPct val="150000"/>
              </a:lnSpc>
            </a:pPr>
            <a:r>
              <a:rPr lang="ru-RU"/>
              <a:t>5. https://yandex.ru/search/?lr=12&amp;oprnd=4951717487</a:t>
            </a:r>
          </a:p>
          <a:p>
            <a:endParaRPr lang="ru-RU"/>
          </a:p>
          <a:p>
            <a:endParaRPr lang="ru-RU"/>
          </a:p>
          <a:p>
            <a:endParaRPr lang="ru-RU"/>
          </a:p>
          <a:p>
            <a:r>
              <a:rPr lang="ru-RU"/>
              <a:t> 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1033463"/>
            <a:ext cx="3763962" cy="4987925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800" smtClean="0"/>
              <a:t>Слово «искусство» в широком смысле означает умелое, искусное выполнение всякого дела. В специфическом значении – это художественное творчество, в результате которого создаётся художественный образ, отражающий действительность.</a:t>
            </a:r>
          </a:p>
          <a:p>
            <a:r>
              <a:rPr lang="ru-RU" sz="1800" smtClean="0"/>
              <a:t>У всех народов земли испокон веков  была  потребность в искусстве.</a:t>
            </a:r>
          </a:p>
          <a:p>
            <a:r>
              <a:rPr lang="ru-RU" sz="1800" smtClean="0"/>
              <a:t>Многие люди, следуя своему призванию и зову сердца,  сделали искусство своей профессией.</a:t>
            </a:r>
          </a:p>
          <a:p>
            <a:pPr eaLnBrk="1" hangingPunct="1"/>
            <a:endParaRPr lang="ru-RU" smtClean="0"/>
          </a:p>
        </p:txBody>
      </p:sp>
      <p:pic>
        <p:nvPicPr>
          <p:cNvPr id="7171" name="Рисунок 12" descr="https://the-wedding.ru/upload/photo/CompanyShowDance/140/9207055_16222222jp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139" y="1149810"/>
            <a:ext cx="1505757" cy="20281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Рисунок 13" descr="https://oir.mobi/uploads/posts/2019-12/1575955855_7-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89" y="3858323"/>
            <a:ext cx="1589555" cy="19858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Рисунок 14" descr="https://ss.metronews.ru/userfiles/materials/141/1414181/858x5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817" y="1052736"/>
            <a:ext cx="2371973" cy="14921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Рисунок 15" descr="https://99px.ru/sstorage/56/2013/03/image_56200313223617991713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406" y="3049765"/>
            <a:ext cx="2077621" cy="13873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Рисунок 16" descr="https://www.kcsm.ru/images/stories/news/3IMG_853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013176"/>
            <a:ext cx="1944688" cy="1295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827088" y="908050"/>
            <a:ext cx="7242175" cy="679450"/>
          </a:xfrm>
        </p:spPr>
        <p:txBody>
          <a:bodyPr/>
          <a:lstStyle/>
          <a:p>
            <a:pPr algn="ctr"/>
            <a:r>
              <a:rPr lang="ru-RU" sz="2400" smtClean="0"/>
              <a:t>Все искусства, существующие в мире  условно </a:t>
            </a:r>
            <a:br>
              <a:rPr lang="ru-RU" sz="2400" smtClean="0"/>
            </a:br>
            <a:r>
              <a:rPr lang="ru-RU" sz="2400" smtClean="0"/>
              <a:t>можно  разделить на 3 группы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55650" y="1989138"/>
          <a:ext cx="7632699" cy="4032250"/>
        </p:xfrm>
        <a:graphic>
          <a:graphicData uri="http://schemas.openxmlformats.org/drawingml/2006/table">
            <a:tbl>
              <a:tblPr firstRow="1" firstCol="1" bandRow="1"/>
              <a:tblGrid>
                <a:gridCol w="2814730"/>
                <a:gridCol w="2108038"/>
                <a:gridCol w="2709931"/>
              </a:tblGrid>
              <a:tr h="19630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u="sng" dirty="0">
                          <a:effectLst/>
                          <a:latin typeface="Baskerville Old Face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1800" b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группа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Пространственные искусства.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4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Пластические; Статические; Визуальные).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Эти 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искусства воспринимаются зрением.</a:t>
                      </a: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u="sng" dirty="0">
                          <a:effectLst/>
                          <a:latin typeface="Baskerville Old Face"/>
                          <a:ea typeface="Calibri"/>
                          <a:cs typeface="Times New Roman"/>
                        </a:rPr>
                        <a:t>II</a:t>
                      </a:r>
                      <a:r>
                        <a:rPr lang="ru-RU" sz="1800" b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группа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Временные искусства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(Динамические)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Эти искусства воспринимаются слухом.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u="sng">
                          <a:effectLst/>
                          <a:latin typeface="Baskerville Old Face"/>
                          <a:ea typeface="Calibri"/>
                          <a:cs typeface="Times New Roman"/>
                        </a:rPr>
                        <a:t>III</a:t>
                      </a:r>
                      <a:r>
                        <a:rPr lang="ru-RU" sz="1800" b="1" u="sng">
                          <a:effectLst/>
                          <a:latin typeface="Calibri"/>
                          <a:ea typeface="Calibri"/>
                          <a:cs typeface="Times New Roman"/>
                        </a:rPr>
                        <a:t> группа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Пространственно - временные искусства.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>
                          <a:effectLst/>
                          <a:latin typeface="Calibri"/>
                          <a:ea typeface="Calibri"/>
                          <a:cs typeface="Times New Roman"/>
                        </a:rPr>
                        <a:t>(Синтетические ; Зрелищные).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Эти искусства воспринимаются  и зрением и слухом 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       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9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1.Живопись                  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2.Графика     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3.Скульптура.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4.Архитектура.                                            5.Дизайн.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6. Декоративно –   прикладное   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искусство.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7. Фотоискусство.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Литература.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Музыка.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1.Театр.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2.Кино.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3.Телевидение.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4. Цирк.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5.Хореография.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6.Эстрада.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209" name="Picture 13" descr="Описание: https://i2.wp.com/xn--80aaexmvmj.xn--p1ai/wp-content/uploads/2017/01/10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408363"/>
            <a:ext cx="6858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0" name="Picture 12" descr="Описание: https://i.pinimg.com/originals/90/d9/ab/90d9ab08913d0551e1654c58b728d2a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3403600"/>
            <a:ext cx="6096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1" name="Рисунок 31" descr="Описание: https://i2.wp.com/xn--80aaexmvmj.xn--p1ai/wp-content/uploads/2017/01/10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0" y="2794000"/>
            <a:ext cx="6858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2" name="Рисунок 34" descr="Описание: https://i.pinimg.com/originals/90/d9/ab/90d9ab08913d0551e1654c58b728d2a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279775"/>
            <a:ext cx="60007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992188" y="836613"/>
            <a:ext cx="7142162" cy="506412"/>
          </a:xfrm>
        </p:spPr>
        <p:txBody>
          <a:bodyPr/>
          <a:lstStyle/>
          <a:p>
            <a:pPr algn="ctr" eaLnBrk="1" hangingPunct="1"/>
            <a:r>
              <a:rPr lang="ru-RU" sz="4000" i="1" smtClean="0">
                <a:solidFill>
                  <a:srgbClr val="0000FF"/>
                </a:solidFill>
              </a:rPr>
              <a:t>Материальная культура</a:t>
            </a:r>
          </a:p>
        </p:txBody>
      </p:sp>
      <p:sp>
        <p:nvSpPr>
          <p:cNvPr id="9220" name="Прямоугольник 4"/>
          <p:cNvSpPr>
            <a:spLocks noChangeArrowheads="1"/>
          </p:cNvSpPr>
          <p:nvPr/>
        </p:nvSpPr>
        <p:spPr bwMode="auto">
          <a:xfrm>
            <a:off x="485775" y="1989138"/>
            <a:ext cx="3357563" cy="3478212"/>
          </a:xfrm>
          <a:prstGeom prst="rect">
            <a:avLst/>
          </a:prstGeom>
          <a:noFill/>
          <a:ln w="9525">
            <a:solidFill>
              <a:srgbClr val="9933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latin typeface="+mn-lt"/>
              </a:rPr>
              <a:t>Пространственные искусства обладают видимой формой и связаны с материальной средой, обликом людей и предметов. Их часто называют пластические искусства, что в узком смысле означает «Лепка», а в широком  - искусство выразительной формы.</a:t>
            </a:r>
          </a:p>
        </p:txBody>
      </p:sp>
      <p:pic>
        <p:nvPicPr>
          <p:cNvPr id="9221" name="Рисунок 8" descr="https://pbs.twimg.com/media/EV8jQveWkAMc-B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322" y="1628800"/>
            <a:ext cx="2303761" cy="15618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222" name="Рисунок 9" descr="http://mtdata.ru/u23/photo4EB7/20684101630-0/origina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261" y="1606088"/>
            <a:ext cx="2137203" cy="1602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223" name="Рисунок 10" descr="https://avatars.mds.yandex.net/get-pdb/1884734/2f234175-02eb-4a56-be55-32523dfd7dde/s1200?webp=fals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322" y="4005064"/>
            <a:ext cx="2260158" cy="1657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224" name="Рисунок 11" descr="http://dekorsevera.ucoz.ru/_sh/5/51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6251" y="4005064"/>
            <a:ext cx="2198728" cy="1657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Группа 6"/>
          <p:cNvGrpSpPr>
            <a:grpSpLocks/>
          </p:cNvGrpSpPr>
          <p:nvPr/>
        </p:nvGrpSpPr>
        <p:grpSpPr bwMode="auto">
          <a:xfrm>
            <a:off x="428625" y="1900238"/>
            <a:ext cx="8426450" cy="3943350"/>
            <a:chOff x="394963" y="-44528"/>
            <a:chExt cx="8426083" cy="3941812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394963" y="1485225"/>
              <a:ext cx="3025643" cy="57603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b="1" dirty="0" smtClean="0">
                  <a:solidFill>
                    <a:schemeClr val="bg1"/>
                  </a:solidFill>
                </a:rPr>
                <a:t>ИЗОБРАЗИТЕЛЬНЫЕ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5868425" y="1485225"/>
              <a:ext cx="2952621" cy="57603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b="1" dirty="0" smtClean="0">
                  <a:solidFill>
                    <a:schemeClr val="bg1"/>
                  </a:solidFill>
                </a:rPr>
                <a:t>КОНСТРУКТИВНЫЕ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3203129" y="3321246"/>
              <a:ext cx="2304950" cy="57603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b="1" dirty="0" smtClean="0">
                  <a:solidFill>
                    <a:schemeClr val="bg1"/>
                  </a:solidFill>
                </a:rPr>
                <a:t>ДЕКОРАТИВНО-ПРИКЛАДНЫЕ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Стрелка вниз 15"/>
            <p:cNvSpPr/>
            <p:nvPr/>
          </p:nvSpPr>
          <p:spPr>
            <a:xfrm>
              <a:off x="4206385" y="728282"/>
              <a:ext cx="242876" cy="259296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 sz="2400"/>
            </a:p>
          </p:txBody>
        </p:sp>
        <p:sp>
          <p:nvSpPr>
            <p:cNvPr id="17" name="Стрелка вниз 16"/>
            <p:cNvSpPr/>
            <p:nvPr/>
          </p:nvSpPr>
          <p:spPr>
            <a:xfrm rot="1851048">
              <a:off x="2987238" y="602919"/>
              <a:ext cx="215891" cy="89976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 sz="2400"/>
            </a:p>
          </p:txBody>
        </p:sp>
        <p:sp>
          <p:nvSpPr>
            <p:cNvPr id="18" name="Стрелка вниз 17"/>
            <p:cNvSpPr/>
            <p:nvPr/>
          </p:nvSpPr>
          <p:spPr>
            <a:xfrm rot="19704107">
              <a:off x="6120827" y="568008"/>
              <a:ext cx="155568" cy="9362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 sz="2400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1907785" y="-44528"/>
              <a:ext cx="5244872" cy="756942"/>
            </a:xfrm>
            <a:prstGeom prst="roundRect">
              <a:avLst/>
            </a:prstGeom>
            <a:solidFill>
              <a:schemeClr val="tx2"/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sz="2800" b="1" dirty="0" smtClean="0">
                  <a:solidFill>
                    <a:schemeClr val="bg1"/>
                  </a:solidFill>
                </a:rPr>
                <a:t>Пространственные виды искусства</a:t>
              </a:r>
              <a:endParaRPr lang="ru-RU" sz="2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0243" name="Заголовок 1"/>
          <p:cNvSpPr>
            <a:spLocks noGrp="1"/>
          </p:cNvSpPr>
          <p:nvPr>
            <p:ph type="title"/>
          </p:nvPr>
        </p:nvSpPr>
        <p:spPr>
          <a:xfrm>
            <a:off x="863600" y="765175"/>
            <a:ext cx="7242175" cy="679450"/>
          </a:xfrm>
        </p:spPr>
        <p:txBody>
          <a:bodyPr/>
          <a:lstStyle/>
          <a:p>
            <a:pPr algn="ctr"/>
            <a:r>
              <a:rPr lang="ru-RU" sz="2400" smtClean="0"/>
              <a:t>Пространственные искусства</a:t>
            </a:r>
            <a:br>
              <a:rPr lang="ru-RU" sz="2400" smtClean="0"/>
            </a:br>
            <a:r>
              <a:rPr lang="ru-RU" sz="2400" smtClean="0"/>
              <a:t>можно  разделить на 3 группы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727075"/>
            <a:ext cx="8229600" cy="4222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200" b="1" dirty="0"/>
              <a:t>Конструктивные виды </a:t>
            </a:r>
            <a:r>
              <a:rPr lang="ru-RU" sz="3200" b="1" dirty="0" smtClean="0"/>
              <a:t>искусства</a:t>
            </a:r>
            <a:endParaRPr lang="ru-RU" dirty="0"/>
          </a:p>
        </p:txBody>
      </p:sp>
      <p:sp>
        <p:nvSpPr>
          <p:cNvPr id="11267" name="Содержимое 3"/>
          <p:cNvSpPr>
            <a:spLocks noGrp="1"/>
          </p:cNvSpPr>
          <p:nvPr>
            <p:ph sz="half" idx="2"/>
          </p:nvPr>
        </p:nvSpPr>
        <p:spPr>
          <a:xfrm>
            <a:off x="611188" y="4365625"/>
            <a:ext cx="7732712" cy="1727200"/>
          </a:xfrm>
          <a:ln>
            <a:solidFill>
              <a:srgbClr val="9933FF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spcBef>
                <a:spcPct val="0"/>
              </a:spcBef>
              <a:buFont typeface="Wingdings 2" pitchFamily="18" charset="2"/>
              <a:buNone/>
            </a:pPr>
            <a:r>
              <a:rPr lang="ru-RU" sz="2000" smtClean="0"/>
              <a:t>Архитектура или зо́дчество  искусство и наука строить, </a:t>
            </a:r>
          </a:p>
          <a:p>
            <a:pPr marL="0" indent="0">
              <a:spcBef>
                <a:spcPct val="0"/>
              </a:spcBef>
              <a:buFont typeface="Wingdings 2" pitchFamily="18" charset="2"/>
              <a:buNone/>
            </a:pPr>
            <a:r>
              <a:rPr lang="ru-RU" sz="2000" smtClean="0"/>
              <a:t>проектировать здания и сооружения (включая их комплексы), </a:t>
            </a:r>
          </a:p>
          <a:p>
            <a:pPr marL="0" indent="0">
              <a:spcBef>
                <a:spcPct val="0"/>
              </a:spcBef>
              <a:buFont typeface="Wingdings 2" pitchFamily="18" charset="2"/>
              <a:buNone/>
            </a:pPr>
            <a:r>
              <a:rPr lang="ru-RU" sz="2000" smtClean="0"/>
              <a:t>а также сама совокупность зданий и сооружений, создающих пространственную среду для жизни и деятельности человека.      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484188" y="1268413"/>
            <a:ext cx="8229600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b">
            <a:normAutofit fontScale="82500" lnSpcReduction="2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ru-RU" sz="3600" b="1" i="1" dirty="0" smtClean="0">
                <a:solidFill>
                  <a:srgbClr val="3E12FA"/>
                </a:solidFill>
                <a:latin typeface="+mn-lt"/>
              </a:rPr>
              <a:t>Архитектура</a:t>
            </a:r>
            <a:endParaRPr lang="ru-RU" sz="3600" i="1" dirty="0">
              <a:solidFill>
                <a:srgbClr val="3E12FA"/>
              </a:solidFill>
              <a:latin typeface="+mn-lt"/>
            </a:endParaRPr>
          </a:p>
        </p:txBody>
      </p:sp>
      <p:pic>
        <p:nvPicPr>
          <p:cNvPr id="11269" name="Рисунок 6" descr="https://cdn.photosight.ru/img/5/3ed/6070867_lar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75" y="1844824"/>
            <a:ext cx="1741487" cy="21764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271" name="Рисунок 9" descr="https://www.transmost.ru/images/proekty/mostsoorujeniya/jeldor/Moscow-Usovo/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260553"/>
            <a:ext cx="2725737" cy="16287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272" name="Рисунок 10" descr="https://krov-torg.ru/wp-content/uploads/2019/05/76-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276872"/>
            <a:ext cx="2451100" cy="16351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57785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i="1" dirty="0" smtClean="0">
                <a:solidFill>
                  <a:srgbClr val="1E1EF2"/>
                </a:solidFill>
                <a:latin typeface="+mn-lt"/>
              </a:rPr>
              <a:t>Дизайн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sz="half" idx="1"/>
          </p:nvPr>
        </p:nvSpPr>
        <p:spPr>
          <a:xfrm>
            <a:off x="395288" y="1608138"/>
            <a:ext cx="4038600" cy="4435475"/>
          </a:xfrm>
          <a:ln>
            <a:solidFill>
              <a:srgbClr val="9933FF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sz="2000" b="1" dirty="0" err="1" smtClean="0"/>
              <a:t>Диза́йн</a:t>
            </a:r>
            <a:r>
              <a:rPr lang="ru-RU" sz="2000" dirty="0" smtClean="0"/>
              <a:t> (</a:t>
            </a:r>
            <a:r>
              <a:rPr lang="ru-RU" sz="2000" u="sng" dirty="0" smtClean="0"/>
              <a:t>англ.</a:t>
            </a:r>
            <a:r>
              <a:rPr lang="ru-RU" sz="2000" dirty="0" smtClean="0"/>
              <a:t> </a:t>
            </a:r>
            <a:r>
              <a:rPr lang="ru-RU" sz="2000" i="1" dirty="0" err="1" smtClean="0"/>
              <a:t>design</a:t>
            </a:r>
            <a:r>
              <a:rPr lang="ru-RU" sz="2000" dirty="0" smtClean="0"/>
              <a:t> замысел, план, намерение, цель )</a:t>
            </a:r>
          </a:p>
          <a:p>
            <a:pPr>
              <a:defRPr/>
            </a:pPr>
            <a:r>
              <a:rPr lang="ru-RU" sz="2000" dirty="0" smtClean="0"/>
              <a:t>Дизайн обозначает различные виды проектировочной деятельности, имеющей целью формирование эстетических и функциональных качеств предметной среды. </a:t>
            </a:r>
          </a:p>
          <a:p>
            <a:pPr marL="0" indent="0">
              <a:buFont typeface="Wingdings 2" pitchFamily="18" charset="2"/>
              <a:buNone/>
              <a:defRPr/>
            </a:pPr>
            <a:r>
              <a:rPr lang="ru-RU" sz="2000" dirty="0" smtClean="0"/>
              <a:t>В узком смысле дизайн –          художественное конструирование.</a:t>
            </a:r>
          </a:p>
        </p:txBody>
      </p:sp>
      <p:pic>
        <p:nvPicPr>
          <p:cNvPr id="12294" name="Рисунок 10" descr="https://im0-tub-ru.yandex.net/i?id=db0345aa10ba056385a12ac283bcfd62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3136900"/>
            <a:ext cx="1993900" cy="1552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Объект 12" descr="https://home.spartandecor.com/wp-content/uploads/2019/07/Importance-of-Living-Room-Wall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840538" y="1268413"/>
            <a:ext cx="1846262" cy="155575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6" name="Рисунок 13" descr="https://a.d-cd.net/afc35c6s-1920.jpg"/>
          <p:cNvPicPr>
            <a:picLocks noChangeAspect="1" noChangeArrowheads="1"/>
          </p:cNvPicPr>
          <p:nvPr/>
        </p:nvPicPr>
        <p:blipFill rotWithShape="1">
          <a:blip r:embed="rId4"/>
          <a:srcRect/>
          <a:stretch/>
        </p:blipFill>
        <p:spPr bwMode="auto">
          <a:xfrm>
            <a:off x="4313238" y="5180013"/>
            <a:ext cx="2352675" cy="1404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Рисунок 14" descr="https://i.pinimg.com/736x/04/36/7d/04367db7aca9f297f90ef808694251e8--floral-arrangements-floral-desig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4388" y="3011488"/>
            <a:ext cx="1257300" cy="1677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Рисунок 15" descr="https://avatars.mds.yandex.net/get-altay/1938795/2a0000016bad31591d89432c31a37a8b1ed6/XX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0575" y="5278438"/>
            <a:ext cx="1454150" cy="1327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Рисунок 16" descr="https://img77.uenicdn.com/image/upload/v1542043737/category/shutterstock_30186942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1371600"/>
            <a:ext cx="1828800" cy="1552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-180975" y="892175"/>
            <a:ext cx="8229600" cy="449263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i="1" dirty="0" smtClean="0">
                <a:solidFill>
                  <a:srgbClr val="3E12FA"/>
                </a:solidFill>
                <a:latin typeface="+mn-lt"/>
              </a:rPr>
              <a:t>        </a:t>
            </a:r>
            <a:r>
              <a:rPr lang="ru-RU" sz="2800" i="1" dirty="0" smtClean="0">
                <a:solidFill>
                  <a:srgbClr val="3E12FA"/>
                </a:solidFill>
                <a:latin typeface="+mn-lt"/>
              </a:rPr>
              <a:t>Живопись</a:t>
            </a:r>
          </a:p>
        </p:txBody>
      </p:sp>
      <p:sp>
        <p:nvSpPr>
          <p:cNvPr id="13315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412875"/>
            <a:ext cx="3521075" cy="48244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2200" b="1" smtClean="0"/>
              <a:t>Жи́вопись</a:t>
            </a:r>
            <a:r>
              <a:rPr lang="ru-RU" sz="2200" smtClean="0"/>
              <a:t> —вид изобразительного искусства; художественные произведения, которые создаются с помощью красок, наносимых на какую-либо твёрдую поверхность. Основным выразительным средством живописи является цвет.</a:t>
            </a:r>
          </a:p>
          <a:p>
            <a:pPr eaLnBrk="1" hangingPunct="1">
              <a:buFont typeface="Wingdings 2" pitchFamily="18" charset="2"/>
              <a:buNone/>
            </a:pPr>
            <a:endParaRPr lang="ru-RU" sz="1800" smtClean="0"/>
          </a:p>
        </p:txBody>
      </p:sp>
      <p:pic>
        <p:nvPicPr>
          <p:cNvPr id="13316" name="Рисунок 8" descr="https://avatars.mds.yandex.net/get-pdb/2369221/5e941496-3b2d-488f-9d0b-e3bd9ee81fe1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1341438"/>
            <a:ext cx="2714625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Рисунок 9" descr="https://i.ebayimg.com/00/s/MTM4NlgxNjAw/z/Z6IAAOSwqKNb8jca/$_57.JPG?set_id=88000050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155950"/>
            <a:ext cx="2246313" cy="162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Рисунок 10" descr="https://i2.wp.com/img-fotki.yandex.ru/get/6805/161887320.ac/0_19cdfd_fa370f9a_ori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5203825"/>
            <a:ext cx="2266950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Рисунок 11" descr="http://s.picture-russia.ru/wpic/l/a/9/a994ce21ed4480527be44469ea974e3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997200"/>
            <a:ext cx="1577975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Рисунок 12" descr="https://kholuy.ru/image/cache/catalog/lakovaya-miniatyurnaya-skazki/371_emeljushka-1000x7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5341938"/>
            <a:ext cx="1765300" cy="123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54013" y="538163"/>
            <a:ext cx="8229600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b">
            <a:normAutofit fontScale="90000" lnSpcReduction="2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ru-RU" sz="3200" b="1" dirty="0" smtClean="0"/>
              <a:t>Изобразительные виды  искусства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1625</TotalTime>
  <Words>489</Words>
  <Application>Microsoft Office PowerPoint</Application>
  <PresentationFormat>Экран (4:3)</PresentationFormat>
  <Paragraphs>136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Calibri</vt:lpstr>
      <vt:lpstr>Constantia</vt:lpstr>
      <vt:lpstr>Wingdings 2</vt:lpstr>
      <vt:lpstr>Times New Roman</vt:lpstr>
      <vt:lpstr>Trebuchet MS</vt:lpstr>
      <vt:lpstr>Baskerville Old Face</vt:lpstr>
      <vt:lpstr>Поток</vt:lpstr>
      <vt:lpstr>       Презентация  к уроку  изобразительного искусства в 6 классе на тему: «Изобразительное искусство – семья пространственных искусств»</vt:lpstr>
      <vt:lpstr>Цель: </vt:lpstr>
      <vt:lpstr>Презентация PowerPoint</vt:lpstr>
      <vt:lpstr>Все искусства, существующие в мире  условно  можно  разделить на 3 группы</vt:lpstr>
      <vt:lpstr>Материальная культура</vt:lpstr>
      <vt:lpstr>Пространственные искусства можно  разделить на 3 группы</vt:lpstr>
      <vt:lpstr>Конструктивные виды искусства</vt:lpstr>
      <vt:lpstr>Дизайн</vt:lpstr>
      <vt:lpstr>        Живопись</vt:lpstr>
      <vt:lpstr>Скульптура</vt:lpstr>
      <vt:lpstr>    Графика</vt:lpstr>
      <vt:lpstr>Фотоискусство</vt:lpstr>
      <vt:lpstr>    Декоративно-прикладное искусство</vt:lpstr>
      <vt:lpstr>Основные виды декоративно – прикладного искусства </vt:lpstr>
      <vt:lpstr>Классификация отраслей декоративно – прикладного искусства по материалу:  </vt:lpstr>
      <vt:lpstr>Классификация отраслей декоративно – прикладного искусства по технике исполнения  </vt:lpstr>
      <vt:lpstr>Вопросы учащимся</vt:lpstr>
      <vt:lpstr>Вопросы учащимся</vt:lpstr>
      <vt:lpstr>Вопросы учащимся</vt:lpstr>
      <vt:lpstr>Спасибо за внимание!</vt:lpstr>
      <vt:lpstr>Использованные источники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Художественно-образное восприятие произведений изобразительного искусства</dc:title>
  <dc:creator>Вирус</dc:creator>
  <cp:lastModifiedBy>RCBS-User01</cp:lastModifiedBy>
  <cp:revision>248</cp:revision>
  <dcterms:created xsi:type="dcterms:W3CDTF">2010-03-11T02:28:15Z</dcterms:created>
  <dcterms:modified xsi:type="dcterms:W3CDTF">2020-11-24T12:53:02Z</dcterms:modified>
</cp:coreProperties>
</file>