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64" r:id="rId4"/>
    <p:sldId id="258" r:id="rId5"/>
    <p:sldId id="260" r:id="rId6"/>
    <p:sldId id="261" r:id="rId7"/>
    <p:sldId id="262" r:id="rId8"/>
    <p:sldId id="263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85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24.11.2020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59952" y="5105400"/>
            <a:ext cx="3384048" cy="1752600"/>
          </a:xfrm>
        </p:spPr>
        <p:txBody>
          <a:bodyPr/>
          <a:lstStyle/>
          <a:p>
            <a:r>
              <a:rPr lang="ru-RU" dirty="0" smtClean="0"/>
              <a:t>Выполнила:</a:t>
            </a:r>
          </a:p>
          <a:p>
            <a:r>
              <a:rPr lang="ru-RU" dirty="0" smtClean="0"/>
              <a:t>Губанова </a:t>
            </a:r>
            <a:r>
              <a:rPr lang="ru-RU" dirty="0" err="1" smtClean="0"/>
              <a:t>Дарина</a:t>
            </a:r>
            <a:r>
              <a:rPr lang="ru-RU" dirty="0" smtClean="0"/>
              <a:t> 11 </a:t>
            </a:r>
            <a:r>
              <a:rPr lang="ru-RU" dirty="0" smtClean="0"/>
              <a:t>Б</a:t>
            </a:r>
            <a:endParaRPr lang="ru-RU" dirty="0"/>
          </a:p>
        </p:txBody>
      </p:sp>
      <p:pic>
        <p:nvPicPr>
          <p:cNvPr id="37890" name="Picture 2" descr="Интернет-версия газеты Маяк - Сысерть &quot; Команды не сдаются без бо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717032"/>
            <a:ext cx="2808312" cy="3140968"/>
          </a:xfrm>
          <a:prstGeom prst="rect">
            <a:avLst/>
          </a:prstGeom>
          <a:noFill/>
        </p:spPr>
      </p:pic>
      <p:pic>
        <p:nvPicPr>
          <p:cNvPr id="37892" name="Picture 4" descr="http://www.hasd.org/cms_files/announce6024_4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3755322"/>
          </a:xfrm>
          <a:prstGeom prst="rect">
            <a:avLst/>
          </a:prstGeom>
          <a:noFill/>
        </p:spPr>
      </p:pic>
      <p:pic>
        <p:nvPicPr>
          <p:cNvPr id="37894" name="Picture 6" descr="Волейбол - Факультет психологии ЯрГУ им. П.Г. Демидова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99792" y="2917303"/>
            <a:ext cx="3940696" cy="394069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4932040" cy="685800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None/>
            </a:pPr>
            <a:r>
              <a:rPr lang="ru-RU" sz="1800" b="1" dirty="0" smtClean="0"/>
              <a:t>Волейбол</a:t>
            </a:r>
            <a:r>
              <a:rPr lang="ru-RU" sz="1800" dirty="0" smtClean="0"/>
              <a:t> (англ. </a:t>
            </a:r>
            <a:r>
              <a:rPr lang="ru-RU" sz="1800" i="1" dirty="0" err="1" smtClean="0"/>
              <a:t>volleyball</a:t>
            </a:r>
            <a:r>
              <a:rPr lang="ru-RU" sz="1800" dirty="0" smtClean="0"/>
              <a:t> от </a:t>
            </a:r>
            <a:r>
              <a:rPr lang="ru-RU" sz="1800" dirty="0" err="1" smtClean="0"/>
              <a:t>volley</a:t>
            </a:r>
            <a:r>
              <a:rPr lang="ru-RU" sz="1800" dirty="0" smtClean="0"/>
              <a:t> — «удар с лёта» и </a:t>
            </a:r>
            <a:r>
              <a:rPr lang="ru-RU" sz="1800" dirty="0" err="1" smtClean="0"/>
              <a:t>ball</a:t>
            </a:r>
            <a:r>
              <a:rPr lang="ru-RU" sz="1800" dirty="0" smtClean="0"/>
              <a:t> — «мяч») — вид спорта, командная спортивная игра, в процессе которой две команды соревнуются на специальной площадке, разделённой сеткой, стремясь направить мяч на сторону соперника таким образом, чтобы он приземлился на площадке противника (</a:t>
            </a:r>
            <a:r>
              <a:rPr lang="ru-RU" sz="1800" i="1" dirty="0" smtClean="0"/>
              <a:t>добить до пола</a:t>
            </a:r>
            <a:r>
              <a:rPr lang="ru-RU" sz="1800" dirty="0" smtClean="0"/>
              <a:t>), либо чтобы игрок защищающейся команды допустил ошибку. При этом для организации атаки игрокам одной команды разрешается не более трёх касаний мяча подряд (в дополнение к касанию на блоке).</a:t>
            </a:r>
          </a:p>
          <a:p>
            <a:pPr>
              <a:buNone/>
            </a:pPr>
            <a:r>
              <a:rPr lang="ru-RU" sz="1900" dirty="0" smtClean="0"/>
              <a:t>Существуют многочисленные варианты волейбола, ответвившиеся от основного вида — пляжный волейбол (олимпийский вид с 1996 года), мини-волейбол, пионербол, парковый волейбол (утверждённый конгрессом FIVB в ноябре 1998 года в Токио)</a:t>
            </a:r>
          </a:p>
          <a:p>
            <a:endParaRPr lang="ru-RU" dirty="0"/>
          </a:p>
        </p:txBody>
      </p:sp>
      <p:pic>
        <p:nvPicPr>
          <p:cNvPr id="51202" name="Picture 2" descr="Спортивная жизнь - Гомельский торгово-экономический колледж Белкоопсоюз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0"/>
            <a:ext cx="4211960" cy="3429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932040" y="3441680"/>
            <a:ext cx="4211960" cy="341632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Волейбол — неконтактный, комбинационный вид спорта, где каждый игрок имеет строгую специализацию на площадке. Важнейшими качествами для игроков в волейбол являются прыгучесть для возможности высоко подняться над сеткой, реакция, координация, физическая сила для эффективного произведения атакующих ударов.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78069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История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124744"/>
            <a:ext cx="4788024" cy="5733256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Изобретателем волейбола считается Уильям Дж. Морган, преподаватель физического воспитания колледжа Ассоциации молодых христиан(YMCA) в городе </a:t>
            </a:r>
            <a:r>
              <a:rPr lang="ru-RU" dirty="0" err="1" smtClean="0"/>
              <a:t>Холиоке</a:t>
            </a:r>
            <a:r>
              <a:rPr lang="ru-RU" dirty="0" smtClean="0"/>
              <a:t> (штат Массачусетс, США). В 1895 году в спортивном зале он подвесил теннисную сетку на высоте 197 см, и его ученики, число которых на площадке не ограничивалось, стали перебрасывать через неё баскетбольную камеру. Морган назвал новую игру «</a:t>
            </a:r>
            <a:r>
              <a:rPr lang="ru-RU" dirty="0" err="1" smtClean="0"/>
              <a:t>минтонет</a:t>
            </a:r>
            <a:r>
              <a:rPr lang="ru-RU" dirty="0" smtClean="0"/>
              <a:t>». Позже игра демонстрировалась на конференции колледжей ассоциации молодых христиан в Спрингфилде и по предложению профессора Альфреда Т. </a:t>
            </a:r>
            <a:r>
              <a:rPr lang="ru-RU" dirty="0" err="1" smtClean="0"/>
              <a:t>Хальстеда</a:t>
            </a:r>
            <a:r>
              <a:rPr lang="ru-RU" dirty="0" smtClean="0"/>
              <a:t> получила новое название — «волейбол». В 1897 году в США были опубликованы первые правила волейбола</a:t>
            </a:r>
            <a:endParaRPr lang="ru-RU" dirty="0"/>
          </a:p>
        </p:txBody>
      </p:sp>
      <p:pic>
        <p:nvPicPr>
          <p:cNvPr id="54274" name="Picture 2" descr="Пляжный волейбол: второй этап уже в эти выходные - НОВОСТИ -…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23522" y="1052736"/>
            <a:ext cx="4320478" cy="2880320"/>
          </a:xfrm>
          <a:prstGeom prst="rect">
            <a:avLst/>
          </a:prstGeom>
          <a:noFill/>
        </p:spPr>
      </p:pic>
      <p:pic>
        <p:nvPicPr>
          <p:cNvPr id="54276" name="Picture 4" descr="В город Ветка состоятся соревнования по волейболу среди трудовых коллективов района Ветка Ветковский район Погода в Ветке Город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92080" y="3970504"/>
            <a:ext cx="3851920" cy="28874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76672"/>
            <a:ext cx="8229600" cy="720080"/>
          </a:xfrm>
        </p:spPr>
        <p:txBody>
          <a:bodyPr>
            <a:prstTxWarp prst="textArchDown">
              <a:avLst/>
            </a:prstTxWarp>
            <a:normAutofit fontScale="90000"/>
            <a:scene3d>
              <a:camera prst="perspectiveRelaxedModerately"/>
              <a:lightRig rig="threePt" dir="t"/>
            </a:scene3d>
          </a:bodyPr>
          <a:lstStyle/>
          <a:p>
            <a:pPr algn="ctr"/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Правила игры</a:t>
            </a:r>
            <a:r>
              <a:rPr lang="ru-RU" dirty="0" smtClean="0"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/>
            </a:r>
            <a:br>
              <a:rPr lang="ru-RU" dirty="0" smtClean="0"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</a:br>
            <a:endParaRPr lang="ru-RU" dirty="0"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28800"/>
            <a:ext cx="6156176" cy="5229200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Игра ведётся на прямоугольной площадке размером 18х9 метров. Волейбольная площадка разделена посередине сеткой. Высота сетки для мужчин — 2,43 м, для женщин — 2,24 м.</a:t>
            </a:r>
          </a:p>
          <a:p>
            <a:r>
              <a:rPr lang="ru-RU" dirty="0" smtClean="0"/>
              <a:t>Игра ведётся сферическим мячом окружностью 65—67 см, весом 260—280 г.</a:t>
            </a:r>
          </a:p>
          <a:p>
            <a:r>
              <a:rPr lang="ru-RU" dirty="0" smtClean="0"/>
              <a:t>Каждая из двух команд может иметь в составе до 14 игроков, на поле в каждый момент времени могут находиться 6 игроков. Цель игры — атакующим ударом добить мяч </a:t>
            </a:r>
            <a:r>
              <a:rPr lang="ru-RU" i="1" dirty="0" smtClean="0"/>
              <a:t>до пола</a:t>
            </a:r>
            <a:r>
              <a:rPr lang="ru-RU" dirty="0" smtClean="0"/>
              <a:t>, то есть до игровой поверхности площадки половины противника, или заставить его ошибиться.</a:t>
            </a:r>
          </a:p>
          <a:p>
            <a:r>
              <a:rPr lang="ru-RU" dirty="0" smtClean="0"/>
              <a:t>Игра начинается вводом мяча в игру при помощи подачи согласно жребию. После ввода мяча в игру подачей и успешного розыгрыша подача переходит к той команде, которая выиграла очко. Площадка по количеству игроков условно разделена на 6 зон. После каждого перехода право подачи переходит от одной команды к другой в результате розыгрыша очка, игроки перемещаются в следующую зону по часовой стрелке.</a:t>
            </a:r>
          </a:p>
          <a:p>
            <a:endParaRPr lang="ru-RU" dirty="0"/>
          </a:p>
        </p:txBody>
      </p:sp>
      <p:pic>
        <p:nvPicPr>
          <p:cNvPr id="52226" name="Picture 2" descr="Иваново. . Ивановская Область. . Новости Моё Иваново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31697" y="2924944"/>
            <a:ext cx="3112303" cy="234203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0868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Нарушения правил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2609528"/>
            <a:ext cx="4495800" cy="4248472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b="1" dirty="0" smtClean="0"/>
              <a:t>При подаче</a:t>
            </a:r>
          </a:p>
          <a:p>
            <a:r>
              <a:rPr lang="ru-RU" dirty="0" smtClean="0"/>
              <a:t>Игрок заступил ногой на пространство площадки.</a:t>
            </a:r>
          </a:p>
          <a:p>
            <a:r>
              <a:rPr lang="ru-RU" dirty="0" smtClean="0"/>
              <a:t>Игрок подбросил и поймал мяч.</a:t>
            </a:r>
          </a:p>
          <a:p>
            <a:r>
              <a:rPr lang="ru-RU" dirty="0" smtClean="0"/>
              <a:t>Мяч касается антенны, игрока подающей команды или не пересекает вертикальную плоскость сетки полностью через площадь перехода, выходит в аут.</a:t>
            </a:r>
          </a:p>
          <a:p>
            <a:r>
              <a:rPr lang="ru-RU" dirty="0" smtClean="0"/>
              <a:t>Подача, совершённая до свистка судьи, не засчитывается и повторяется.</a:t>
            </a:r>
          </a:p>
          <a:p>
            <a:r>
              <a:rPr lang="ru-RU" dirty="0" smtClean="0"/>
              <a:t>По истечении 8 секунд после свистка судьи мяч передаётся команде соперников.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148064" y="980728"/>
            <a:ext cx="3995936" cy="3384376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b="1" dirty="0" smtClean="0"/>
              <a:t>При розыгрыше</a:t>
            </a:r>
          </a:p>
          <a:p>
            <a:r>
              <a:rPr lang="ru-RU" dirty="0" smtClean="0"/>
              <a:t>Сделано более трёх касаний (не учитывая блок).</a:t>
            </a:r>
          </a:p>
          <a:p>
            <a:r>
              <a:rPr lang="ru-RU" dirty="0" smtClean="0"/>
              <a:t>Касание любой части сетки игроком.</a:t>
            </a:r>
          </a:p>
          <a:p>
            <a:r>
              <a:rPr lang="ru-RU" dirty="0" smtClean="0"/>
              <a:t>Заступ игроком задней трёхметровой линии при атаке.</a:t>
            </a:r>
          </a:p>
          <a:p>
            <a:r>
              <a:rPr lang="ru-RU" dirty="0" smtClean="0"/>
              <a:t>Ошибка на приёме: двойное касание или задержка мяча.</a:t>
            </a:r>
          </a:p>
          <a:p>
            <a:r>
              <a:rPr lang="ru-RU" dirty="0" smtClean="0"/>
              <a:t>Переход центральной линии.</a:t>
            </a:r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4319464" y="5257562"/>
            <a:ext cx="4824536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Регламент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/>
              <a:t>Нарушение расстановки.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/>
              <a:t>Неспортивное поведение одного из игроков или тренера.</a:t>
            </a:r>
          </a:p>
          <a:p>
            <a:endParaRPr lang="ru-RU" dirty="0"/>
          </a:p>
        </p:txBody>
      </p:sp>
      <p:pic>
        <p:nvPicPr>
          <p:cNvPr id="53250" name="Picture 2" descr="Женщины, играющие в волейбол; Спорт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5856" y="908720"/>
            <a:ext cx="1872208" cy="2066945"/>
          </a:xfrm>
          <a:prstGeom prst="rect">
            <a:avLst/>
          </a:prstGeom>
          <a:noFill/>
        </p:spPr>
      </p:pic>
      <p:pic>
        <p:nvPicPr>
          <p:cNvPr id="53252" name="Picture 4" descr="КФУ. . Завершилось первенство Набережночелнинского института КФУ по волейболу среди учебных групп первого курса - Сотруднику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1298" y="908720"/>
            <a:ext cx="2395742" cy="1593596"/>
          </a:xfrm>
          <a:prstGeom prst="rect">
            <a:avLst/>
          </a:prstGeom>
          <a:noFill/>
        </p:spPr>
      </p:pic>
      <p:pic>
        <p:nvPicPr>
          <p:cNvPr id="53254" name="Picture 6" descr="Не стареют душой ветераны: на выходных в Горловке пройдет турнир по волейболу для тех, кому &quot;за пятьдесят&quot; - НОВОСТИ - Gorlovka.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52320" y="4005064"/>
            <a:ext cx="1459047" cy="17800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0868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Амплуа игроков</a:t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794313"/>
          <a:ext cx="9144000" cy="606368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71600"/>
                <a:gridCol w="2592288"/>
                <a:gridCol w="2232248"/>
                <a:gridCol w="3347864"/>
              </a:tblGrid>
              <a:tr h="628835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/>
                        <a:t>№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/>
                        <a:t>амплуа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/>
                        <a:t>представители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/>
                        <a:t>характеристика</a:t>
                      </a:r>
                    </a:p>
                  </a:txBody>
                  <a:tcPr anchor="ctr"/>
                </a:tc>
              </a:tr>
              <a:tr h="960729">
                <a:tc>
                  <a:txBody>
                    <a:bodyPr/>
                    <a:lstStyle/>
                    <a:p>
                      <a:pPr algn="ctr"/>
                      <a:r>
                        <a:rPr lang="ru-RU"/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400" u="none" strike="noStrike" dirty="0" err="1">
                          <a:solidFill>
                            <a:srgbClr val="0B0080"/>
                          </a:solidFill>
                        </a:rPr>
                        <a:t>Доигровщик</a:t>
                      </a:r>
                      <a:r>
                        <a:rPr lang="ru-RU" sz="1400" u="none" strike="noStrike" dirty="0">
                          <a:solidFill>
                            <a:srgbClr val="0B0080"/>
                          </a:solidFill>
                        </a:rPr>
                        <a:t> (нападающий второго </a:t>
                      </a:r>
                      <a:r>
                        <a:rPr lang="ru-RU" sz="1400" u="none" strike="noStrike" dirty="0" smtClean="0">
                          <a:solidFill>
                            <a:srgbClr val="0B0080"/>
                          </a:solidFill>
                        </a:rPr>
                        <a:t>темпа)</a:t>
                      </a:r>
                      <a:endParaRPr lang="ru-R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400" u="none" strike="noStrike" dirty="0" err="1">
                          <a:solidFill>
                            <a:srgbClr val="0B0080"/>
                          </a:solidFill>
                        </a:rPr>
                        <a:t>Жиба</a:t>
                      </a:r>
                      <a:r>
                        <a:rPr lang="ru-RU" sz="1400" dirty="0"/>
                        <a:t/>
                      </a:r>
                      <a:br>
                        <a:rPr lang="ru-RU" sz="1400" dirty="0"/>
                      </a:br>
                      <a:r>
                        <a:rPr lang="ru-RU" sz="1400" u="none" strike="noStrike" dirty="0">
                          <a:solidFill>
                            <a:srgbClr val="0B0080"/>
                          </a:solidFill>
                        </a:rPr>
                        <a:t>Франческа </a:t>
                      </a:r>
                      <a:r>
                        <a:rPr lang="ru-RU" sz="1400" u="none" strike="noStrike" dirty="0" err="1">
                          <a:solidFill>
                            <a:srgbClr val="0B0080"/>
                          </a:solidFill>
                        </a:rPr>
                        <a:t>Пиччинини</a:t>
                      </a:r>
                      <a:r>
                        <a:rPr lang="ru-RU" sz="1400" dirty="0"/>
                        <a:t/>
                      </a:r>
                      <a:br>
                        <a:rPr lang="ru-RU" sz="1400" dirty="0"/>
                      </a:br>
                      <a:r>
                        <a:rPr lang="ru-RU" sz="1400" u="none" strike="noStrike" dirty="0">
                          <a:solidFill>
                            <a:srgbClr val="0B0080"/>
                          </a:solidFill>
                        </a:rPr>
                        <a:t>Елена Година</a:t>
                      </a:r>
                      <a:r>
                        <a:rPr lang="ru-RU" sz="1400" dirty="0"/>
                        <a:t/>
                      </a:r>
                      <a:br>
                        <a:rPr lang="ru-RU" sz="1400" dirty="0"/>
                      </a:br>
                      <a:r>
                        <a:rPr lang="ru-RU" sz="1400" u="none" strike="noStrike" dirty="0">
                          <a:solidFill>
                            <a:srgbClr val="0B0080"/>
                          </a:solidFill>
                        </a:rPr>
                        <a:t>Сергей </a:t>
                      </a:r>
                      <a:r>
                        <a:rPr lang="ru-RU" sz="1400" u="none" strike="noStrike" dirty="0" err="1">
                          <a:solidFill>
                            <a:srgbClr val="0B0080"/>
                          </a:solidFill>
                        </a:rPr>
                        <a:t>Тетюхин</a:t>
                      </a:r>
                      <a:endParaRPr lang="ru-R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400"/>
                        <a:t>атакуют с краёв сетки, пайп</a:t>
                      </a:r>
                    </a:p>
                  </a:txBody>
                  <a:tcPr anchor="ctr"/>
                </a:tc>
              </a:tr>
              <a:tr h="1382177">
                <a:tc>
                  <a:txBody>
                    <a:bodyPr/>
                    <a:lstStyle/>
                    <a:p>
                      <a:pPr algn="ctr"/>
                      <a:r>
                        <a:rPr lang="ru-RU"/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400" u="none" strike="noStrike" dirty="0">
                          <a:solidFill>
                            <a:srgbClr val="0B0080"/>
                          </a:solidFill>
                        </a:rPr>
                        <a:t>Диагональный</a:t>
                      </a:r>
                      <a:endParaRPr lang="ru-R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400" u="none" strike="noStrike" dirty="0">
                          <a:solidFill>
                            <a:srgbClr val="0B0080"/>
                          </a:solidFill>
                        </a:rPr>
                        <a:t>Иван </a:t>
                      </a:r>
                      <a:r>
                        <a:rPr lang="ru-RU" sz="1400" u="none" strike="noStrike" dirty="0" err="1">
                          <a:solidFill>
                            <a:srgbClr val="0B0080"/>
                          </a:solidFill>
                        </a:rPr>
                        <a:t>Милькович</a:t>
                      </a:r>
                      <a:r>
                        <a:rPr lang="ru-RU" sz="1400" dirty="0"/>
                        <a:t/>
                      </a:r>
                      <a:br>
                        <a:rPr lang="ru-RU" sz="1400" dirty="0"/>
                      </a:br>
                      <a:r>
                        <a:rPr lang="ru-RU" sz="1400" u="none" strike="noStrike" dirty="0" err="1">
                          <a:solidFill>
                            <a:srgbClr val="0B0080"/>
                          </a:solidFill>
                        </a:rPr>
                        <a:t>Росир</a:t>
                      </a:r>
                      <a:r>
                        <a:rPr lang="ru-RU" sz="1400" u="none" strike="noStrike" dirty="0">
                          <a:solidFill>
                            <a:srgbClr val="0B0080"/>
                          </a:solidFill>
                        </a:rPr>
                        <a:t> Кальдерон</a:t>
                      </a:r>
                      <a:r>
                        <a:rPr lang="ru-RU" sz="1400" dirty="0"/>
                        <a:t/>
                      </a:r>
                      <a:br>
                        <a:rPr lang="ru-RU" sz="1400" dirty="0"/>
                      </a:br>
                      <a:r>
                        <a:rPr lang="ru-RU" sz="1400" u="none" strike="noStrike" dirty="0">
                          <a:solidFill>
                            <a:srgbClr val="0B0080"/>
                          </a:solidFill>
                        </a:rPr>
                        <a:t>Максим Михайлов</a:t>
                      </a:r>
                      <a:r>
                        <a:rPr lang="ru-RU" sz="1400" dirty="0"/>
                        <a:t/>
                      </a:r>
                      <a:br>
                        <a:rPr lang="ru-RU" sz="1400" dirty="0"/>
                      </a:br>
                      <a:r>
                        <a:rPr lang="ru-RU" sz="1400" u="none" strike="noStrike" dirty="0" smtClean="0">
                          <a:solidFill>
                            <a:srgbClr val="0B0080"/>
                          </a:solidFill>
                        </a:rPr>
                        <a:t>Екатерина </a:t>
                      </a:r>
                      <a:r>
                        <a:rPr lang="ru-RU" sz="1400" u="none" strike="noStrike" dirty="0" err="1">
                          <a:solidFill>
                            <a:srgbClr val="0B0080"/>
                          </a:solidFill>
                        </a:rPr>
                        <a:t>Гамова</a:t>
                      </a:r>
                      <a:endParaRPr lang="ru-R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самые мощные, высокие и прыгучие игроки команды, атакуют в основном с задней линии, не участвуют в приёме</a:t>
                      </a:r>
                    </a:p>
                  </a:txBody>
                  <a:tcPr anchor="ctr"/>
                </a:tc>
              </a:tr>
              <a:tr h="1010715">
                <a:tc>
                  <a:txBody>
                    <a:bodyPr/>
                    <a:lstStyle/>
                    <a:p>
                      <a:pPr algn="ctr"/>
                      <a:r>
                        <a:rPr lang="ru-RU"/>
                        <a:t>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400" u="none" strike="noStrike" dirty="0">
                          <a:solidFill>
                            <a:srgbClr val="0B0080"/>
                          </a:solidFill>
                        </a:rPr>
                        <a:t>Центральный блокирующий (нападающий первого темпа)</a:t>
                      </a:r>
                      <a:endParaRPr lang="ru-R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400" u="none" strike="noStrike" dirty="0" err="1">
                          <a:solidFill>
                            <a:srgbClr val="A55858"/>
                          </a:solidFill>
                        </a:rPr>
                        <a:t>Луиджи</a:t>
                      </a:r>
                      <a:r>
                        <a:rPr lang="ru-RU" sz="1400" u="none" strike="noStrike" dirty="0">
                          <a:solidFill>
                            <a:srgbClr val="A55858"/>
                          </a:solidFill>
                        </a:rPr>
                        <a:t> </a:t>
                      </a:r>
                      <a:r>
                        <a:rPr lang="ru-RU" sz="1400" u="none" strike="noStrike" dirty="0" err="1">
                          <a:solidFill>
                            <a:srgbClr val="A55858"/>
                          </a:solidFill>
                        </a:rPr>
                        <a:t>Мастранджело</a:t>
                      </a:r>
                      <a:r>
                        <a:rPr lang="ru-RU" sz="1400" dirty="0"/>
                        <a:t/>
                      </a:r>
                      <a:br>
                        <a:rPr lang="ru-RU" sz="1400" dirty="0"/>
                      </a:br>
                      <a:r>
                        <a:rPr lang="ru-RU" sz="1400" u="none" strike="noStrike" dirty="0" err="1" smtClean="0">
                          <a:solidFill>
                            <a:srgbClr val="0B0080"/>
                          </a:solidFill>
                        </a:rPr>
                        <a:t>Валевска</a:t>
                      </a:r>
                      <a:r>
                        <a:rPr lang="ru-RU" sz="1400" dirty="0"/>
                        <a:t/>
                      </a:r>
                      <a:br>
                        <a:rPr lang="ru-RU" sz="1400" dirty="0"/>
                      </a:br>
                      <a:r>
                        <a:rPr lang="ru-RU" sz="1400" u="none" strike="noStrike" dirty="0">
                          <a:solidFill>
                            <a:srgbClr val="0B0080"/>
                          </a:solidFill>
                        </a:rPr>
                        <a:t>Дмитрий </a:t>
                      </a:r>
                      <a:r>
                        <a:rPr lang="ru-RU" sz="1400" u="none" strike="noStrike" dirty="0" err="1">
                          <a:solidFill>
                            <a:srgbClr val="0B0080"/>
                          </a:solidFill>
                        </a:rPr>
                        <a:t>Мусэрский</a:t>
                      </a:r>
                      <a:r>
                        <a:rPr lang="ru-RU" sz="1400" dirty="0"/>
                        <a:t/>
                      </a:r>
                      <a:br>
                        <a:rPr lang="ru-RU" sz="1400" dirty="0"/>
                      </a:br>
                      <a:r>
                        <a:rPr lang="ru-RU" sz="1400" u="none" strike="noStrike" dirty="0">
                          <a:solidFill>
                            <a:srgbClr val="0B0080"/>
                          </a:solidFill>
                        </a:rPr>
                        <a:t>Юлия Меркулова</a:t>
                      </a:r>
                      <a:endParaRPr lang="ru-R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как правило самые высокие игроки, блокируют удары соперника, атакуют из 3-й зоны</a:t>
                      </a:r>
                    </a:p>
                  </a:txBody>
                  <a:tcPr anchor="ctr"/>
                </a:tc>
              </a:tr>
              <a:tr h="1010476">
                <a:tc>
                  <a:txBody>
                    <a:bodyPr/>
                    <a:lstStyle/>
                    <a:p>
                      <a:pPr algn="ctr"/>
                      <a:r>
                        <a:rPr lang="ru-RU"/>
                        <a:t>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400" u="none" strike="noStrike" dirty="0">
                          <a:solidFill>
                            <a:srgbClr val="0B0080"/>
                          </a:solidFill>
                        </a:rPr>
                        <a:t>Связующий</a:t>
                      </a:r>
                      <a:endParaRPr lang="ru-R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400" u="none" strike="noStrike" dirty="0">
                          <a:solidFill>
                            <a:srgbClr val="0B0080"/>
                          </a:solidFill>
                        </a:rPr>
                        <a:t>Никола </a:t>
                      </a:r>
                      <a:r>
                        <a:rPr lang="ru-RU" sz="1400" u="none" strike="noStrike" dirty="0" err="1">
                          <a:solidFill>
                            <a:srgbClr val="0B0080"/>
                          </a:solidFill>
                        </a:rPr>
                        <a:t>Грбич</a:t>
                      </a:r>
                      <a:r>
                        <a:rPr lang="ru-RU" sz="1400" dirty="0"/>
                        <a:t/>
                      </a:r>
                      <a:br>
                        <a:rPr lang="ru-RU" sz="1400" dirty="0"/>
                      </a:br>
                      <a:r>
                        <a:rPr lang="ru-RU" sz="1400" u="none" strike="noStrike" dirty="0" err="1">
                          <a:solidFill>
                            <a:srgbClr val="0B0080"/>
                          </a:solidFill>
                        </a:rPr>
                        <a:t>Ёсиэ</a:t>
                      </a:r>
                      <a:r>
                        <a:rPr lang="ru-RU" sz="1400" u="none" strike="noStrike" dirty="0">
                          <a:solidFill>
                            <a:srgbClr val="0B0080"/>
                          </a:solidFill>
                        </a:rPr>
                        <a:t> </a:t>
                      </a:r>
                      <a:r>
                        <a:rPr lang="ru-RU" sz="1400" u="none" strike="noStrike" dirty="0" err="1">
                          <a:solidFill>
                            <a:srgbClr val="0B0080"/>
                          </a:solidFill>
                        </a:rPr>
                        <a:t>Такэсита</a:t>
                      </a:r>
                      <a:r>
                        <a:rPr lang="ru-RU" sz="1400" dirty="0"/>
                        <a:t/>
                      </a:r>
                      <a:br>
                        <a:rPr lang="ru-RU" sz="1400" dirty="0"/>
                      </a:br>
                      <a:r>
                        <a:rPr lang="ru-RU" sz="1400" u="none" strike="noStrike" dirty="0">
                          <a:solidFill>
                            <a:srgbClr val="0B0080"/>
                          </a:solidFill>
                        </a:rPr>
                        <a:t>Вячеслав Зайцев</a:t>
                      </a:r>
                      <a:r>
                        <a:rPr lang="ru-RU" sz="1400" dirty="0"/>
                        <a:t/>
                      </a:r>
                      <a:br>
                        <a:rPr lang="ru-RU" sz="1400" dirty="0"/>
                      </a:br>
                      <a:r>
                        <a:rPr lang="ru-RU" sz="1400" u="none" strike="noStrike" dirty="0">
                          <a:solidFill>
                            <a:srgbClr val="0B0080"/>
                          </a:solidFill>
                        </a:rPr>
                        <a:t>Ирина Кириллова</a:t>
                      </a:r>
                      <a:endParaRPr lang="ru-R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определяет игру и варианты атаки</a:t>
                      </a:r>
                    </a:p>
                  </a:txBody>
                  <a:tcPr anchor="ctr"/>
                </a:tc>
              </a:tr>
              <a:tr h="1070754">
                <a:tc>
                  <a:txBody>
                    <a:bodyPr/>
                    <a:lstStyle/>
                    <a:p>
                      <a:pPr algn="ctr"/>
                      <a:r>
                        <a:rPr lang="ru-RU"/>
                        <a:t>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400" u="none" strike="noStrike" dirty="0" err="1">
                          <a:solidFill>
                            <a:srgbClr val="0B0080"/>
                          </a:solidFill>
                        </a:rPr>
                        <a:t>Либеро</a:t>
                      </a:r>
                      <a:endParaRPr lang="ru-R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400" u="none" strike="noStrike" dirty="0" err="1">
                          <a:solidFill>
                            <a:srgbClr val="A55858"/>
                          </a:solidFill>
                        </a:rPr>
                        <a:t>Кшиштоф</a:t>
                      </a:r>
                      <a:r>
                        <a:rPr lang="ru-RU" sz="1400" u="none" strike="noStrike" dirty="0">
                          <a:solidFill>
                            <a:srgbClr val="A55858"/>
                          </a:solidFill>
                        </a:rPr>
                        <a:t> </a:t>
                      </a:r>
                      <a:r>
                        <a:rPr lang="ru-RU" sz="1400" u="none" strike="noStrike" dirty="0" err="1" smtClean="0">
                          <a:solidFill>
                            <a:srgbClr val="A55858"/>
                          </a:solidFill>
                        </a:rPr>
                        <a:t>Игначак</a:t>
                      </a:r>
                      <a:r>
                        <a:rPr lang="ru-RU" sz="1400" dirty="0"/>
                        <a:t/>
                      </a:r>
                      <a:br>
                        <a:rPr lang="ru-RU" sz="1400" dirty="0"/>
                      </a:br>
                      <a:r>
                        <a:rPr lang="ru-RU" sz="1400" u="none" strike="noStrike" dirty="0" err="1">
                          <a:solidFill>
                            <a:srgbClr val="0B0080"/>
                          </a:solidFill>
                        </a:rPr>
                        <a:t>Чжан</a:t>
                      </a:r>
                      <a:r>
                        <a:rPr lang="ru-RU" sz="1400" u="none" strike="noStrike" dirty="0">
                          <a:solidFill>
                            <a:srgbClr val="0B0080"/>
                          </a:solidFill>
                        </a:rPr>
                        <a:t> На</a:t>
                      </a:r>
                      <a:r>
                        <a:rPr lang="ru-RU" sz="1400" dirty="0"/>
                        <a:t/>
                      </a:r>
                      <a:br>
                        <a:rPr lang="ru-RU" sz="1400" dirty="0"/>
                      </a:br>
                      <a:r>
                        <a:rPr lang="ru-RU" sz="1400" u="none" strike="noStrike" dirty="0">
                          <a:solidFill>
                            <a:srgbClr val="0B0080"/>
                          </a:solidFill>
                        </a:rPr>
                        <a:t>Екатерина Уланова</a:t>
                      </a:r>
                      <a:r>
                        <a:rPr lang="ru-RU" sz="1400" dirty="0"/>
                        <a:t/>
                      </a:r>
                      <a:br>
                        <a:rPr lang="ru-RU" sz="1400" dirty="0"/>
                      </a:br>
                      <a:r>
                        <a:rPr lang="ru-RU" sz="1400" u="none" strike="noStrike" dirty="0">
                          <a:solidFill>
                            <a:srgbClr val="0B0080"/>
                          </a:solidFill>
                        </a:rPr>
                        <a:t>Алексей </a:t>
                      </a:r>
                      <a:r>
                        <a:rPr lang="ru-RU" sz="1400" u="none" strike="noStrike" dirty="0" err="1">
                          <a:solidFill>
                            <a:srgbClr val="0B0080"/>
                          </a:solidFill>
                        </a:rPr>
                        <a:t>Вербов</a:t>
                      </a:r>
                      <a:endParaRPr lang="ru-R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основной принимающий, рост обычно &lt; 190 см</a:t>
                      </a:r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780696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/>
              <a:t>Словарь терминов и жаргонных выражений</a:t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548680"/>
            <a:ext cx="9144000" cy="630932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1600" b="1" dirty="0" err="1" smtClean="0"/>
              <a:t>Брейковое</a:t>
            </a:r>
            <a:r>
              <a:rPr lang="ru-RU" sz="1600" b="1" dirty="0" smtClean="0"/>
              <a:t> очко</a:t>
            </a:r>
            <a:r>
              <a:rPr lang="ru-RU" sz="1600" dirty="0" smtClean="0"/>
              <a:t> — </a:t>
            </a:r>
            <a:r>
              <a:rPr lang="ru-RU" sz="1600" dirty="0" err="1" smtClean="0"/>
              <a:t>очко</a:t>
            </a:r>
            <a:r>
              <a:rPr lang="ru-RU" sz="1600" dirty="0" smtClean="0"/>
              <a:t>, взятое командой со своей подачи.</a:t>
            </a:r>
          </a:p>
          <a:p>
            <a:r>
              <a:rPr lang="ru-RU" sz="1600" b="1" dirty="0" smtClean="0"/>
              <a:t>Взлёт</a:t>
            </a:r>
            <a:r>
              <a:rPr lang="ru-RU" sz="1600" dirty="0" smtClean="0"/>
              <a:t> — короткий быстрый пас нападающему в 3-ю зону, который в момент касания мяча связующим уже находится в воздухе с рукой, готовой для нанесения удара.</a:t>
            </a:r>
          </a:p>
          <a:p>
            <a:r>
              <a:rPr lang="ru-RU" sz="1600" b="1" dirty="0" smtClean="0"/>
              <a:t>В тапочки</a:t>
            </a:r>
            <a:r>
              <a:rPr lang="ru-RU" sz="1600" dirty="0" smtClean="0"/>
              <a:t> — мяч после блока отлетает ровно в пол перед атакующим игроком</a:t>
            </a:r>
          </a:p>
          <a:p>
            <a:r>
              <a:rPr lang="ru-RU" sz="1600" b="1" dirty="0" smtClean="0"/>
              <a:t>Второй темп</a:t>
            </a:r>
            <a:r>
              <a:rPr lang="ru-RU" sz="1600" dirty="0" smtClean="0"/>
              <a:t> — вариант атаки, при котором связующий подключает диагональных нападающих.</a:t>
            </a:r>
          </a:p>
          <a:p>
            <a:r>
              <a:rPr lang="ru-RU" sz="1600" b="1" dirty="0" err="1" smtClean="0"/>
              <a:t>Диг</a:t>
            </a:r>
            <a:r>
              <a:rPr lang="ru-RU" sz="1600" dirty="0" smtClean="0"/>
              <a:t>  — защитный удар, выполняемый в падении, поднимающий мяч вверх ударом тыльной стороной ладони.</a:t>
            </a:r>
          </a:p>
          <a:p>
            <a:r>
              <a:rPr lang="ru-RU" sz="1600" b="1" dirty="0" smtClean="0"/>
              <a:t>Добить до пола</a:t>
            </a:r>
            <a:r>
              <a:rPr lang="ru-RU" sz="1600" dirty="0" smtClean="0"/>
              <a:t> — основная цель игры в волейбол.</a:t>
            </a:r>
          </a:p>
          <a:p>
            <a:r>
              <a:rPr lang="ru-RU" sz="1600" b="1" dirty="0" err="1" smtClean="0"/>
              <a:t>Доигровка</a:t>
            </a:r>
            <a:r>
              <a:rPr lang="ru-RU" sz="1600" dirty="0" smtClean="0"/>
              <a:t> — продолжение атаки, когда принимающая команда не смогла организовать съём. Продолжительная </a:t>
            </a:r>
            <a:r>
              <a:rPr lang="ru-RU" sz="1600" dirty="0" err="1" smtClean="0"/>
              <a:t>доигровка</a:t>
            </a:r>
            <a:r>
              <a:rPr lang="ru-RU" sz="1600" dirty="0" smtClean="0"/>
              <a:t> характерна для женского волейбола.</a:t>
            </a:r>
          </a:p>
          <a:p>
            <a:r>
              <a:rPr lang="ru-RU" sz="1600" b="1" dirty="0" smtClean="0"/>
              <a:t>Загнать под кожу</a:t>
            </a:r>
            <a:r>
              <a:rPr lang="ru-RU" sz="1600" dirty="0" smtClean="0"/>
              <a:t> — при атакующем ударе нападающего загнать мяч между сеткой и руками блокирующих.</a:t>
            </a:r>
          </a:p>
          <a:p>
            <a:r>
              <a:rPr lang="ru-RU" sz="1600" b="1" dirty="0" smtClean="0"/>
              <a:t>Зачехлить</a:t>
            </a:r>
            <a:r>
              <a:rPr lang="ru-RU" sz="1600" dirty="0" smtClean="0"/>
              <a:t> — закрыть атаку соперника блоком.</a:t>
            </a:r>
          </a:p>
          <a:p>
            <a:r>
              <a:rPr lang="ru-RU" sz="1600" b="1" dirty="0" smtClean="0"/>
              <a:t>Котёл</a:t>
            </a:r>
            <a:r>
              <a:rPr lang="ru-RU" sz="1600" dirty="0" smtClean="0"/>
              <a:t> — зона в середине площадки за 3-х метровой линией. Самое частое направление скидок при нападении.</a:t>
            </a:r>
          </a:p>
          <a:p>
            <a:r>
              <a:rPr lang="ru-RU" sz="1600" b="1" dirty="0" err="1" smtClean="0"/>
              <a:t>Морита</a:t>
            </a:r>
            <a:r>
              <a:rPr lang="ru-RU" sz="1600" dirty="0" smtClean="0"/>
              <a:t> — атакующий удар, выполненный на ложном замахе, когда нападающий имитирует разбег на взлёт, выдерживает паузу и бьёт уже по опускающемуся блоку соперника. Эта красивая и сложная комбинация, названная по фамилии японского волейболиста </a:t>
            </a:r>
            <a:r>
              <a:rPr lang="ru-RU" sz="1600" dirty="0" err="1" smtClean="0"/>
              <a:t>Дзюнго</a:t>
            </a:r>
            <a:r>
              <a:rPr lang="ru-RU" sz="1600" dirty="0" smtClean="0"/>
              <a:t> </a:t>
            </a:r>
            <a:r>
              <a:rPr lang="ru-RU" sz="1600" dirty="0" err="1" smtClean="0"/>
              <a:t>Мориты</a:t>
            </a:r>
            <a:r>
              <a:rPr lang="ru-RU" sz="1600" dirty="0" smtClean="0"/>
              <a:t>, чемпиона Олимпийских игр 1972 года, в настоящее время крайне редко применяется в профессиональном волейболе.</a:t>
            </a:r>
          </a:p>
          <a:p>
            <a:r>
              <a:rPr lang="ru-RU" sz="1600" b="1" dirty="0" smtClean="0"/>
              <a:t>Надеть на уши</a:t>
            </a:r>
            <a:r>
              <a:rPr lang="ru-RU" sz="1600" dirty="0" smtClean="0"/>
              <a:t> — игровая ситуация, когда отразившийся от блока мяч ударяется обратно в атакующего. Неприятный для игрока результат атаки.</a:t>
            </a:r>
          </a:p>
          <a:p>
            <a:endParaRPr lang="ru-RU" sz="1600" dirty="0" smtClean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55000" lnSpcReduction="20000"/>
          </a:bodyPr>
          <a:lstStyle/>
          <a:p>
            <a:r>
              <a:rPr lang="ru-RU" sz="2900" b="1" dirty="0" smtClean="0"/>
              <a:t>Организованный блок</a:t>
            </a:r>
            <a:r>
              <a:rPr lang="ru-RU" sz="2900" dirty="0" smtClean="0"/>
              <a:t> — правильно построенный сомкнутый групповой блок, закрывающий наиболее вероятное направление удара и создающий максимальные проблемы атакующему.</a:t>
            </a:r>
          </a:p>
          <a:p>
            <a:r>
              <a:rPr lang="ru-RU" sz="2900" b="1" dirty="0" smtClean="0"/>
              <a:t>Отведённый пас</a:t>
            </a:r>
            <a:r>
              <a:rPr lang="ru-RU" sz="2900" dirty="0" smtClean="0"/>
              <a:t> — Атакующему удобнее всего атаковать мячом, доведённым прямо на линию сетки, что увеличивает сектор удара. Если же пас для атакующего удара неудачно отведён далеко от сетки, то это затрудняет успешный удар.</a:t>
            </a:r>
          </a:p>
          <a:p>
            <a:r>
              <a:rPr lang="ru-RU" sz="2900" b="1" dirty="0" smtClean="0"/>
              <a:t>Отыграться от блока</a:t>
            </a:r>
            <a:r>
              <a:rPr lang="ru-RU" sz="2900" dirty="0" smtClean="0"/>
              <a:t> — несильным ударом об край блока отправить мяч в аут или оставить в игре для более успешной </a:t>
            </a:r>
            <a:r>
              <a:rPr lang="ru-RU" sz="2900" dirty="0" err="1" smtClean="0"/>
              <a:t>доигровки</a:t>
            </a:r>
            <a:r>
              <a:rPr lang="ru-RU" sz="2900" dirty="0" smtClean="0"/>
              <a:t>.</a:t>
            </a:r>
          </a:p>
          <a:p>
            <a:r>
              <a:rPr lang="ru-RU" sz="2900" b="1" dirty="0" err="1" smtClean="0"/>
              <a:t>Пайп</a:t>
            </a:r>
            <a:r>
              <a:rPr lang="ru-RU" sz="2900" dirty="0" smtClean="0"/>
              <a:t> — вариант атаки, когда связующий подключает к атаке игрока из 6-й зоны. При этом атакующий игрок бьёт, отталкиваясь из-за 3-х метровой линии.</a:t>
            </a:r>
          </a:p>
          <a:p>
            <a:r>
              <a:rPr lang="ru-RU" sz="2900" b="1" dirty="0" smtClean="0"/>
              <a:t>Первый темп</a:t>
            </a:r>
            <a:r>
              <a:rPr lang="ru-RU" sz="2900" dirty="0" smtClean="0"/>
              <a:t> — вариант атаки, при котором связующий передаёт мяч коротким пасом игроку из третьей зоны.</a:t>
            </a:r>
          </a:p>
          <a:p>
            <a:r>
              <a:rPr lang="ru-RU" sz="2900" b="1" dirty="0" smtClean="0"/>
              <a:t>Переходящий мяч</a:t>
            </a:r>
            <a:r>
              <a:rPr lang="ru-RU" sz="2900" dirty="0" smtClean="0"/>
              <a:t> — </a:t>
            </a:r>
            <a:r>
              <a:rPr lang="ru-RU" sz="2900" dirty="0" err="1" smtClean="0"/>
              <a:t>мяч</a:t>
            </a:r>
            <a:r>
              <a:rPr lang="ru-RU" sz="2900" dirty="0" smtClean="0"/>
              <a:t>, перелетающий на сторону противника невысоко над сеткой, позволяющий легко выиграть очко атакой с первого же удара. Обычно возникает при плохом приёме подачи.</a:t>
            </a:r>
          </a:p>
          <a:p>
            <a:r>
              <a:rPr lang="ru-RU" sz="2900" b="1" dirty="0" smtClean="0"/>
              <a:t>Планер</a:t>
            </a:r>
            <a:r>
              <a:rPr lang="ru-RU" sz="2900" dirty="0" smtClean="0"/>
              <a:t> или </a:t>
            </a:r>
            <a:r>
              <a:rPr lang="ru-RU" sz="2900" b="1" dirty="0" smtClean="0"/>
              <a:t>Флот</a:t>
            </a:r>
            <a:r>
              <a:rPr lang="ru-RU" sz="2900" dirty="0" smtClean="0"/>
              <a:t>  — планирующая подача, при которой мяч летит по неустойчивой траектории, меняя направление полета.</a:t>
            </a:r>
          </a:p>
          <a:p>
            <a:r>
              <a:rPr lang="ru-RU" sz="2900" b="1" dirty="0" smtClean="0"/>
              <a:t>Позитивный приём</a:t>
            </a:r>
            <a:r>
              <a:rPr lang="ru-RU" sz="2900" dirty="0" smtClean="0"/>
              <a:t> — хороший приём подачи, который позволяет связующему выбрать любую задуманную им передачу и комфортно её сыграть.</a:t>
            </a:r>
          </a:p>
          <a:p>
            <a:r>
              <a:rPr lang="ru-RU" sz="2900" b="1" dirty="0" smtClean="0"/>
              <a:t>Сняться</a:t>
            </a:r>
            <a:r>
              <a:rPr lang="ru-RU" sz="2900" dirty="0" smtClean="0"/>
              <a:t> — выиграть очко в результате своей атаки после подачи соперника.</a:t>
            </a:r>
          </a:p>
          <a:p>
            <a:r>
              <a:rPr lang="ru-RU" sz="2900" b="1" dirty="0" smtClean="0"/>
              <a:t>Схема 4-2, 5-1, 6-2</a:t>
            </a:r>
            <a:r>
              <a:rPr lang="ru-RU" sz="2900" dirty="0" smtClean="0"/>
              <a:t> — различные тактические схемы игры. Схема 4-2 — четыре нападающих и два связующих в противоположных зонах, передачу отдает тот из них, кто находится на передней линии. Схема 5-1 — пять нападающих и один связующий, выходящий на передачу с передней и с задней линии. Схема 6-2 — четыре нападающих и два связующих, передачу отдает тот из них, кто выходит с задней линии, в то время как связующий на передней линии играет в атаке.</a:t>
            </a:r>
          </a:p>
          <a:p>
            <a:r>
              <a:rPr lang="ru-RU" sz="2900" b="1" dirty="0" smtClean="0"/>
              <a:t>Съём</a:t>
            </a:r>
            <a:r>
              <a:rPr lang="ru-RU" sz="2900" dirty="0" smtClean="0"/>
              <a:t> — а) мощный удар по мячу в верхней точке его траектории, б) выигрыш мяча на подаче противника.</a:t>
            </a:r>
          </a:p>
          <a:p>
            <a:r>
              <a:rPr lang="ru-RU" sz="2900" b="1" dirty="0" err="1" smtClean="0"/>
              <a:t>Эйс</a:t>
            </a:r>
            <a:r>
              <a:rPr lang="ru-RU" sz="2900" dirty="0" smtClean="0"/>
              <a:t>  — очко, выигранное непосредственно с подачи, когда мяч доведён до пола или произошло только одно касание и мяч ушёл в аут.</a:t>
            </a:r>
          </a:p>
          <a:p>
            <a:endParaRPr lang="ru-RU" sz="2900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764704"/>
            <a:ext cx="7851648" cy="1828800"/>
          </a:xfrm>
        </p:spPr>
        <p:txBody>
          <a:bodyPr>
            <a:scene3d>
              <a:camera prst="orthographicFront"/>
              <a:lightRig rig="freezing" dir="t">
                <a:rot lat="0" lon="0" rev="5640000"/>
              </a:lightRig>
            </a:scene3d>
            <a:sp3d extrusionH="57150" prstMaterial="flat">
              <a:bevelT w="69850" h="69850" prst="divot"/>
              <a:contourClr>
                <a:schemeClr val="tx2"/>
              </a:contourClr>
            </a:sp3d>
          </a:bodyPr>
          <a:lstStyle/>
          <a:p>
            <a:r>
              <a:rPr lang="ru-RU" dirty="0" smtClean="0"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60000" endA="900" endPos="60000" dist="29997" dir="5400000" sy="-100000" algn="bl" rotWithShape="0"/>
                </a:effectLst>
              </a:rPr>
              <a:t>Спасибо за внимание!!!</a:t>
            </a:r>
            <a:endParaRPr lang="ru-RU" dirty="0"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outerShdw blurRad="50800" dist="38100" dir="2700000" algn="tl" rotWithShape="0">
                  <a:prstClr val="black">
                    <a:alpha val="40000"/>
                  </a:prstClr>
                </a:outerShdw>
                <a:reflection blurRad="6350" stA="60000" endA="900" endPos="60000" dist="29997" dir="5400000" sy="-100000" algn="bl" rotWithShape="0"/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8370" name="Picture 2" descr="Софьюшк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2822213"/>
            <a:ext cx="6048672" cy="403578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41</TotalTime>
  <Words>234</Words>
  <Application>Microsoft Office PowerPoint</Application>
  <PresentationFormat>Экран (4:3)</PresentationFormat>
  <Paragraphs>80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Поток</vt:lpstr>
      <vt:lpstr>Слайд 1</vt:lpstr>
      <vt:lpstr>Слайд 2</vt:lpstr>
      <vt:lpstr>История</vt:lpstr>
      <vt:lpstr>Правила игры </vt:lpstr>
      <vt:lpstr>Нарушения правил </vt:lpstr>
      <vt:lpstr>Амплуа игроков </vt:lpstr>
      <vt:lpstr>Словарь терминов и жаргонных выражений </vt:lpstr>
      <vt:lpstr>Слайд 8</vt:lpstr>
      <vt:lpstr>Спасибо за внимание!!!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Волейбол</dc:title>
  <dc:creator>1</dc:creator>
  <cp:lastModifiedBy>User</cp:lastModifiedBy>
  <cp:revision>7</cp:revision>
  <dcterms:created xsi:type="dcterms:W3CDTF">2015-04-03T15:30:47Z</dcterms:created>
  <dcterms:modified xsi:type="dcterms:W3CDTF">2020-11-24T10:48:33Z</dcterms:modified>
</cp:coreProperties>
</file>