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66" r:id="rId4"/>
    <p:sldId id="270" r:id="rId5"/>
    <p:sldId id="271" r:id="rId6"/>
    <p:sldId id="260" r:id="rId7"/>
    <p:sldId id="259" r:id="rId8"/>
    <p:sldId id="258" r:id="rId9"/>
    <p:sldId id="257" r:id="rId10"/>
    <p:sldId id="272" r:id="rId11"/>
    <p:sldId id="261" r:id="rId12"/>
    <p:sldId id="263" r:id="rId13"/>
    <p:sldId id="262" r:id="rId14"/>
    <p:sldId id="264" r:id="rId15"/>
    <p:sldId id="265" r:id="rId16"/>
    <p:sldId id="273" r:id="rId17"/>
    <p:sldId id="269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EB69-4624-4CE5-8235-D923794C8D50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258D8-10EB-484E-AB18-6FB29708A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141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EB69-4624-4CE5-8235-D923794C8D50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258D8-10EB-484E-AB18-6FB29708A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1295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EB69-4624-4CE5-8235-D923794C8D50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258D8-10EB-484E-AB18-6FB29708A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494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EB69-4624-4CE5-8235-D923794C8D50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258D8-10EB-484E-AB18-6FB29708A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903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EB69-4624-4CE5-8235-D923794C8D50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258D8-10EB-484E-AB18-6FB29708A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636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EB69-4624-4CE5-8235-D923794C8D50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258D8-10EB-484E-AB18-6FB29708A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620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EB69-4624-4CE5-8235-D923794C8D50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258D8-10EB-484E-AB18-6FB29708A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302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EB69-4624-4CE5-8235-D923794C8D50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258D8-10EB-484E-AB18-6FB29708A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796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EB69-4624-4CE5-8235-D923794C8D50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258D8-10EB-484E-AB18-6FB29708A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5309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EB69-4624-4CE5-8235-D923794C8D50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258D8-10EB-484E-AB18-6FB29708A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567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EB69-4624-4CE5-8235-D923794C8D50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258D8-10EB-484E-AB18-6FB29708A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831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ECEB69-4624-4CE5-8235-D923794C8D50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258D8-10EB-484E-AB18-6FB29708A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88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1%D1%86%D0%B5%D0%BD%D0%B0%D1%80%D0%B8%D0%B9" TargetMode="External"/><Relationship Id="rId3" Type="http://schemas.openxmlformats.org/officeDocument/2006/relationships/hyperlink" Target="https://ru.wikipedia.org/wiki/%D0%A2%D0%B5%D0%B0%D1%82%D1%80" TargetMode="External"/><Relationship Id="rId7" Type="http://schemas.openxmlformats.org/officeDocument/2006/relationships/hyperlink" Target="https://ru.wikipedia.org/wiki/%D0%A7%D0%B8%D1%82%D0%B0%D1%82%D0%B5%D0%BB%D1%8C" TargetMode="External"/><Relationship Id="rId2" Type="http://schemas.openxmlformats.org/officeDocument/2006/relationships/hyperlink" Target="https://ru.wikipedia.org/wiki/%D0%A4%D1%80%D0%B0%D0%BD%D1%86%D1%83%D0%B7%D1%81%D0%BA%D0%B8%D0%B9_%D1%8F%D0%B7%D1%8B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1%D1%86%D0%B5%D0%BD%D0%B0" TargetMode="External"/><Relationship Id="rId5" Type="http://schemas.openxmlformats.org/officeDocument/2006/relationships/hyperlink" Target="https://ru.wikipedia.org/wiki/%D0%A5%D1%83%D0%B4%D0%BE%D0%B6%D0%B5%D1%81%D1%82%D0%B2%D0%B5%D0%BD%D0%BD%D0%BE%D0%B5_%D0%BF%D1%80%D0%BE%D0%B8%D0%B7%D0%B2%D0%B5%D0%B4%D0%B5%D0%BD%D0%B8%D0%B5" TargetMode="External"/><Relationship Id="rId4" Type="http://schemas.openxmlformats.org/officeDocument/2006/relationships/hyperlink" Target="https://ru.wikipedia.org/wiki/%D0%90%D0%BA%D1%82_(%D1%82%D0%B5%D0%B0%D1%82%D1%80)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litmasters.ru/sila-sujeta/konflikt.html" TargetMode="External"/><Relationship Id="rId2" Type="http://schemas.openxmlformats.org/officeDocument/2006/relationships/hyperlink" Target="https://ru.wikipedia.org/wiki/%D0%9B%D0%B8%D1%82%D0%B5%D1%80%D0%B0%D1%82%D1%83%D1%80%D0%BD%D0%B0%D1%8F_%D0%BA%D1%80%D0%B8%D1%82%D0%B8%D0%BA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loveread.ec/view_global.php?id=9449" TargetMode="External"/><Relationship Id="rId5" Type="http://schemas.openxmlformats.org/officeDocument/2006/relationships/hyperlink" Target="https://www.ozon.ru/reviews/6042152/" TargetMode="External"/><Relationship Id="rId4" Type="http://schemas.openxmlformats.org/officeDocument/2006/relationships/hyperlink" Target="https://vk.com/topic-25597510_24241470?offset=120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0%B5%D1%80%D1%81%D0%BE%D0%BD%D0%B0%D0%B6" TargetMode="External"/><Relationship Id="rId2" Type="http://schemas.openxmlformats.org/officeDocument/2006/relationships/hyperlink" Target="https://ru.wikipedia.org/wiki/%D0%90%D0%BD%D0%B3%D0%BB%D0%B8%D0%B9%D1%81%D0%BA%D0%B8%D0%B9_%D1%8F%D0%B7%D1%8B%D0%BA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ru.wikipedia.org/wiki/%D0%A4%D0%B0%D0%BD%D1%84%D0%B8%D0%BA" TargetMode="External"/><Relationship Id="rId4" Type="http://schemas.openxmlformats.org/officeDocument/2006/relationships/hyperlink" Target="https://ru.wikipedia.org/wiki/%D0%9A%D0%BE%D0%BC%D0%BF%D0%BB%D0%B5%D0%BA%D1%81_%D0%BD%D0%B5%D0%BF%D0%BE%D0%BB%D0%BD%D0%BE%D1%86%D0%B5%D0%BD%D0%BD%D0%BE%D1%81%D1%82%D0%B8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217" y="180109"/>
            <a:ext cx="11829565" cy="291391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1968" y="3782291"/>
            <a:ext cx="10438867" cy="2600925"/>
          </a:xfrm>
        </p:spPr>
        <p:txBody>
          <a:bodyPr>
            <a:normAutofit lnSpcReduction="10000"/>
          </a:bodyPr>
          <a:lstStyle/>
          <a:p>
            <a:pPr algn="r"/>
            <a:r>
              <a:rPr lang="ru-RU" dirty="0"/>
              <a:t>Занятие по </a:t>
            </a:r>
            <a:r>
              <a:rPr lang="ru-RU" dirty="0" smtClean="0"/>
              <a:t>теме:</a:t>
            </a:r>
            <a:endParaRPr lang="ru-RU" dirty="0" smtClean="0"/>
          </a:p>
          <a:p>
            <a:pPr algn="r"/>
            <a:r>
              <a:rPr lang="ru-RU" dirty="0"/>
              <a:t>«Не пером пишут – умом. Тайны письма</a:t>
            </a:r>
            <a:r>
              <a:rPr lang="ru-RU" dirty="0" smtClean="0"/>
              <a:t>.…»</a:t>
            </a:r>
          </a:p>
          <a:p>
            <a:pPr algn="r"/>
            <a:r>
              <a:rPr lang="ru-RU" dirty="0" smtClean="0"/>
              <a:t>Иванова Е.О. </a:t>
            </a:r>
          </a:p>
          <a:p>
            <a:pPr algn="r"/>
            <a:r>
              <a:rPr lang="ru-RU" dirty="0" smtClean="0"/>
              <a:t>Педагог дополнительного образования</a:t>
            </a:r>
          </a:p>
          <a:p>
            <a:pPr algn="r"/>
            <a:r>
              <a:rPr lang="ru-RU" dirty="0" smtClean="0"/>
              <a:t>ГБОУ гимназия № 116</a:t>
            </a:r>
          </a:p>
          <a:p>
            <a:pPr algn="r"/>
            <a:r>
              <a:rPr lang="ru-RU" dirty="0" smtClean="0"/>
              <a:t>Приморского района Санкт-Петербурга</a:t>
            </a:r>
          </a:p>
        </p:txBody>
      </p:sp>
      <p:sp>
        <p:nvSpPr>
          <p:cNvPr id="5" name="TextBox 4"/>
          <p:cNvSpPr txBox="1"/>
          <p:nvPr/>
        </p:nvSpPr>
        <p:spPr>
          <a:xfrm flipH="1">
            <a:off x="6456215" y="955964"/>
            <a:ext cx="4059383" cy="22404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6147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92727" y="520512"/>
            <a:ext cx="9809018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Arial" panose="020B0604020202020204" pitchFamily="34" charset="0"/>
              </a:rPr>
              <a:t>Татьяна Отзывы и </a:t>
            </a:r>
            <a:r>
              <a:rPr lang="ru-RU" sz="2400" dirty="0" err="1">
                <a:solidFill>
                  <a:srgbClr val="FF0000"/>
                </a:solidFill>
                <a:latin typeface="Arial" panose="020B0604020202020204" pitchFamily="34" charset="0"/>
              </a:rPr>
              <a:t>рецензии:</a:t>
            </a:r>
            <a:r>
              <a:rPr lang="ru-RU" sz="2400" dirty="0" err="1">
                <a:solidFill>
                  <a:srgbClr val="000000"/>
                </a:solidFill>
                <a:latin typeface="Arial" panose="020B0604020202020204" pitchFamily="34" charset="0"/>
              </a:rPr>
              <a:t>Приличный</a:t>
            </a: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</a:rPr>
              <a:t> сюжет - еще не произведение! Это перовое, что пришло мне в голову, как только я закончила читать. </a:t>
            </a:r>
            <a:b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</a:rPr>
              <a:t>После книги осталась странная пустота и ощущение, что меня обманули. Читалось легко (за исключением нескольких затянутых или наоборот слишком стремительных моментов), быстро. Местами увлекательно. Но «увлекательность» - важная, но не единственная составляющая хорошего произведения. В книге должен быть СМЫСЛ, ее должна венчать мораль! Особенно, если это сказка. То, что это только первая часть трилогии не может быть оправданием. </a:t>
            </a:r>
            <a:b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</a:rPr>
              <a:t>Если бы к интересному сюжету добавились «живые», хорошо прописанные персонажи… Но характеры прописаны слабо. Ни один не запомнился, ни один персонаж не стал дорог.</a:t>
            </a:r>
            <a:b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</a:rPr>
              <a:t>Для чего было написано данное произведение?</a:t>
            </a:r>
            <a:b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</a:rPr>
              <a:t/>
            </a:r>
            <a:b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ru-RU" sz="2400" dirty="0"/>
              <a:t/>
            </a:r>
            <a:br>
              <a:rPr lang="ru-RU" sz="2400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760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0127" y="25360"/>
            <a:ext cx="11832608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sz="2000" dirty="0"/>
              <a:t>Книга не понравилась</a:t>
            </a:r>
            <a:r>
              <a:rPr lang="ru-RU" sz="2000" dirty="0" smtClean="0"/>
              <a:t>. Я </a:t>
            </a:r>
            <a:r>
              <a:rPr lang="ru-RU" sz="2000" dirty="0"/>
              <a:t>даже не смогла прочесть ее до конца. Все заставляла себя и заставляла читать дальше, ждала того момента когда начнется то что заставит меня воскликнуть «</a:t>
            </a:r>
            <a:r>
              <a:rPr lang="ru-RU" sz="2000" dirty="0" err="1"/>
              <a:t>Вау</a:t>
            </a:r>
            <a:r>
              <a:rPr lang="ru-RU" sz="2000" dirty="0" smtClean="0"/>
              <a:t>!», </a:t>
            </a:r>
            <a:r>
              <a:rPr lang="ru-RU" sz="2000" dirty="0"/>
              <a:t>но знаете, дошла я до середины книги и </a:t>
            </a:r>
            <a:r>
              <a:rPr lang="ru-RU" sz="2000" dirty="0" smtClean="0"/>
              <a:t>… .          И </a:t>
            </a:r>
            <a:r>
              <a:rPr lang="ru-RU" sz="2000" dirty="0"/>
              <a:t>тут я расстроилась, так как все </a:t>
            </a:r>
            <a:r>
              <a:rPr lang="ru-RU" sz="2000" dirty="0" smtClean="0"/>
              <a:t>на форумах </a:t>
            </a:r>
            <a:r>
              <a:rPr lang="ru-RU" sz="2000" dirty="0"/>
              <a:t>книгу </a:t>
            </a:r>
            <a:r>
              <a:rPr lang="ru-RU" sz="2000" dirty="0" smtClean="0"/>
              <a:t>хвалят, а все литературные критики ругают. 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      Так в чём я вижу множество минусов книги? Во-первых, </a:t>
            </a:r>
            <a:r>
              <a:rPr lang="ru-RU" sz="2000" dirty="0"/>
              <a:t>это сюжет. В нем и плюс, и минус книги. Минус – он очень быстро развивается и перенасыщен всем чем только можно. С</a:t>
            </a:r>
            <a:r>
              <a:rPr lang="ru-RU" sz="2000" dirty="0" smtClean="0"/>
              <a:t>южет </a:t>
            </a:r>
            <a:r>
              <a:rPr lang="ru-RU" sz="2000" dirty="0"/>
              <a:t>скачет вперед, несется, не </a:t>
            </a:r>
            <a:r>
              <a:rPr lang="ru-RU" sz="2000" dirty="0" smtClean="0"/>
              <a:t>останавливаясь ни </a:t>
            </a:r>
            <a:r>
              <a:rPr lang="ru-RU" sz="2000" dirty="0"/>
              <a:t>на минутку, не давая читателю передохнуть. Это хорошо? Хорошо. Но и в </a:t>
            </a:r>
            <a:r>
              <a:rPr lang="ru-RU" sz="2000" dirty="0" smtClean="0"/>
              <a:t>то же </a:t>
            </a:r>
            <a:r>
              <a:rPr lang="ru-RU" sz="2000" dirty="0"/>
              <a:t>время автор не дает нам разобраться во всем. Идеи, идеи, снова идеи, осенившие автора, все она напихала в свою первую книгу, дав для развития сюжета как минимум десяток различных вариантов. Это слишком много. Я считаю, что сюжет должен развиваться постепенно. А тут автор сразу дает нам </a:t>
            </a:r>
            <a:r>
              <a:rPr lang="ru-RU" sz="2000" dirty="0" smtClean="0"/>
              <a:t>понять: «Видите</a:t>
            </a:r>
            <a:r>
              <a:rPr lang="ru-RU" sz="2000" dirty="0"/>
              <a:t>, сколько я всего </a:t>
            </a:r>
            <a:r>
              <a:rPr lang="ru-RU" sz="2000" dirty="0" err="1"/>
              <a:t>напридумывала</a:t>
            </a:r>
            <a:r>
              <a:rPr lang="ru-RU" sz="2000" dirty="0"/>
              <a:t>? На десять книг вперед!». </a:t>
            </a:r>
          </a:p>
          <a:p>
            <a:r>
              <a:rPr lang="ru-RU" sz="2000" dirty="0" smtClean="0"/>
              <a:t>    Во-вторых, автор </a:t>
            </a:r>
            <a:r>
              <a:rPr lang="ru-RU" sz="2000" dirty="0"/>
              <a:t>абсолютно не раскрывает своего персонажа. Зарисовка - есть. Раскрытие – нет. </a:t>
            </a:r>
            <a:endParaRPr lang="ru-RU" sz="2000" dirty="0" smtClean="0"/>
          </a:p>
          <a:p>
            <a:r>
              <a:rPr lang="ru-RU" sz="2000" dirty="0" smtClean="0"/>
              <a:t>Зато </a:t>
            </a:r>
            <a:r>
              <a:rPr lang="ru-RU" sz="2000" dirty="0"/>
              <a:t>как она ловко все с магией придумала! Оригинально. </a:t>
            </a:r>
            <a:r>
              <a:rPr lang="ru-RU" sz="2000" dirty="0" smtClean="0"/>
              <a:t>Но, простите, если </a:t>
            </a:r>
            <a:r>
              <a:rPr lang="ru-RU" sz="2000" dirty="0"/>
              <a:t>у вас </a:t>
            </a:r>
            <a:r>
              <a:rPr lang="ru-RU" sz="2000" dirty="0" smtClean="0"/>
              <a:t>«дохлый» </a:t>
            </a:r>
            <a:r>
              <a:rPr lang="ru-RU" sz="2000" dirty="0"/>
              <a:t>главный персонаж, с кашей в голове, никакие навороченные и оригинальные магические придумки вас не спасут. И к тому же в чем оригинальность книги? Лишь в </a:t>
            </a:r>
            <a:r>
              <a:rPr lang="ru-RU" sz="2000" dirty="0" smtClean="0"/>
              <a:t>том, </a:t>
            </a:r>
            <a:r>
              <a:rPr lang="ru-RU" sz="2000" dirty="0"/>
              <a:t>что магия часовая. А насчет всего остального в сюжете можно сказать так – где-то я это уже видела.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    Знаете</a:t>
            </a:r>
            <a:r>
              <a:rPr lang="ru-RU" sz="2000" dirty="0"/>
              <a:t>, книги для меня всегда были чем-то больше чем стопка листков в обложке. Для меня книги - МИРЫ, реальности, судьбы, люди. Когда я читала Гарри </a:t>
            </a:r>
            <a:r>
              <a:rPr lang="ru-RU" sz="2000" dirty="0" smtClean="0"/>
              <a:t>Поттера, </a:t>
            </a:r>
            <a:r>
              <a:rPr lang="ru-RU" sz="2000" dirty="0"/>
              <a:t>я верила в то, что читаю. Я видела происходящее перед собой, чувствовала героев</a:t>
            </a:r>
            <a:r>
              <a:rPr lang="ru-RU" sz="2000" dirty="0" smtClean="0"/>
              <a:t>. А </a:t>
            </a:r>
            <a:r>
              <a:rPr lang="ru-RU" sz="2000" dirty="0"/>
              <a:t>вот с </a:t>
            </a:r>
            <a:r>
              <a:rPr lang="ru-RU" sz="2000" dirty="0" err="1"/>
              <a:t>Часодеями</a:t>
            </a:r>
            <a:r>
              <a:rPr lang="ru-RU" sz="2000" dirty="0"/>
              <a:t> у меня не сложилось. </a:t>
            </a:r>
            <a:r>
              <a:rPr lang="ru-RU" sz="2000" dirty="0" smtClean="0"/>
              <a:t>Не </a:t>
            </a:r>
            <a:r>
              <a:rPr lang="ru-RU" sz="2000" dirty="0"/>
              <a:t>вижу души. </a:t>
            </a:r>
            <a:r>
              <a:rPr lang="ru-RU" sz="2000" i="1" dirty="0" smtClean="0"/>
              <a:t>LoveRead.ec Студентка факультета журналистики </a:t>
            </a:r>
            <a:r>
              <a:rPr lang="en-US" sz="2000" i="1" dirty="0" smtClean="0"/>
              <a:t>Juliana</a:t>
            </a:r>
            <a:r>
              <a:rPr lang="ru-RU" sz="2000" i="1" dirty="0" smtClean="0"/>
              <a:t>.</a:t>
            </a:r>
            <a:endParaRPr lang="ru-RU" sz="2000" i="1" dirty="0" smtClean="0"/>
          </a:p>
        </p:txBody>
      </p:sp>
    </p:spTree>
    <p:extLst>
      <p:ext uri="{BB962C8B-B14F-4D97-AF65-F5344CB8AC3E}">
        <p14:creationId xmlns:p14="http://schemas.microsoft.com/office/powerpoint/2010/main" val="399295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Предсказуемый сюжет -?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Безжизненные образы - ?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Фанфик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Гарри Поттера - ?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4.Или….в чём прав автор?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8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в итоге???</a:t>
            </a:r>
            <a:endParaRPr lang="ru-RU" sz="80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13552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ЧАСОДЕИ: </a:t>
            </a:r>
            <a:br>
              <a:rPr lang="ru-RU" dirty="0" smtClean="0"/>
            </a:br>
            <a:r>
              <a:rPr lang="ru-RU" dirty="0" smtClean="0"/>
              <a:t>ШЕДЕВР или «НЕ СТОИТ ТРАТИТЬ ВРЕМЯ»?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72200" y="1825625"/>
            <a:ext cx="5181600" cy="4351338"/>
          </a:xfrm>
          <a:prstGeom prst="rect">
            <a:avLst/>
          </a:prstGeom>
        </p:spPr>
      </p:pic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838201" y="2060694"/>
            <a:ext cx="5065446" cy="3794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66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СЮЖЕТ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err="1"/>
              <a:t>Сюже́т</a:t>
            </a:r>
            <a:r>
              <a:rPr lang="ru-RU" dirty="0"/>
              <a:t> (от </a:t>
            </a:r>
            <a:r>
              <a:rPr lang="ru-RU" dirty="0">
                <a:hlinkClick r:id="rId2" tooltip="Французский язык"/>
              </a:rPr>
              <a:t>фр.</a:t>
            </a:r>
            <a:r>
              <a:rPr lang="ru-RU" dirty="0"/>
              <a:t> </a:t>
            </a:r>
            <a:r>
              <a:rPr lang="ru-RU" i="1" dirty="0" err="1"/>
              <a:t>sujet</a:t>
            </a:r>
            <a:r>
              <a:rPr lang="ru-RU" dirty="0"/>
              <a:t>, букв. — «предмет») — в литературе, драматургии, </a:t>
            </a:r>
            <a:r>
              <a:rPr lang="ru-RU" dirty="0">
                <a:hlinkClick r:id="rId3" tooltip="Театр"/>
              </a:rPr>
              <a:t>театре</a:t>
            </a:r>
            <a:r>
              <a:rPr lang="ru-RU" dirty="0"/>
              <a:t>, кино, комиксах и играх — ряд событий (последовательность сцен, </a:t>
            </a:r>
            <a:r>
              <a:rPr lang="ru-RU" dirty="0">
                <a:hlinkClick r:id="rId4" tooltip="Акт (театр)"/>
              </a:rPr>
              <a:t>актов</a:t>
            </a:r>
            <a:r>
              <a:rPr lang="ru-RU" dirty="0"/>
              <a:t>), происходящих в </a:t>
            </a:r>
            <a:r>
              <a:rPr lang="ru-RU" u="sng" dirty="0">
                <a:hlinkClick r:id="rId5" tooltip="Художественное произведение"/>
              </a:rPr>
              <a:t>художественном произведении</a:t>
            </a:r>
            <a:r>
              <a:rPr lang="ru-RU" dirty="0"/>
              <a:t> (на </a:t>
            </a:r>
            <a:r>
              <a:rPr lang="ru-RU" dirty="0">
                <a:hlinkClick r:id="rId6" tooltip="Сцена"/>
              </a:rPr>
              <a:t>сцене театра</a:t>
            </a:r>
            <a:r>
              <a:rPr lang="ru-RU" dirty="0"/>
              <a:t>) и выстроенных для </a:t>
            </a:r>
            <a:r>
              <a:rPr lang="ru-RU" dirty="0">
                <a:hlinkClick r:id="rId7" tooltip="Читатель"/>
              </a:rPr>
              <a:t>читателя</a:t>
            </a:r>
            <a:r>
              <a:rPr lang="ru-RU" dirty="0"/>
              <a:t> (зрителя, игрока) по </a:t>
            </a:r>
            <a:r>
              <a:rPr lang="ru-RU" dirty="0">
                <a:hlinkClick r:id="rId8" tooltip="Сценарий"/>
              </a:rPr>
              <a:t>определённым правилам демонстрации</a:t>
            </a:r>
            <a:r>
              <a:rPr lang="ru-RU" dirty="0"/>
              <a:t>. Сюжет — основа формы произведения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3905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0250" y="286603"/>
            <a:ext cx="1164154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Приёмы и средства создания образа в образной системе литературного произведения: </a:t>
            </a:r>
          </a:p>
          <a:p>
            <a:r>
              <a:rPr lang="ru-RU" sz="2000" dirty="0"/>
              <a:t>1. Имена героя, героев ("говорящие фамилии) . </a:t>
            </a:r>
          </a:p>
          <a:p>
            <a:r>
              <a:rPr lang="ru-RU" sz="2000" dirty="0"/>
              <a:t>2. Характеристика героя через его действия, поступки, манеру держаться, мысли. </a:t>
            </a:r>
          </a:p>
          <a:p>
            <a:r>
              <a:rPr lang="ru-RU" sz="2000" dirty="0"/>
              <a:t>3. Портретная характеристика героя: </a:t>
            </a:r>
          </a:p>
          <a:p>
            <a:r>
              <a:rPr lang="ru-RU" sz="2000" dirty="0"/>
              <a:t>- цельность портрета или противоречивость; </a:t>
            </a:r>
          </a:p>
          <a:p>
            <a:r>
              <a:rPr lang="ru-RU" sz="2000" dirty="0" smtClean="0"/>
              <a:t>4</a:t>
            </a:r>
            <a:r>
              <a:rPr lang="ru-RU" sz="2000" dirty="0"/>
              <a:t>. </a:t>
            </a:r>
            <a:r>
              <a:rPr lang="ru-RU" sz="2000" dirty="0" err="1" smtClean="0"/>
              <a:t>Самохарактеристика</a:t>
            </a:r>
            <a:r>
              <a:rPr lang="ru-RU" sz="2000" dirty="0" smtClean="0"/>
              <a:t> героя: что он говорит и думает о себе?</a:t>
            </a:r>
            <a:endParaRPr lang="ru-RU" sz="2000" dirty="0"/>
          </a:p>
          <a:p>
            <a:r>
              <a:rPr lang="ru-RU" sz="2000" dirty="0"/>
              <a:t>5. Авторская характеристика </a:t>
            </a:r>
            <a:r>
              <a:rPr lang="ru-RU" sz="2000" dirty="0" smtClean="0"/>
              <a:t>героя: как о нем говорит автор? Какие  качества выделяет более всего?</a:t>
            </a:r>
            <a:endParaRPr lang="ru-RU" sz="2000" dirty="0"/>
          </a:p>
          <a:p>
            <a:r>
              <a:rPr lang="ru-RU" sz="2000" dirty="0"/>
              <a:t>6. Характеристика другими персонажами. </a:t>
            </a:r>
          </a:p>
          <a:p>
            <a:r>
              <a:rPr lang="ru-RU" sz="2000" dirty="0"/>
              <a:t>7. Художественные детали, характеризующие героя: </a:t>
            </a:r>
          </a:p>
          <a:p>
            <a:r>
              <a:rPr lang="ru-RU" sz="2000" dirty="0" smtClean="0"/>
              <a:t>- Одежда; увлечения</a:t>
            </a:r>
            <a:r>
              <a:rPr lang="ru-RU" sz="2000" dirty="0"/>
              <a:t> </a:t>
            </a:r>
            <a:r>
              <a:rPr lang="ru-RU" sz="2000" dirty="0" smtClean="0"/>
              <a:t>и т.д.</a:t>
            </a:r>
          </a:p>
          <a:p>
            <a:r>
              <a:rPr lang="ru-RU" sz="2000" dirty="0" smtClean="0"/>
              <a:t>8</a:t>
            </a:r>
            <a:r>
              <a:rPr lang="ru-RU" sz="2000" dirty="0"/>
              <a:t>. Речевые особенности </a:t>
            </a:r>
            <a:r>
              <a:rPr lang="ru-RU" sz="2000" dirty="0" smtClean="0"/>
              <a:t>персонажей ( слова!) </a:t>
            </a:r>
            <a:endParaRPr lang="ru-RU" sz="2000" dirty="0"/>
          </a:p>
          <a:p>
            <a:r>
              <a:rPr lang="ru-RU" sz="2000" dirty="0"/>
              <a:t>9. Пейзаж ( эмоциональная окраска внутреннего состояния героя) : </a:t>
            </a:r>
          </a:p>
          <a:p>
            <a:r>
              <a:rPr lang="ru-RU" sz="2000" dirty="0"/>
              <a:t>- психологический; </a:t>
            </a:r>
          </a:p>
          <a:p>
            <a:r>
              <a:rPr lang="ru-RU" sz="2000" dirty="0"/>
              <a:t>- контрастный. </a:t>
            </a:r>
          </a:p>
          <a:p>
            <a:r>
              <a:rPr lang="ru-RU" sz="2000" dirty="0"/>
              <a:t>10. Место персонажа в </a:t>
            </a:r>
            <a:r>
              <a:rPr lang="ru-RU" sz="2000" dirty="0" smtClean="0"/>
              <a:t>системе </a:t>
            </a:r>
            <a:r>
              <a:rPr lang="ru-RU" sz="2000" dirty="0"/>
              <a:t>образов: </a:t>
            </a:r>
          </a:p>
          <a:p>
            <a:r>
              <a:rPr lang="ru-RU" sz="2000" dirty="0"/>
              <a:t>- сопоставление с другими персонажами; </a:t>
            </a:r>
          </a:p>
          <a:p>
            <a:r>
              <a:rPr lang="ru-RU" sz="2000" dirty="0"/>
              <a:t>- противопоставление другим персонажам. </a:t>
            </a:r>
          </a:p>
          <a:p>
            <a:r>
              <a:rPr lang="ru-RU" sz="2000" dirty="0"/>
              <a:t>Следует ещё обратить внимание на то, был ли у героя прототип, какую роль играет образ в сюжете и композиции произведения, каково значение образа в раскрытии идеи и проблематики произведения</a:t>
            </a:r>
          </a:p>
        </p:txBody>
      </p:sp>
    </p:spTree>
    <p:extLst>
      <p:ext uri="{BB962C8B-B14F-4D97-AF65-F5344CB8AC3E}">
        <p14:creationId xmlns:p14="http://schemas.microsoft.com/office/powerpoint/2010/main" val="32594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ДОКАЖИТЕ СВОЁ МНЕНИЕ!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569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https://ru.wikipedia.org/wiki/%D0%9B%D0%B8%D1%82%D0%B5%D1%80%D0%B0%D1%82%D1%83%D1%80%D0%BD%D0%B0%D1%8F_%</a:t>
            </a:r>
            <a:r>
              <a:rPr lang="en-US" dirty="0" smtClean="0">
                <a:hlinkClick r:id="rId2"/>
              </a:rPr>
              <a:t>D0%BA%D1%80%D0%B8%D1%82%D0%B8%D0%BA%D0%B0</a:t>
            </a:r>
            <a:r>
              <a:rPr lang="ru-RU" dirty="0" smtClean="0"/>
              <a:t> </a:t>
            </a:r>
          </a:p>
          <a:p>
            <a:r>
              <a:rPr lang="en-US" dirty="0">
                <a:hlinkClick r:id="rId3"/>
              </a:rPr>
              <a:t>http://litmasters.ru/sila-sujeta/konflikt.html</a:t>
            </a:r>
            <a:r>
              <a:rPr lang="ru-RU" dirty="0"/>
              <a:t> </a:t>
            </a:r>
            <a:endParaRPr lang="ru-RU" dirty="0" smtClean="0"/>
          </a:p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vk.com/topic-25597510_24241470?offset=120</a:t>
            </a:r>
            <a:r>
              <a:rPr lang="ru-RU" dirty="0" smtClean="0"/>
              <a:t> </a:t>
            </a:r>
          </a:p>
          <a:p>
            <a:r>
              <a:rPr lang="en-US" dirty="0"/>
              <a:t> </a:t>
            </a:r>
            <a:r>
              <a:rPr lang="en-US" dirty="0">
                <a:hlinkClick r:id="rId5"/>
              </a:rPr>
              <a:t>https://www.ozon.ru/reviews/6042152</a:t>
            </a:r>
            <a:r>
              <a:rPr lang="en-US" dirty="0" smtClean="0">
                <a:hlinkClick r:id="rId5"/>
              </a:rPr>
              <a:t>/</a:t>
            </a:r>
            <a:r>
              <a:rPr lang="ru-RU" dirty="0" smtClean="0"/>
              <a:t> </a:t>
            </a:r>
          </a:p>
          <a:p>
            <a:r>
              <a:rPr lang="ru-RU" dirty="0" smtClean="0"/>
              <a:t> </a:t>
            </a:r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loveread.ec/view_global.php?id=9449</a:t>
            </a:r>
            <a:r>
              <a:rPr lang="ru-RU" dirty="0" smtClean="0"/>
              <a:t> </a:t>
            </a:r>
          </a:p>
          <a:p>
            <a:pPr lvl="0"/>
            <a:r>
              <a:rPr lang="en-US" dirty="0">
                <a:solidFill>
                  <a:prstClr val="black"/>
                </a:solidFill>
                <a:hlinkClick r:id="rId3"/>
              </a:rPr>
              <a:t>http://litmasters.ru/sila-sujeta/konflikt.html</a:t>
            </a:r>
            <a:r>
              <a:rPr lang="ru-RU" dirty="0">
                <a:solidFill>
                  <a:prstClr val="black"/>
                </a:solidFill>
              </a:rPr>
              <a:t> 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240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Поговорим о критике: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чтение вашего творчества людьми, которые вас любят или дружат с вами по сути ничего не даст, кроме хорошего настроения от резюме типа, «…</a:t>
            </a:r>
            <a:r>
              <a:rPr lang="ru-RU" dirty="0" err="1" smtClean="0"/>
              <a:t>вах</a:t>
            </a:r>
            <a:r>
              <a:rPr lang="ru-RU" dirty="0" smtClean="0"/>
              <a:t>, </a:t>
            </a:r>
            <a:r>
              <a:rPr lang="ru-RU" dirty="0"/>
              <a:t>какая классный книг…». Или диаметрально наоборот.</a:t>
            </a:r>
          </a:p>
          <a:p>
            <a:r>
              <a:rPr lang="ru-RU" dirty="0"/>
              <a:t>Вам нужно найти настоящего критика либо удачливого литератора.</a:t>
            </a:r>
          </a:p>
          <a:p>
            <a:r>
              <a:rPr lang="ru-RU" b="1" dirty="0"/>
              <a:t>Профессиональный критик</a:t>
            </a:r>
            <a:r>
              <a:rPr lang="ru-RU" dirty="0"/>
              <a:t> — настоящий знаток писательского мастерства, </a:t>
            </a:r>
            <a:r>
              <a:rPr lang="ru-RU" dirty="0" smtClean="0"/>
              <a:t>несмотря </a:t>
            </a:r>
            <a:r>
              <a:rPr lang="ru-RU" dirty="0"/>
              <a:t>на то, что сам произведения не пишет. Зато знает все технические моменты и приемы, которые используют авторы. Такой человек может дать качественный анализ вашему творчеству.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951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024" y="1122363"/>
            <a:ext cx="11727976" cy="3367750"/>
          </a:xfrm>
        </p:spPr>
        <p:txBody>
          <a:bodyPr>
            <a:noAutofit/>
          </a:bodyPr>
          <a:lstStyle/>
          <a:p>
            <a:pPr algn="l"/>
            <a:r>
              <a:rPr lang="ru-RU" sz="3200" b="1" dirty="0"/>
              <a:t>Критика занимается истолкованием и оценкой произведений литературы с точки зрения современности (в том числе </a:t>
            </a:r>
            <a:r>
              <a:rPr lang="ru-RU" sz="32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насущных проблем общественной и духовной жизни</a:t>
            </a:r>
            <a:r>
              <a:rPr lang="ru-RU" sz="3200" b="1" dirty="0"/>
              <a:t>) и личных взглядов; выявляет и утверждает </a:t>
            </a:r>
            <a:r>
              <a:rPr lang="ru-RU" sz="3200" b="1" u="sng" dirty="0"/>
              <a:t>творческие принципы</a:t>
            </a:r>
            <a:r>
              <a:rPr lang="ru-RU" sz="3200" b="1" dirty="0"/>
              <a:t> литературных направлений; </a:t>
            </a:r>
            <a:r>
              <a:rPr lang="ru-RU" sz="3200" b="1" u="sng" dirty="0"/>
              <a:t>оказывает активное влияние</a:t>
            </a:r>
            <a:r>
              <a:rPr lang="ru-RU" sz="3200" b="1" dirty="0"/>
              <a:t> на литературный процесс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087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Н.Щерба</a:t>
            </a:r>
            <a:r>
              <a:rPr lang="ru-RU" dirty="0" smtClean="0"/>
              <a:t> «</a:t>
            </a:r>
            <a:r>
              <a:rPr lang="ru-RU" dirty="0" err="1" smtClean="0"/>
              <a:t>Часодеи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 сами выбрали для обсуждения книгу Натальи Щербы. Чем понравилась вам книга?</a:t>
            </a:r>
          </a:p>
          <a:p>
            <a:r>
              <a:rPr lang="ru-RU" dirty="0" smtClean="0"/>
              <a:t>Кто из героев произвёл на вас наибольшее впечатление?</a:t>
            </a:r>
          </a:p>
          <a:p>
            <a:r>
              <a:rPr lang="ru-RU" dirty="0" smtClean="0"/>
              <a:t>Какой эпизод запомнился вам больше всего?</a:t>
            </a:r>
          </a:p>
          <a:p>
            <a:r>
              <a:rPr lang="ru-RU" dirty="0" smtClean="0"/>
              <a:t>Рекомендовали бы вы эту книгу товарищам?</a:t>
            </a:r>
          </a:p>
          <a:p>
            <a:r>
              <a:rPr lang="ru-RU" dirty="0" smtClean="0"/>
              <a:t>Читаете ли вы отзывы, когда выбираете книгу для чтения или руководствуетесь советами родителей, учителей, друзей?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175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Критика о романе «</a:t>
            </a:r>
            <a:r>
              <a:rPr lang="ru-RU" dirty="0" err="1" smtClean="0"/>
              <a:t>Часодеи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2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546" y="136184"/>
            <a:ext cx="11191164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</a:rPr>
              <a:t>1) Сюжет есть, но сырой и выдутый из пальца. Я так поняла, автор вдохновился после серии Гарри Поттера про часы «Узник </a:t>
            </a:r>
            <a:r>
              <a:rPr lang="ru-RU" sz="2400" b="0" i="0" dirty="0" err="1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</a:rPr>
              <a:t>Азкабана</a:t>
            </a: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</a:rPr>
              <a:t>», когда </a:t>
            </a:r>
            <a:r>
              <a:rPr lang="ru-RU" sz="2400" b="0" i="0" dirty="0" err="1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</a:rPr>
              <a:t>Гермиона</a:t>
            </a: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</a:rPr>
              <a:t> получила от </a:t>
            </a:r>
            <a:r>
              <a:rPr lang="ru-RU" sz="2400" b="0" i="0" dirty="0" err="1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</a:rPr>
              <a:t>Дамблдора</a:t>
            </a: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</a:rPr>
              <a:t> часы, чтобы успевать на лекции в разное время. А потом автор глянул «Рубиновая книга», а там полный набор остального инструментария – мир, мерцания, перелёты…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</a:rPr>
              <a:t>2) Логика - скачет как заяц, заметающий следы. 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</a:rPr>
              <a:t>3) Герои – однообразные картонные марионетки, по большей части </a:t>
            </a: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  <a:hlinkClick r:id="rId2" action="ppaction://hlinksldjump"/>
              </a:rPr>
              <a:t>Мэри Сью</a:t>
            </a: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</a:rPr>
              <a:t>, - </a:t>
            </a:r>
            <a:r>
              <a:rPr lang="ru-RU" sz="2400" b="0" i="0" dirty="0" err="1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</a:rPr>
              <a:t>кхм</a:t>
            </a: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</a:rPr>
              <a:t>… странно прозвучит, но которых так ненавидят издательства и читатели-критики. 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</a:rPr>
              <a:t>4) Описания – шаблонная болванка: цепляй на каждого, не ошибёшься. 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</a:rPr>
              <a:t>5) Диалоги люблю, но в данном романе они – вода, как говорится, переливается из пустого в порожнее. 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</a:rPr>
              <a:t>6) Поучительность, назидательность, мораль – нуль….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</a:rPr>
              <a:t>13) Рояли из кустов – не страшны, ведь их оправдает автор в 10 книге… Главное, ждите…</a:t>
            </a:r>
          </a:p>
          <a:p>
            <a:r>
              <a:rPr lang="ru-RU" b="1" i="0" dirty="0" smtClean="0">
                <a:solidFill>
                  <a:srgbClr val="606060"/>
                </a:solidFill>
                <a:effectLst/>
                <a:latin typeface="Times New Roman Cyr" panose="02020603050405020304" pitchFamily="18" charset="0"/>
              </a:rPr>
              <a:t>Александра Ермакова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832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4967" y="2136339"/>
            <a:ext cx="107680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0" dirty="0" smtClean="0">
                <a:solidFill>
                  <a:srgbClr val="252525"/>
                </a:solidFill>
                <a:effectLst/>
                <a:latin typeface="Arial" panose="020B0604020202020204" pitchFamily="34" charset="0"/>
              </a:rPr>
              <a:t>Мэри Сью</a:t>
            </a:r>
            <a:r>
              <a:rPr lang="ru-RU" sz="2400" b="0" i="0" dirty="0" smtClean="0">
                <a:solidFill>
                  <a:srgbClr val="252525"/>
                </a:solidFill>
                <a:effectLst/>
                <a:latin typeface="Arial" panose="020B0604020202020204" pitchFamily="34" charset="0"/>
              </a:rPr>
              <a:t> (</a:t>
            </a:r>
            <a:r>
              <a:rPr lang="ru-RU" sz="2400" b="0" i="0" u="none" strike="noStrike" dirty="0" smtClean="0">
                <a:solidFill>
                  <a:srgbClr val="0B0080"/>
                </a:solidFill>
                <a:effectLst/>
                <a:latin typeface="Arial" panose="020B0604020202020204" pitchFamily="34" charset="0"/>
                <a:hlinkClick r:id="rId2" tooltip="Английский язык"/>
              </a:rPr>
              <a:t>англ.</a:t>
            </a:r>
            <a:r>
              <a:rPr lang="ru-RU" sz="2400" b="0" i="0" dirty="0" smtClean="0">
                <a:solidFill>
                  <a:srgbClr val="252525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ru-RU" sz="2400" b="0" i="1" dirty="0" err="1" smtClean="0">
                <a:solidFill>
                  <a:srgbClr val="252525"/>
                </a:solidFill>
                <a:effectLst/>
                <a:latin typeface="Arial" panose="020B0604020202020204" pitchFamily="34" charset="0"/>
              </a:rPr>
              <a:t>Mary</a:t>
            </a:r>
            <a:r>
              <a:rPr lang="ru-RU" sz="2400" b="0" i="1" dirty="0" smtClean="0">
                <a:solidFill>
                  <a:srgbClr val="252525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2400" b="0" i="1" dirty="0" err="1" smtClean="0">
                <a:solidFill>
                  <a:srgbClr val="252525"/>
                </a:solidFill>
                <a:effectLst/>
                <a:latin typeface="Arial" panose="020B0604020202020204" pitchFamily="34" charset="0"/>
              </a:rPr>
              <a:t>Sue</a:t>
            </a:r>
            <a:r>
              <a:rPr lang="ru-RU" sz="2400" b="0" i="0" dirty="0" smtClean="0">
                <a:solidFill>
                  <a:srgbClr val="252525"/>
                </a:solidFill>
                <a:effectLst/>
                <a:latin typeface="Arial" panose="020B0604020202020204" pitchFamily="34" charset="0"/>
              </a:rPr>
              <a:t>) или </a:t>
            </a:r>
            <a:r>
              <a:rPr lang="ru-RU" sz="2400" b="1" i="0" dirty="0" smtClean="0">
                <a:solidFill>
                  <a:srgbClr val="252525"/>
                </a:solidFill>
                <a:effectLst/>
                <a:latin typeface="Arial" panose="020B0604020202020204" pitchFamily="34" charset="0"/>
              </a:rPr>
              <a:t>Марти </a:t>
            </a:r>
            <a:r>
              <a:rPr lang="ru-RU" sz="2400" b="1" i="0" dirty="0" err="1" smtClean="0">
                <a:solidFill>
                  <a:srgbClr val="252525"/>
                </a:solidFill>
                <a:effectLst/>
                <a:latin typeface="Arial" panose="020B0604020202020204" pitchFamily="34" charset="0"/>
              </a:rPr>
              <a:t>Стю</a:t>
            </a:r>
            <a:r>
              <a:rPr lang="ru-RU" sz="2400" b="0" i="0" dirty="0" smtClean="0">
                <a:solidFill>
                  <a:srgbClr val="252525"/>
                </a:solidFill>
                <a:effectLst/>
                <a:latin typeface="Arial" panose="020B0604020202020204" pitchFamily="34" charset="0"/>
              </a:rPr>
              <a:t> (</a:t>
            </a:r>
            <a:r>
              <a:rPr lang="ru-RU" sz="2400" b="0" i="1" dirty="0" err="1" smtClean="0">
                <a:solidFill>
                  <a:srgbClr val="252525"/>
                </a:solidFill>
                <a:effectLst/>
                <a:latin typeface="Arial" panose="020B0604020202020204" pitchFamily="34" charset="0"/>
              </a:rPr>
              <a:t>Marty</a:t>
            </a:r>
            <a:r>
              <a:rPr lang="ru-RU" sz="2400" b="0" i="1" dirty="0" smtClean="0">
                <a:solidFill>
                  <a:srgbClr val="252525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2400" b="0" i="1" dirty="0" err="1" smtClean="0">
                <a:solidFill>
                  <a:srgbClr val="252525"/>
                </a:solidFill>
                <a:effectLst/>
                <a:latin typeface="Arial" panose="020B0604020202020204" pitchFamily="34" charset="0"/>
              </a:rPr>
              <a:t>Stu</a:t>
            </a:r>
            <a:r>
              <a:rPr lang="ru-RU" sz="2400" b="0" i="0" dirty="0" smtClean="0">
                <a:solidFill>
                  <a:srgbClr val="252525"/>
                </a:solidFill>
                <a:effectLst/>
                <a:latin typeface="Arial" panose="020B0604020202020204" pitchFamily="34" charset="0"/>
              </a:rPr>
              <a:t>, для героев мужского пола) — </a:t>
            </a:r>
            <a:r>
              <a:rPr lang="ru-RU" sz="2400" b="0" i="0" u="none" strike="noStrike" dirty="0" smtClean="0">
                <a:solidFill>
                  <a:srgbClr val="0B0080"/>
                </a:solidFill>
                <a:effectLst/>
                <a:latin typeface="Arial" panose="020B0604020202020204" pitchFamily="34" charset="0"/>
                <a:hlinkClick r:id="rId3" tooltip="Персонаж"/>
              </a:rPr>
              <a:t>персонаж</a:t>
            </a:r>
            <a:r>
              <a:rPr lang="ru-RU" sz="2400" b="0" i="0" dirty="0" smtClean="0">
                <a:solidFill>
                  <a:srgbClr val="252525"/>
                </a:solidFill>
                <a:effectLst/>
                <a:latin typeface="Arial" panose="020B0604020202020204" pitchFamily="34" charset="0"/>
              </a:rPr>
              <a:t>, которого автор наделил гипертрофированными, нереалистичными достоинствами, способностями и везением. Считается, что автор произведения ассоциирует себя со своей «Мэри Сью» и воплощает в ней свои </a:t>
            </a:r>
            <a:r>
              <a:rPr lang="ru-RU" sz="2400" b="0" i="0" u="none" strike="noStrike" dirty="0" smtClean="0">
                <a:solidFill>
                  <a:srgbClr val="0B0080"/>
                </a:solidFill>
                <a:effectLst/>
                <a:latin typeface="Arial" panose="020B0604020202020204" pitchFamily="34" charset="0"/>
                <a:hlinkClick r:id="rId4" tooltip="Комплекс неполноценности"/>
              </a:rPr>
              <a:t>комплексы</a:t>
            </a:r>
            <a:r>
              <a:rPr lang="ru-RU" sz="2400" b="0" i="0" dirty="0" smtClean="0">
                <a:solidFill>
                  <a:srgbClr val="252525"/>
                </a:solidFill>
                <a:effectLst/>
                <a:latin typeface="Arial" panose="020B0604020202020204" pitchFamily="34" charset="0"/>
              </a:rPr>
              <a:t> из реальной жизни. Создание таких персонажей считается дурным тоном. Появляются они чаще всего в </a:t>
            </a:r>
            <a:r>
              <a:rPr lang="ru-RU" sz="2400" b="0" i="0" u="none" strike="noStrike" dirty="0" err="1" smtClean="0">
                <a:solidFill>
                  <a:srgbClr val="0B0080"/>
                </a:solidFill>
                <a:effectLst/>
                <a:latin typeface="Arial" panose="020B0604020202020204" pitchFamily="34" charset="0"/>
                <a:hlinkClick r:id="rId5" tooltip="Фанфик"/>
              </a:rPr>
              <a:t>фанфиках</a:t>
            </a:r>
            <a:r>
              <a:rPr lang="ru-RU" sz="2400" b="0" i="0" dirty="0" smtClean="0">
                <a:solidFill>
                  <a:srgbClr val="252525"/>
                </a:solidFill>
                <a:effectLst/>
                <a:latin typeface="Arial" panose="020B0604020202020204" pitchFamily="34" charset="0"/>
              </a:rPr>
              <a:t> 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3848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6728" y="463731"/>
            <a:ext cx="11191164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srgbClr val="000000"/>
                </a:solidFill>
                <a:latin typeface="Times New Roman Cyr" panose="02020603050405020304" pitchFamily="18" charset="0"/>
              </a:rPr>
              <a:t>1) Сюжет есть, но сырой и выдутый из пальца. Я так поняла, автор вдохновился после серии Гарри Поттера про часы «Узник </a:t>
            </a:r>
            <a:r>
              <a:rPr lang="ru-RU" sz="2400" dirty="0" err="1">
                <a:solidFill>
                  <a:srgbClr val="000000"/>
                </a:solidFill>
                <a:latin typeface="Times New Roman Cyr" panose="02020603050405020304" pitchFamily="18" charset="0"/>
              </a:rPr>
              <a:t>Азкабана</a:t>
            </a:r>
            <a:r>
              <a:rPr lang="ru-RU" sz="2400" dirty="0">
                <a:solidFill>
                  <a:srgbClr val="000000"/>
                </a:solidFill>
                <a:latin typeface="Times New Roman Cyr" panose="02020603050405020304" pitchFamily="18" charset="0"/>
              </a:rPr>
              <a:t>», когда </a:t>
            </a:r>
            <a:r>
              <a:rPr lang="ru-RU" sz="2400" dirty="0" err="1">
                <a:solidFill>
                  <a:srgbClr val="000000"/>
                </a:solidFill>
                <a:latin typeface="Times New Roman Cyr" panose="02020603050405020304" pitchFamily="18" charset="0"/>
              </a:rPr>
              <a:t>Гермиона</a:t>
            </a:r>
            <a:r>
              <a:rPr lang="ru-RU" sz="2400" dirty="0">
                <a:solidFill>
                  <a:srgbClr val="000000"/>
                </a:solidFill>
                <a:latin typeface="Times New Roman Cyr" panose="02020603050405020304" pitchFamily="18" charset="0"/>
              </a:rPr>
              <a:t> получила от </a:t>
            </a:r>
            <a:r>
              <a:rPr lang="ru-RU" sz="2400" dirty="0" err="1">
                <a:solidFill>
                  <a:srgbClr val="000000"/>
                </a:solidFill>
                <a:latin typeface="Times New Roman Cyr" panose="02020603050405020304" pitchFamily="18" charset="0"/>
              </a:rPr>
              <a:t>Дамблдора</a:t>
            </a:r>
            <a:r>
              <a:rPr lang="ru-RU" sz="2400" dirty="0">
                <a:solidFill>
                  <a:srgbClr val="000000"/>
                </a:solidFill>
                <a:latin typeface="Times New Roman Cyr" panose="02020603050405020304" pitchFamily="18" charset="0"/>
              </a:rPr>
              <a:t> часы, чтобы успевать на лекции в разное время. А потом автор глянул «Рубиновая книга», а там полный набор остального инструментария – мир, мерцания, перелёты…</a:t>
            </a:r>
            <a:r>
              <a:rPr lang="ru-RU" sz="2400" dirty="0">
                <a:solidFill>
                  <a:prstClr val="black"/>
                </a:solidFill>
              </a:rPr>
              <a:t/>
            </a:r>
            <a:br>
              <a:rPr lang="ru-RU" sz="2400" dirty="0">
                <a:solidFill>
                  <a:prstClr val="black"/>
                </a:solidFill>
              </a:rPr>
            </a:br>
            <a:r>
              <a:rPr lang="ru-RU" sz="2400" dirty="0">
                <a:solidFill>
                  <a:srgbClr val="000000"/>
                </a:solidFill>
                <a:latin typeface="Times New Roman Cyr" panose="02020603050405020304" pitchFamily="18" charset="0"/>
              </a:rPr>
              <a:t>2) Логика - скачет как заяц, заметающий следы. </a:t>
            </a:r>
            <a:r>
              <a:rPr lang="ru-RU" sz="2400" dirty="0">
                <a:solidFill>
                  <a:prstClr val="black"/>
                </a:solidFill>
              </a:rPr>
              <a:t/>
            </a:r>
            <a:br>
              <a:rPr lang="ru-RU" sz="2400" dirty="0">
                <a:solidFill>
                  <a:prstClr val="black"/>
                </a:solidFill>
              </a:rPr>
            </a:br>
            <a:r>
              <a:rPr lang="ru-RU" sz="2400" dirty="0">
                <a:solidFill>
                  <a:srgbClr val="000000"/>
                </a:solidFill>
                <a:latin typeface="Times New Roman Cyr" panose="02020603050405020304" pitchFamily="18" charset="0"/>
              </a:rPr>
              <a:t>3) Герои – однообразные картонные марионетки, по большей части </a:t>
            </a:r>
            <a:r>
              <a:rPr lang="ru-RU" sz="2400" dirty="0">
                <a:solidFill>
                  <a:srgbClr val="000000"/>
                </a:solidFill>
                <a:latin typeface="Times New Roman Cyr" panose="02020603050405020304" pitchFamily="18" charset="0"/>
                <a:hlinkClick r:id="rId2" action="ppaction://hlinksldjump"/>
              </a:rPr>
              <a:t>Мэри Сью</a:t>
            </a:r>
            <a:r>
              <a:rPr lang="ru-RU" sz="2400" dirty="0">
                <a:solidFill>
                  <a:srgbClr val="000000"/>
                </a:solidFill>
                <a:latin typeface="Times New Roman Cyr" panose="02020603050405020304" pitchFamily="18" charset="0"/>
              </a:rPr>
              <a:t>, - </a:t>
            </a:r>
            <a:r>
              <a:rPr lang="ru-RU" sz="2400" dirty="0" err="1">
                <a:solidFill>
                  <a:srgbClr val="000000"/>
                </a:solidFill>
                <a:latin typeface="Times New Roman Cyr" panose="02020603050405020304" pitchFamily="18" charset="0"/>
              </a:rPr>
              <a:t>кхм</a:t>
            </a:r>
            <a:r>
              <a:rPr lang="ru-RU" sz="2400" dirty="0">
                <a:solidFill>
                  <a:srgbClr val="000000"/>
                </a:solidFill>
                <a:latin typeface="Times New Roman Cyr" panose="02020603050405020304" pitchFamily="18" charset="0"/>
              </a:rPr>
              <a:t>… странно прозвучит, но которых так ненавидят издательства и читатели-критики. </a:t>
            </a:r>
            <a:r>
              <a:rPr lang="ru-RU" sz="2400" dirty="0">
                <a:solidFill>
                  <a:prstClr val="black"/>
                </a:solidFill>
              </a:rPr>
              <a:t/>
            </a:r>
            <a:br>
              <a:rPr lang="ru-RU" sz="2400" dirty="0">
                <a:solidFill>
                  <a:prstClr val="black"/>
                </a:solidFill>
              </a:rPr>
            </a:br>
            <a:r>
              <a:rPr lang="ru-RU" sz="2400" dirty="0">
                <a:solidFill>
                  <a:srgbClr val="000000"/>
                </a:solidFill>
                <a:latin typeface="Times New Roman Cyr" panose="02020603050405020304" pitchFamily="18" charset="0"/>
              </a:rPr>
              <a:t>4) Описания – шаблонная болванка: цепляй на каждого, не ошибёшься. </a:t>
            </a:r>
            <a:r>
              <a:rPr lang="ru-RU" sz="2400" dirty="0">
                <a:solidFill>
                  <a:prstClr val="black"/>
                </a:solidFill>
              </a:rPr>
              <a:t/>
            </a:r>
            <a:br>
              <a:rPr lang="ru-RU" sz="2400" dirty="0">
                <a:solidFill>
                  <a:prstClr val="black"/>
                </a:solidFill>
              </a:rPr>
            </a:br>
            <a:r>
              <a:rPr lang="ru-RU" sz="2400" dirty="0">
                <a:solidFill>
                  <a:srgbClr val="000000"/>
                </a:solidFill>
                <a:latin typeface="Times New Roman Cyr" panose="02020603050405020304" pitchFamily="18" charset="0"/>
              </a:rPr>
              <a:t>5) Диалоги люблю, но в данном романе они – вода, как говорится, переливается из пустого в порожнее. </a:t>
            </a:r>
            <a:r>
              <a:rPr lang="ru-RU" sz="2400" dirty="0">
                <a:solidFill>
                  <a:prstClr val="black"/>
                </a:solidFill>
              </a:rPr>
              <a:t/>
            </a:r>
            <a:br>
              <a:rPr lang="ru-RU" sz="2400" dirty="0">
                <a:solidFill>
                  <a:prstClr val="black"/>
                </a:solidFill>
              </a:rPr>
            </a:br>
            <a:r>
              <a:rPr lang="ru-RU" sz="2400" dirty="0">
                <a:solidFill>
                  <a:srgbClr val="000000"/>
                </a:solidFill>
                <a:latin typeface="Times New Roman Cyr" panose="02020603050405020304" pitchFamily="18" charset="0"/>
              </a:rPr>
              <a:t>6) Поучительность, назидательность, мораль – нуль….</a:t>
            </a:r>
            <a:r>
              <a:rPr lang="ru-RU" sz="2400" dirty="0">
                <a:solidFill>
                  <a:prstClr val="black"/>
                </a:solidFill>
              </a:rPr>
              <a:t/>
            </a:r>
            <a:br>
              <a:rPr lang="ru-RU" sz="2400" dirty="0">
                <a:solidFill>
                  <a:prstClr val="black"/>
                </a:solidFill>
              </a:rPr>
            </a:br>
            <a:r>
              <a:rPr lang="ru-RU" sz="2400" dirty="0">
                <a:solidFill>
                  <a:srgbClr val="000000"/>
                </a:solidFill>
                <a:latin typeface="Times New Roman Cyr" panose="02020603050405020304" pitchFamily="18" charset="0"/>
              </a:rPr>
              <a:t>13) Рояли из кустов – не страшны, ведь их оправдает автор в 10 книге… Главное, ждите…</a:t>
            </a:r>
          </a:p>
          <a:p>
            <a:pPr lvl="0"/>
            <a:r>
              <a:rPr lang="ru-RU" sz="2400" b="1" dirty="0">
                <a:solidFill>
                  <a:srgbClr val="606060"/>
                </a:solidFill>
                <a:latin typeface="Times New Roman Cyr" panose="02020603050405020304" pitchFamily="18" charset="0"/>
              </a:rPr>
              <a:t>Александра Ермакова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50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6035" y="1188073"/>
            <a:ext cx="1100009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0" i="0" dirty="0" smtClean="0">
                <a:solidFill>
                  <a:srgbClr val="000000"/>
                </a:solidFill>
                <a:effectLst/>
                <a:latin typeface="-apple-system"/>
              </a:rPr>
              <a:t>…Довольно слабо получилась сама главная героиня, Василиса Огнева. Какая то плоская, не прописанная. Слабая, нерешительная и ненадежная. На протяжении всей книги я ей говорила: «Давай! Решительнее! Врежь этому! Нагруби тому! Постой за себя!» Но нет, наша Василиса терпит все обиды и гонения братьев и сестер. И это не выглядит грустно, как, например, у Гарри Поттера, который всегда мог четко обозначить свою позицию. Даже под конец книги, пережив кучу волшебных приключений, главная героиня может огорошить каким-нибудь высказыванием в стиле «не верю!» В общем, неважно прописан главный герой</a:t>
            </a:r>
            <a:r>
              <a:rPr lang="ru-RU" sz="2800" b="0" i="0" dirty="0" smtClean="0">
                <a:solidFill>
                  <a:srgbClr val="000000"/>
                </a:solidFill>
                <a:effectLst/>
                <a:latin typeface="-apple-system"/>
              </a:rPr>
              <a:t>.</a:t>
            </a:r>
            <a:endParaRPr lang="ru-RU" sz="2800" b="0" i="0" dirty="0" smtClean="0">
              <a:solidFill>
                <a:srgbClr val="000000"/>
              </a:solidFill>
              <a:effectLst/>
              <a:latin typeface="-apple-system"/>
            </a:endParaRPr>
          </a:p>
        </p:txBody>
      </p:sp>
    </p:spTree>
    <p:extLst>
      <p:ext uri="{BB962C8B-B14F-4D97-AF65-F5344CB8AC3E}">
        <p14:creationId xmlns:p14="http://schemas.microsoft.com/office/powerpoint/2010/main" val="1595378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1616</Words>
  <Application>Microsoft Office PowerPoint</Application>
  <PresentationFormat>Широкоэкранный</PresentationFormat>
  <Paragraphs>64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-apple-system</vt:lpstr>
      <vt:lpstr>Arial</vt:lpstr>
      <vt:lpstr>Calibri</vt:lpstr>
      <vt:lpstr>Calibri Light</vt:lpstr>
      <vt:lpstr>Times New Roman Cyr</vt:lpstr>
      <vt:lpstr>Тема Office</vt:lpstr>
      <vt:lpstr>Презентация PowerPoint</vt:lpstr>
      <vt:lpstr>Поговорим о критике:</vt:lpstr>
      <vt:lpstr>Критика занимается истолкованием и оценкой произведений литературы с точки зрения современности (в том числе насущных проблем общественной и духовной жизни) и личных взглядов; выявляет и утверждает творческие принципы литературных направлений; оказывает активное влияние на литературный процесс</vt:lpstr>
      <vt:lpstr>Н.Щерба «Часодеи»</vt:lpstr>
      <vt:lpstr>Критика о романе «Часодеи»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1. Предсказуемый сюжет -? 2. Безжизненные образы - ? 3. Фанфик Гарри Поттера - ? 4.Или….в чём прав автор?</vt:lpstr>
      <vt:lpstr>ЧАСОДЕИ:  ШЕДЕВР или «НЕ СТОИТ ТРАТИТЬ ВРЕМЯ»?</vt:lpstr>
      <vt:lpstr>СЮЖЕТ</vt:lpstr>
      <vt:lpstr>Презентация PowerPoint</vt:lpstr>
      <vt:lpstr>ДОКАЖИТЕ СВОЁ МНЕНИЕ!</vt:lpstr>
      <vt:lpstr>Источники: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…кое-где проскальзывает странные особенности современного российского детского автора. Я имею в виду множество «пацанов», встречающихся на каждом шагу. В первый раз я даже зачеркнула и исправила это слово на «парень». Откуда сказочные феи и волшебные мастера – ключники понабрались этих «пацанов», мне неясно, но раз в двадцать страниц какого-нибудь мальчика обязательно назовут «пацаном». Глупо. Так же слегка напрягает сплошное засилье детей в сказочной стране. Отсюда и ужасные, пафосные злодеи – гестаповцы в возрасте от 14 лет.</dc:title>
  <dc:creator>Иванова Елена Олеговна</dc:creator>
  <cp:lastModifiedBy>Иванова Елена Олеговна</cp:lastModifiedBy>
  <cp:revision>16</cp:revision>
  <dcterms:created xsi:type="dcterms:W3CDTF">2016-11-08T16:25:01Z</dcterms:created>
  <dcterms:modified xsi:type="dcterms:W3CDTF">2020-11-23T21:54:01Z</dcterms:modified>
</cp:coreProperties>
</file>